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Corbel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Corbel-bold.fntdata"/><Relationship Id="rId10" Type="http://schemas.openxmlformats.org/officeDocument/2006/relationships/slide" Target="slides/slide5.xml"/><Relationship Id="rId21" Type="http://schemas.openxmlformats.org/officeDocument/2006/relationships/font" Target="fonts/Corbel-regular.fntdata"/><Relationship Id="rId13" Type="http://schemas.openxmlformats.org/officeDocument/2006/relationships/slide" Target="slides/slide8.xml"/><Relationship Id="rId24" Type="http://schemas.openxmlformats.org/officeDocument/2006/relationships/font" Target="fonts/Corbel-boldItalic.fntdata"/><Relationship Id="rId12" Type="http://schemas.openxmlformats.org/officeDocument/2006/relationships/slide" Target="slides/slide7.xml"/><Relationship Id="rId23" Type="http://schemas.openxmlformats.org/officeDocument/2006/relationships/font" Target="fonts/Corbel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alpha val="5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0" type="dt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/>
          <p:nvPr>
            <p:ph type="title"/>
          </p:nvPr>
        </p:nvSpPr>
        <p:spPr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" type="body"/>
          </p:nvPr>
        </p:nvSpPr>
        <p:spPr>
          <a:xfrm rot="5400000">
            <a:off x="3962401" y="-534590"/>
            <a:ext cx="4267200" cy="91463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1pPr>
            <a:lvl2pPr indent="-35433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2pPr>
            <a:lvl3pPr indent="-35433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3pPr>
            <a:lvl4pPr indent="-35433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4pPr>
            <a:lvl5pPr indent="-354329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5pPr>
            <a:lvl6pPr indent="-354329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6pPr>
            <a:lvl7pPr indent="-354329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7pPr>
            <a:lvl8pPr indent="-354329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8pPr>
            <a:lvl9pPr indent="-354329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11" type="ftr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0" type="dt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2" type="sldNum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0"/>
            <a:ext cx="931696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2"/>
          <p:cNvSpPr/>
          <p:nvPr/>
        </p:nvSpPr>
        <p:spPr>
          <a:xfrm>
            <a:off x="2" y="1"/>
            <a:ext cx="9221012" cy="6858000"/>
          </a:xfrm>
          <a:prstGeom prst="rect">
            <a:avLst/>
          </a:prstGeom>
          <a:solidFill>
            <a:schemeClr val="accent1">
              <a:alpha val="5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5" name="Google Shape;95;p12"/>
          <p:cNvSpPr/>
          <p:nvPr/>
        </p:nvSpPr>
        <p:spPr>
          <a:xfrm rot="5400000">
            <a:off x="5887967" y="3333050"/>
            <a:ext cx="6858000" cy="191907"/>
          </a:xfrm>
          <a:custGeom>
            <a:rect b="b" l="l" r="r" t="t"/>
            <a:pathLst>
              <a:path extrusionOk="0" h="191857" w="12186710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rgbClr val="FDF7E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6" name="Google Shape;96;p12"/>
          <p:cNvSpPr txBox="1"/>
          <p:nvPr>
            <p:ph type="title"/>
          </p:nvPr>
        </p:nvSpPr>
        <p:spPr>
          <a:xfrm rot="5400000">
            <a:off x="7465827" y="2781131"/>
            <a:ext cx="5486400" cy="12957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" type="body"/>
          </p:nvPr>
        </p:nvSpPr>
        <p:spPr>
          <a:xfrm rot="5400000">
            <a:off x="2511003" y="-302393"/>
            <a:ext cx="5486400" cy="74627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1pPr>
            <a:lvl2pPr indent="-35433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2pPr>
            <a:lvl3pPr indent="-35433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3pPr>
            <a:lvl4pPr indent="-35433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4pPr>
            <a:lvl5pPr indent="-354329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5pPr>
            <a:lvl6pPr indent="-354329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6pPr>
            <a:lvl7pPr indent="-354329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7pPr>
            <a:lvl8pPr indent="-354329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8pPr>
            <a:lvl9pPr indent="-354329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1" type="ftr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10" type="dt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/>
          <p:nvPr/>
        </p:nvSpPr>
        <p:spPr>
          <a:xfrm>
            <a:off x="0" y="1"/>
            <a:ext cx="12192000" cy="4810560"/>
          </a:xfrm>
          <a:prstGeom prst="rect">
            <a:avLst/>
          </a:prstGeom>
          <a:solidFill>
            <a:schemeClr val="accent1">
              <a:alpha val="5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0" y="4810564"/>
            <a:ext cx="12192000" cy="2047439"/>
          </a:xfrm>
          <a:prstGeom prst="rect">
            <a:avLst/>
          </a:prstGeom>
          <a:solidFill>
            <a:schemeClr val="accent2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" name="Google Shape;28;p3"/>
          <p:cNvSpPr txBox="1"/>
          <p:nvPr>
            <p:ph type="ctrTitle"/>
          </p:nvPr>
        </p:nvSpPr>
        <p:spPr>
          <a:xfrm>
            <a:off x="1522810" y="1905000"/>
            <a:ext cx="9146381" cy="26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1"/>
              <a:buFont typeface="Corbel"/>
              <a:buNone/>
              <a:defRPr sz="450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" type="subTitle"/>
          </p:nvPr>
        </p:nvSpPr>
        <p:spPr>
          <a:xfrm>
            <a:off x="1522809" y="5029200"/>
            <a:ext cx="8231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650"/>
              <a:buNone/>
              <a:defRPr>
                <a:solidFill>
                  <a:srgbClr val="9E8B8A"/>
                </a:solidFill>
              </a:defRPr>
            </a:lvl2pPr>
            <a:lvl3pPr lvl="2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485"/>
              <a:buNone/>
              <a:defRPr>
                <a:solidFill>
                  <a:srgbClr val="9E8B8A"/>
                </a:solidFill>
              </a:defRPr>
            </a:lvl3pPr>
            <a:lvl4pPr lvl="3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4pPr>
            <a:lvl5pPr lvl="4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5pPr>
            <a:lvl6pPr lvl="5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6pPr>
            <a:lvl7pPr lvl="6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7pPr>
            <a:lvl8pPr lvl="7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8pPr>
            <a:lvl9pPr lvl="8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1" type="ftr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0" type="dt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058" y="4714634"/>
            <a:ext cx="12189884" cy="191857"/>
          </a:xfrm>
          <a:custGeom>
            <a:rect b="b" l="l" r="r" t="t"/>
            <a:pathLst>
              <a:path extrusionOk="0" h="191857" w="12186710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type="title"/>
          </p:nvPr>
        </p:nvSpPr>
        <p:spPr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1522810" y="1905000"/>
            <a:ext cx="9146381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1pPr>
            <a:lvl2pPr indent="-35433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2pPr>
            <a:lvl3pPr indent="-35433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3pPr>
            <a:lvl4pPr indent="-35433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4pPr>
            <a:lvl5pPr indent="-31242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5pPr>
            <a:lvl6pPr indent="-31242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6pPr>
            <a:lvl7pPr indent="-31242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7pPr>
            <a:lvl8pPr indent="-31242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8pPr>
            <a:lvl9pPr indent="-312420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1" type="ftr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0" type="dt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"/>
            <a:ext cx="12192000" cy="481056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/>
          <p:nvPr/>
        </p:nvSpPr>
        <p:spPr>
          <a:xfrm>
            <a:off x="0" y="1"/>
            <a:ext cx="12192000" cy="4810560"/>
          </a:xfrm>
          <a:prstGeom prst="rect">
            <a:avLst/>
          </a:prstGeom>
          <a:solidFill>
            <a:schemeClr val="accent1">
              <a:alpha val="5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3" name="Google Shape;43;p5"/>
          <p:cNvSpPr txBox="1"/>
          <p:nvPr>
            <p:ph type="title"/>
          </p:nvPr>
        </p:nvSpPr>
        <p:spPr>
          <a:xfrm>
            <a:off x="1522758" y="1905000"/>
            <a:ext cx="914538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1"/>
              <a:buFont typeface="Corbel"/>
              <a:buNone/>
              <a:defRPr b="0" sz="36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" type="body"/>
          </p:nvPr>
        </p:nvSpPr>
        <p:spPr>
          <a:xfrm>
            <a:off x="1522810" y="5029200"/>
            <a:ext cx="823174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485"/>
              <a:buNone/>
              <a:defRPr sz="1350">
                <a:solidFill>
                  <a:srgbClr val="9E8B8A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 sz="1200">
                <a:solidFill>
                  <a:srgbClr val="9E8B8A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155"/>
              <a:buNone/>
              <a:defRPr sz="1050">
                <a:solidFill>
                  <a:srgbClr val="9E8B8A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155"/>
              <a:buNone/>
              <a:defRPr sz="1050">
                <a:solidFill>
                  <a:srgbClr val="9E8B8A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155"/>
              <a:buNone/>
              <a:defRPr sz="1050">
                <a:solidFill>
                  <a:srgbClr val="9E8B8A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155"/>
              <a:buNone/>
              <a:defRPr sz="1050">
                <a:solidFill>
                  <a:srgbClr val="9E8B8A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155"/>
              <a:buNone/>
              <a:defRPr sz="1050">
                <a:solidFill>
                  <a:srgbClr val="9E8B8A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155"/>
              <a:buNone/>
              <a:defRPr sz="1050">
                <a:solidFill>
                  <a:srgbClr val="9E8B8A"/>
                </a:solidFill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11" type="ftr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0" type="dt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2" type="sldNum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1058" y="4714634"/>
            <a:ext cx="12189884" cy="191857"/>
          </a:xfrm>
          <a:custGeom>
            <a:rect b="b" l="l" r="r" t="t"/>
            <a:pathLst>
              <a:path extrusionOk="0" h="191857" w="12186710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rgbClr val="FDF7E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>
            <p:ph type="title"/>
          </p:nvPr>
        </p:nvSpPr>
        <p:spPr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" type="body"/>
          </p:nvPr>
        </p:nvSpPr>
        <p:spPr>
          <a:xfrm>
            <a:off x="1522810" y="1905000"/>
            <a:ext cx="4417703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 sz="1800"/>
            </a:lvl1pPr>
            <a:lvl2pPr indent="-333375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Char char="▪"/>
              <a:defRPr sz="1500"/>
            </a:lvl2pPr>
            <a:lvl3pPr indent="-322897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Char char="▪"/>
              <a:defRPr sz="1350"/>
            </a:lvl3pPr>
            <a:lvl4pPr indent="-312419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4pPr>
            <a:lvl5pPr indent="-31242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5pPr>
            <a:lvl6pPr indent="-31242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6pPr>
            <a:lvl7pPr indent="-31242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7pPr>
            <a:lvl8pPr indent="-31242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8pPr>
            <a:lvl9pPr indent="-312420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9pPr>
          </a:lstStyle>
          <a:p/>
        </p:txBody>
      </p:sp>
      <p:sp>
        <p:nvSpPr>
          <p:cNvPr id="52" name="Google Shape;52;p6"/>
          <p:cNvSpPr txBox="1"/>
          <p:nvPr>
            <p:ph idx="2" type="body"/>
          </p:nvPr>
        </p:nvSpPr>
        <p:spPr>
          <a:xfrm>
            <a:off x="6248439" y="1905000"/>
            <a:ext cx="4417703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 sz="1800"/>
            </a:lvl1pPr>
            <a:lvl2pPr indent="-333375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Char char="▪"/>
              <a:defRPr sz="1500"/>
            </a:lvl2pPr>
            <a:lvl3pPr indent="-322897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Char char="▪"/>
              <a:defRPr sz="1350"/>
            </a:lvl3pPr>
            <a:lvl4pPr indent="-312419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4pPr>
            <a:lvl5pPr indent="-31242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5pPr>
            <a:lvl6pPr indent="-31242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6pPr>
            <a:lvl7pPr indent="-31242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7pPr>
            <a:lvl8pPr indent="-31242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8pPr>
            <a:lvl9pPr indent="-312420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9pPr>
          </a:lstStyle>
          <a:p/>
        </p:txBody>
      </p:sp>
      <p:sp>
        <p:nvSpPr>
          <p:cNvPr id="53" name="Google Shape;53;p6"/>
          <p:cNvSpPr txBox="1"/>
          <p:nvPr>
            <p:ph idx="11" type="ftr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0" type="dt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/>
          <p:nvPr>
            <p:ph type="title"/>
          </p:nvPr>
        </p:nvSpPr>
        <p:spPr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" type="body"/>
          </p:nvPr>
        </p:nvSpPr>
        <p:spPr>
          <a:xfrm>
            <a:off x="1522810" y="1905000"/>
            <a:ext cx="4417703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b="0" sz="1800"/>
            </a:lvl1pPr>
            <a:lvl2pPr indent="-22860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b="1" sz="1200"/>
            </a:lvl9pPr>
          </a:lstStyle>
          <a:p/>
        </p:txBody>
      </p:sp>
      <p:sp>
        <p:nvSpPr>
          <p:cNvPr id="59" name="Google Shape;59;p7"/>
          <p:cNvSpPr txBox="1"/>
          <p:nvPr>
            <p:ph idx="2" type="body"/>
          </p:nvPr>
        </p:nvSpPr>
        <p:spPr>
          <a:xfrm>
            <a:off x="1522810" y="2743202"/>
            <a:ext cx="4417703" cy="3429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 sz="1800"/>
            </a:lvl1pPr>
            <a:lvl2pPr indent="-333375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Char char="▪"/>
              <a:defRPr sz="1500"/>
            </a:lvl2pPr>
            <a:lvl3pPr indent="-322897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Char char="▪"/>
              <a:defRPr sz="1350"/>
            </a:lvl3pPr>
            <a:lvl4pPr indent="-312419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4pPr>
            <a:lvl5pPr indent="-31242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5pPr>
            <a:lvl6pPr indent="-31242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6pPr>
            <a:lvl7pPr indent="-31242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7pPr>
            <a:lvl8pPr indent="-31242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8pPr>
            <a:lvl9pPr indent="-312420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9pPr>
          </a:lstStyle>
          <a:p/>
        </p:txBody>
      </p:sp>
      <p:sp>
        <p:nvSpPr>
          <p:cNvPr id="60" name="Google Shape;60;p7"/>
          <p:cNvSpPr txBox="1"/>
          <p:nvPr>
            <p:ph idx="3" type="body"/>
          </p:nvPr>
        </p:nvSpPr>
        <p:spPr>
          <a:xfrm>
            <a:off x="6248439" y="1905000"/>
            <a:ext cx="4417703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b="0" sz="1800"/>
            </a:lvl1pPr>
            <a:lvl2pPr indent="-22860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b="1" sz="1200"/>
            </a:lvl9pPr>
          </a:lstStyle>
          <a:p/>
        </p:txBody>
      </p:sp>
      <p:sp>
        <p:nvSpPr>
          <p:cNvPr id="61" name="Google Shape;61;p7"/>
          <p:cNvSpPr txBox="1"/>
          <p:nvPr>
            <p:ph idx="4" type="body"/>
          </p:nvPr>
        </p:nvSpPr>
        <p:spPr>
          <a:xfrm>
            <a:off x="6248439" y="2743202"/>
            <a:ext cx="4417703" cy="3429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 sz="1800"/>
            </a:lvl1pPr>
            <a:lvl2pPr indent="-333375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Char char="▪"/>
              <a:defRPr sz="1500"/>
            </a:lvl2pPr>
            <a:lvl3pPr indent="-322897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Char char="▪"/>
              <a:defRPr sz="1350"/>
            </a:lvl3pPr>
            <a:lvl4pPr indent="-312419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4pPr>
            <a:lvl5pPr indent="-31242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5pPr>
            <a:lvl6pPr indent="-31242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6pPr>
            <a:lvl7pPr indent="-31242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7pPr>
            <a:lvl8pPr indent="-31242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8pPr>
            <a:lvl9pPr indent="-312420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9pPr>
          </a:lstStyle>
          <a:p/>
        </p:txBody>
      </p:sp>
      <p:sp>
        <p:nvSpPr>
          <p:cNvPr id="62" name="Google Shape;62;p7"/>
          <p:cNvSpPr txBox="1"/>
          <p:nvPr>
            <p:ph idx="11" type="ftr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0" type="dt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/>
          <p:nvPr>
            <p:ph type="title"/>
          </p:nvPr>
        </p:nvSpPr>
        <p:spPr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1" type="ftr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0" type="dt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/>
          <p:nvPr/>
        </p:nvSpPr>
        <p:spPr>
          <a:xfrm>
            <a:off x="4495383" y="1905000"/>
            <a:ext cx="6155515" cy="4251960"/>
          </a:xfrm>
          <a:custGeom>
            <a:rect b="b" l="l" r="r" t="t"/>
            <a:pathLst>
              <a:path extrusionOk="0" h="1369" w="1967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rgbClr val="FDF7E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2" name="Google Shape;72;p9"/>
          <p:cNvSpPr txBox="1"/>
          <p:nvPr>
            <p:ph type="title"/>
          </p:nvPr>
        </p:nvSpPr>
        <p:spPr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Corbel"/>
              <a:buNone/>
              <a:defRPr b="0" sz="270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" type="body"/>
          </p:nvPr>
        </p:nvSpPr>
        <p:spPr>
          <a:xfrm>
            <a:off x="4676787" y="2087880"/>
            <a:ext cx="5792708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 sz="1800"/>
            </a:lvl1pPr>
            <a:lvl2pPr indent="-333375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Char char="▪"/>
              <a:defRPr sz="1500"/>
            </a:lvl2pPr>
            <a:lvl3pPr indent="-322897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Char char="▪"/>
              <a:defRPr sz="1350"/>
            </a:lvl3pPr>
            <a:lvl4pPr indent="-312419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4pPr>
            <a:lvl5pPr indent="-31242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5pPr>
            <a:lvl6pPr indent="-31242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6pPr>
            <a:lvl7pPr indent="-31242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7pPr>
            <a:lvl8pPr indent="-31242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8pPr>
            <a:lvl9pPr indent="-312420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9pPr>
          </a:lstStyle>
          <a:p/>
        </p:txBody>
      </p:sp>
      <p:sp>
        <p:nvSpPr>
          <p:cNvPr id="74" name="Google Shape;74;p9"/>
          <p:cNvSpPr txBox="1"/>
          <p:nvPr>
            <p:ph idx="2" type="body"/>
          </p:nvPr>
        </p:nvSpPr>
        <p:spPr>
          <a:xfrm>
            <a:off x="1522809" y="3429000"/>
            <a:ext cx="274391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9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825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9pPr>
          </a:lstStyle>
          <a:p/>
        </p:txBody>
      </p:sp>
      <p:sp>
        <p:nvSpPr>
          <p:cNvPr id="75" name="Google Shape;75;p9"/>
          <p:cNvSpPr txBox="1"/>
          <p:nvPr>
            <p:ph idx="11" type="ftr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0" type="dt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12" type="sldNum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>
  <p:cSld name="Рисунок с подписью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/>
          <p:nvPr/>
        </p:nvSpPr>
        <p:spPr>
          <a:xfrm>
            <a:off x="1522809" y="1905000"/>
            <a:ext cx="6155515" cy="4251960"/>
          </a:xfrm>
          <a:custGeom>
            <a:rect b="b" l="l" r="r" t="t"/>
            <a:pathLst>
              <a:path extrusionOk="0" h="1369" w="1967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rgbClr val="FDF7E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0" name="Google Shape;80;p10"/>
          <p:cNvSpPr txBox="1"/>
          <p:nvPr>
            <p:ph type="title"/>
          </p:nvPr>
        </p:nvSpPr>
        <p:spPr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Corbel"/>
              <a:buNone/>
              <a:defRPr b="0" sz="270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Пустой заполнитель, вместо которого можно добавить изображение. Щелкните заполнитель и выберите изображение, которое необходимо добавить" id="81" name="Google Shape;81;p10"/>
          <p:cNvSpPr/>
          <p:nvPr>
            <p:ph idx="2" type="pic"/>
          </p:nvPr>
        </p:nvSpPr>
        <p:spPr>
          <a:xfrm>
            <a:off x="1707324" y="2087880"/>
            <a:ext cx="5786485" cy="3886200"/>
          </a:xfrm>
          <a:prstGeom prst="rect">
            <a:avLst/>
          </a:prstGeom>
          <a:solidFill>
            <a:srgbClr val="FBF1D0"/>
          </a:solidFill>
          <a:ln>
            <a:noFill/>
          </a:ln>
        </p:spPr>
      </p:sp>
      <p:sp>
        <p:nvSpPr>
          <p:cNvPr id="82" name="Google Shape;82;p10"/>
          <p:cNvSpPr txBox="1"/>
          <p:nvPr>
            <p:ph idx="1" type="body"/>
          </p:nvPr>
        </p:nvSpPr>
        <p:spPr>
          <a:xfrm>
            <a:off x="7925275" y="3429000"/>
            <a:ext cx="274391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9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825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9pPr>
          </a:lstStyle>
          <a:p/>
        </p:txBody>
      </p:sp>
      <p:sp>
        <p:nvSpPr>
          <p:cNvPr id="83" name="Google Shape;83;p10"/>
          <p:cNvSpPr txBox="1"/>
          <p:nvPr>
            <p:ph idx="11" type="ftr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0"/>
          <p:cNvSpPr txBox="1"/>
          <p:nvPr>
            <p:ph idx="10" type="dt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 txBox="1"/>
          <p:nvPr>
            <p:ph idx="12" type="sldNum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7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Corbel"/>
              <a:buNone/>
              <a:defRPr b="0" i="0" sz="2701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628778"/>
            <a:ext cx="12192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/>
          <p:nvPr/>
        </p:nvSpPr>
        <p:spPr>
          <a:xfrm>
            <a:off x="0" y="1535910"/>
            <a:ext cx="12192000" cy="5322093"/>
          </a:xfrm>
          <a:prstGeom prst="rect">
            <a:avLst/>
          </a:prstGeom>
          <a:solidFill>
            <a:schemeClr val="accent1">
              <a:alpha val="5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1522810" y="1905000"/>
            <a:ext cx="9146381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marR="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33375" lvl="1" marL="9144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▪"/>
              <a:defRPr b="0" i="0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22897" lvl="2" marL="13716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Font typeface="Arial"/>
              <a:buChar char="▪"/>
              <a:defRPr b="0" i="0" sz="135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2419" lvl="3" marL="18288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▪"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2420" lvl="4" marL="22860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▪"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2420" lvl="5" marL="2743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▪"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2420" lvl="6" marL="32004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▪"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2420" lvl="7" marL="36576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▪"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2420" lvl="8" marL="41148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▪"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5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0" type="dt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5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" name="Google Shape;17;p1"/>
          <p:cNvSpPr/>
          <p:nvPr/>
        </p:nvSpPr>
        <p:spPr>
          <a:xfrm>
            <a:off x="1058" y="1470258"/>
            <a:ext cx="12189884" cy="191857"/>
          </a:xfrm>
          <a:custGeom>
            <a:rect b="b" l="l" r="r" t="t"/>
            <a:pathLst>
              <a:path extrusionOk="0" h="191857" w="12186710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rgbClr val="FDF7E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Relationship Id="rId4" Type="http://schemas.openxmlformats.org/officeDocument/2006/relationships/image" Target="../media/image5.jpg"/><Relationship Id="rId5" Type="http://schemas.openxmlformats.org/officeDocument/2006/relationships/image" Target="../media/image16.png"/><Relationship Id="rId6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Relationship Id="rId4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/>
          <p:nvPr/>
        </p:nvSpPr>
        <p:spPr>
          <a:xfrm>
            <a:off x="479376" y="620688"/>
            <a:ext cx="11377264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-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ru-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ru-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8 классе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 “Образование и наука в 1860-х гг.— начале ХХ в.”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/>
          <p:nvPr/>
        </p:nvSpPr>
        <p:spPr>
          <a:xfrm>
            <a:off x="5303912" y="332656"/>
            <a:ext cx="669674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Павел Шейн </a:t>
            </a: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 трехтомнике </a:t>
            </a:r>
            <a:r>
              <a:rPr b="1" lang="ru-RU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«Материалы для изучения быта и языка русского населения Северо-Западного края» </a:t>
            </a: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(1887—1902) собрал большое количество фольклорно-этнографических материалов.</a:t>
            </a:r>
            <a:endParaRPr/>
          </a:p>
        </p:txBody>
      </p:sp>
      <p:pic>
        <p:nvPicPr>
          <p:cNvPr descr="ÐÐ°ÑÑÐ¸Ð½ÐºÐ¸ Ð¿Ð¾ Ð·Ð°Ð¿ÑÐ¾ÑÑ" id="166" name="Google Shape;16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9656" y="376493"/>
            <a:ext cx="2016224" cy="280255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4"/>
          <p:cNvSpPr/>
          <p:nvPr/>
        </p:nvSpPr>
        <p:spPr>
          <a:xfrm>
            <a:off x="47328" y="3717032"/>
            <a:ext cx="8064896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Одним из первых крупных исследователей Беларуси был языковед и этнограф </a:t>
            </a:r>
            <a:r>
              <a:rPr b="1" lang="ru-RU" sz="240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Иван Носович</a:t>
            </a: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уроженец Быховского уезда.  Основной его работой стал </a:t>
            </a:r>
            <a:r>
              <a:rPr b="1" lang="ru-RU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«Словарь белорусского наречия»</a:t>
            </a: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изданный в 1870 г., над которым ученый работал 30 лет. </a:t>
            </a:r>
            <a:endParaRPr b="1"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 этом издании содержится более 30 тыс. слов, отражающих все богатство белорусского языка XIX в., даны их обстоятельные объяснения.</a:t>
            </a:r>
            <a:endParaRPr/>
          </a:p>
        </p:txBody>
      </p:sp>
      <p:pic>
        <p:nvPicPr>
          <p:cNvPr descr="Картинка 1 из 44" id="168" name="Google Shape;16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12224" y="3861048"/>
            <a:ext cx="1896211" cy="284431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69" name="Google Shape;169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5360" y="243387"/>
            <a:ext cx="2520280" cy="3415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72464" y="3966799"/>
            <a:ext cx="1800200" cy="2547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/>
          <p:nvPr/>
        </p:nvSpPr>
        <p:spPr>
          <a:xfrm>
            <a:off x="2783632" y="260648"/>
            <a:ext cx="9217024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Своеобразной энциклопедией быта и культуры белорусов стал его многотомный  </a:t>
            </a:r>
            <a:r>
              <a:rPr b="1" lang="ru-RU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«Белорусский сборник» </a:t>
            </a: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(1886—1912).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Е. Романов </a:t>
            </a: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собрал сведения о большом количестве городищ и курганов в Беларуси, работал над созданием археологических карт Могилевской, Витебской и Гродненской губерний, </a:t>
            </a:r>
            <a:r>
              <a:rPr b="1" lang="ru-RU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обнаружил Бердыжскую стоянку первобытных людей, открыл Борисов камень — памятник ХІІ в.</a:t>
            </a:r>
            <a:endParaRPr/>
          </a:p>
        </p:txBody>
      </p:sp>
      <p:pic>
        <p:nvPicPr>
          <p:cNvPr id="176" name="Google Shape;176;p25"/>
          <p:cNvPicPr preferRelativeResize="0"/>
          <p:nvPr/>
        </p:nvPicPr>
        <p:blipFill rotWithShape="1">
          <a:blip r:embed="rId3">
            <a:alphaModFix/>
          </a:blip>
          <a:srcRect b="11616" l="8267" r="13621" t="5097"/>
          <a:stretch/>
        </p:blipFill>
        <p:spPr>
          <a:xfrm>
            <a:off x="263352" y="188641"/>
            <a:ext cx="2106233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96400" y="3068960"/>
            <a:ext cx="2231329" cy="348111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/>
          <p:nvPr/>
        </p:nvSpPr>
        <p:spPr>
          <a:xfrm>
            <a:off x="119336" y="3237667"/>
            <a:ext cx="9505234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Первым среди белорусов он получил звание академика Российской Академии наук. </a:t>
            </a:r>
            <a:r>
              <a:rPr b="1" lang="ru-RU" sz="2400">
                <a:solidFill>
                  <a:srgbClr val="652825"/>
                </a:solidFill>
                <a:latin typeface="Corbel"/>
                <a:ea typeface="Corbel"/>
                <a:cs typeface="Corbel"/>
                <a:sym typeface="Corbel"/>
              </a:rPr>
              <a:t>Всемирную известность ученому принесло </a:t>
            </a:r>
            <a:r>
              <a:rPr b="1" lang="ru-RU" sz="2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трехтомное издание «Белорусы» </a:t>
            </a:r>
            <a:r>
              <a:rPr b="1" lang="ru-RU" sz="2400">
                <a:solidFill>
                  <a:srgbClr val="652825"/>
                </a:solidFill>
                <a:latin typeface="Corbel"/>
                <a:ea typeface="Corbel"/>
                <a:cs typeface="Corbel"/>
                <a:sym typeface="Corbel"/>
              </a:rPr>
              <a:t>(1903—1922). В котором он показал самостоятельность белорусского языка в семье других славянских языков, определил территориальные границы его распространения и составил соответствующую карту, обосновал национальную самобытность белорусов как самостоятельного славянского народа. </a:t>
            </a:r>
            <a:r>
              <a:rPr b="1" lang="ru-RU" sz="2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Исследование Е. Карского стало настоящей «энциклопедией белорусоведения».</a:t>
            </a:r>
            <a:endParaRPr b="1" sz="2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/>
          <p:nvPr/>
        </p:nvSpPr>
        <p:spPr>
          <a:xfrm>
            <a:off x="2854096" y="566862"/>
            <a:ext cx="914501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Во второй половине 1880-х гг. с идеей о самобытности белорусского этноса и его праве на самостоятельное политическое будущее в исследовании </a:t>
            </a:r>
            <a:r>
              <a:rPr b="1" lang="ru-RU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«История Беларуси» </a:t>
            </a: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выступил </a:t>
            </a:r>
            <a:r>
              <a:rPr b="1" lang="ru-RU" sz="240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историк Митрофан Довнар-Запольский.</a:t>
            </a:r>
            <a:endParaRPr b="1" sz="2400">
              <a:solidFill>
                <a:srgbClr val="0070C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Файл:Vacłaŭ Łastoŭski.jpg" id="184" name="Google Shape;18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12424" y="3300698"/>
            <a:ext cx="2080469" cy="342464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85" name="Google Shape;185;p26"/>
          <p:cNvPicPr preferRelativeResize="0"/>
          <p:nvPr/>
        </p:nvPicPr>
        <p:blipFill rotWithShape="1">
          <a:blip r:embed="rId4">
            <a:alphaModFix/>
          </a:blip>
          <a:srcRect b="0" l="0" r="4604" t="0"/>
          <a:stretch/>
        </p:blipFill>
        <p:spPr>
          <a:xfrm>
            <a:off x="225976" y="116632"/>
            <a:ext cx="2444335" cy="304781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6"/>
          <p:cNvSpPr/>
          <p:nvPr/>
        </p:nvSpPr>
        <p:spPr>
          <a:xfrm>
            <a:off x="218055" y="3429000"/>
            <a:ext cx="9631199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Глубоко убежденным в том, что осознание белорусами себя как самостоятельной нации невозможно без знания прошлого, был </a:t>
            </a:r>
            <a:r>
              <a:rPr b="1" lang="ru-RU" sz="240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Вацлав Ластовский.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Он стал первым белорусским историком, писавшим о Беларуси и для белорусов на белорусском языке. </a:t>
            </a:r>
            <a:endParaRPr b="1" sz="2400">
              <a:solidFill>
                <a:srgbClr val="0070C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Новым в его </a:t>
            </a:r>
            <a:r>
              <a:rPr b="1" lang="ru-RU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«Краткой истории Беларуси»</a:t>
            </a: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изданной в 1910 г. в Вильне, было стремление показать белорусский народ как творца своей судьбы.</a:t>
            </a:r>
            <a:endParaRPr b="1"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/>
          <p:nvPr/>
        </p:nvSpPr>
        <p:spPr>
          <a:xfrm>
            <a:off x="551384" y="332656"/>
            <a:ext cx="11161239" cy="597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8D3833"/>
                </a:solidFill>
                <a:latin typeface="Corbel"/>
                <a:ea typeface="Corbel"/>
                <a:cs typeface="Corbel"/>
                <a:sym typeface="Corbel"/>
              </a:rPr>
              <a:t>Домашнее задание: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§24,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выбор: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составление справочника (возможно электронного) «Достижения в развитии науки и культуры Беларуси во второй половине XIX — начале XX в.».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Подготовить творческие проекты об обучении в церковно-приходской школе, мужской или женской гимназии, о деятелях науки.</a:t>
            </a: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8D383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/>
          <p:nvPr/>
        </p:nvSpPr>
        <p:spPr>
          <a:xfrm>
            <a:off x="695400" y="1412776"/>
            <a:ext cx="11017224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7200" u="none" cap="none" strike="noStrike">
                <a:solidFill>
                  <a:srgbClr val="A8433C"/>
                </a:solidFill>
                <a:latin typeface="Corbel"/>
                <a:ea typeface="Corbel"/>
                <a:cs typeface="Corbel"/>
                <a:sym typeface="Corbel"/>
              </a:rPr>
              <a:t>Образование и наука </a:t>
            </a:r>
            <a:endParaRPr b="1" i="0" sz="7200" u="none" cap="none" strike="noStrike">
              <a:solidFill>
                <a:srgbClr val="A8433C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7200" u="none" cap="none" strike="noStrike">
                <a:solidFill>
                  <a:srgbClr val="A8433C"/>
                </a:solidFill>
                <a:latin typeface="Corbel"/>
                <a:ea typeface="Corbel"/>
                <a:cs typeface="Corbel"/>
                <a:sym typeface="Corbel"/>
              </a:rPr>
              <a:t>в 1860-х гг.— начале ХХ в.</a:t>
            </a:r>
            <a:endParaRPr b="1" i="0" sz="7200" u="none" cap="none" strike="noStrike">
              <a:solidFill>
                <a:srgbClr val="A8433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335360" y="188640"/>
            <a:ext cx="11521280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          </a:t>
            </a:r>
            <a:r>
              <a:rPr b="1" i="0" lang="ru-RU" sz="2400" u="none" cap="none" strike="noStrik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60-е гг.XIX-начало ХХв.-это период: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развития и утверждения капиталистических отношений на белорусских землях;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формирования национальной белорусской интеллигенции;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повышения интереса к истории и культуре белорусского народа 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формирования белорусской нации.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Все эти процессы происходили в условиях: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отсутствия собственной государственности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под влиянием общественного движения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ограниченности буржуазных реформ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недоступности образования для основной массы населения данных территорий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отсутствия высших учебных заведений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многонациональности и многоконфессиональности населения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отрицания существования самобытного белорусского этноса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7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/>
          <p:nvPr/>
        </p:nvSpPr>
        <p:spPr>
          <a:xfrm>
            <a:off x="263352" y="476672"/>
            <a:ext cx="11665296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Среди ряда буржуазных реформ, проведенных царским правительством в 1860—1870-х гг., важное место занимали изменения в области образования, начавшиеся в 1864 г.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Школа провозглашалась всесословной, вводилась преемственность между различными уровнями обучения.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В отличие от центральных губерний России в Беларуси не было земских школ.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До конца XIX в. в Беларуси действовали «Временные правила для народных школ», </a:t>
            </a: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разработанные в 1863 г. при виленском генерал-губернаторе М. Н. Муравьеве.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 каждой губернии создавались </a:t>
            </a:r>
            <a:r>
              <a:rPr b="1" lang="ru-RU" sz="240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дирекции народных училищ, которые осуществляли надзор за работой школ</a:t>
            </a: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принимали на работу и увольняли учителей. Это означало, что общество не допускалось к руководству народным образованием. </a:t>
            </a:r>
            <a:endParaRPr b="1"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Учебники, которые готовились для школ Северо-Западного края, характеризовались своим западнорусским толкованием истории.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/>
          <p:nvPr/>
        </p:nvSpPr>
        <p:spPr>
          <a:xfrm>
            <a:off x="263352" y="44624"/>
            <a:ext cx="11665296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Начальное образование давали: </a:t>
            </a:r>
            <a:r>
              <a:rPr b="1" lang="ru-RU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народные и городские училища</a:t>
            </a: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относившиеся к Министерству народного просвещения, а также </a:t>
            </a:r>
            <a:r>
              <a:rPr b="1" lang="ru-RU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церковноприходские школы и школы грамоты</a:t>
            </a: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Наиболее прогрессивным типом школ являлись народные училища. Они были одно- и двухклассные. В программу обучения входили Закон Божий, русский язык, основы арифметики, церковные песнопения, ремесла (для мальчиков) и рукоделие (для девочек).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Для образования детей мелкой буржуазии, ремесленников, служащих, торговцев, мелкой шляхты служили </a:t>
            </a:r>
            <a:r>
              <a:rPr b="1" lang="ru-RU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6-летние городские училища.</a:t>
            </a: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Они не давали завершенного образования.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Только дети состоятельных родителей после дополнительной оплаты за подготовку по ряду предметов могли поступить в гимназии или учительские институты.</a:t>
            </a:r>
            <a:endParaRPr/>
          </a:p>
        </p:txBody>
      </p:sp>
      <p:pic>
        <p:nvPicPr>
          <p:cNvPr id="139" name="Google Shape;139;p19"/>
          <p:cNvPicPr preferRelativeResize="0"/>
          <p:nvPr/>
        </p:nvPicPr>
        <p:blipFill rotWithShape="1">
          <a:blip r:embed="rId3">
            <a:alphaModFix/>
          </a:blip>
          <a:srcRect b="0" l="0" r="0" t="60035"/>
          <a:stretch/>
        </p:blipFill>
        <p:spPr>
          <a:xfrm>
            <a:off x="263350" y="4130275"/>
            <a:ext cx="11665299" cy="2650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1"/>
          <p:cNvPicPr preferRelativeResize="0"/>
          <p:nvPr/>
        </p:nvPicPr>
        <p:blipFill rotWithShape="1">
          <a:blip r:embed="rId3">
            <a:alphaModFix/>
          </a:blip>
          <a:srcRect b="2353" l="0" r="0" t="0"/>
          <a:stretch/>
        </p:blipFill>
        <p:spPr>
          <a:xfrm>
            <a:off x="191350" y="204775"/>
            <a:ext cx="11737300" cy="656617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/>
          <p:nvPr/>
        </p:nvSpPr>
        <p:spPr>
          <a:xfrm>
            <a:off x="263402" y="492798"/>
            <a:ext cx="11665200" cy="5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В 1887 г. </a:t>
            </a: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был принят так называемый указ </a:t>
            </a:r>
            <a:r>
              <a:rPr b="1" lang="ru-RU" sz="240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«о кухаркиных детях»</a:t>
            </a: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по которому запрещалось принимать в гимназии детей кухарок, прачек, мелких торговцев и других низших сословий.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 начале ХХ в. в Беларуси получило развитие профессиональное образование. Действовали железнодорожные, сельскохозяйственные, ремесленные и другие школы и училища.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В 1864 г. за участие студентов и учащихся в восстании был закрыт Горы-Горецкий земледельческий институт. После этого в Беларуси не осталось высших учебных заведений.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652825"/>
                </a:solidFill>
                <a:latin typeface="Corbel"/>
                <a:ea typeface="Corbel"/>
                <a:cs typeface="Corbel"/>
                <a:sym typeface="Corbel"/>
              </a:rPr>
              <a:t>В начале ХХ в. открылись учительские институты в Витебске, Могилеве и Минске, </a:t>
            </a: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которые не являлись высшими учебными заведениями. </a:t>
            </a:r>
            <a:endParaRPr b="1"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Выпускники педагогических институтов не имели права поступать в высшие учебные заведения.</a:t>
            </a: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Высшее образование белорусская молодежь получала за пределами родины —в Москве, Петербурге, Киеве и других университетских центрах России.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Earthtones_16x9">
      <a:dk1>
        <a:srgbClr val="652825"/>
      </a:dk1>
      <a:lt1>
        <a:srgbClr val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она земли 16х9">
  <a:themeElements>
    <a:clrScheme name="Earthtones_16x9">
      <a:dk1>
        <a:srgbClr val="652825"/>
      </a:dk1>
      <a:lt1>
        <a:srgbClr val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