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  <p:sldId id="264" r:id="rId9"/>
    <p:sldId id="281" r:id="rId10"/>
    <p:sldId id="266" r:id="rId11"/>
    <p:sldId id="267" r:id="rId12"/>
    <p:sldId id="28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28" autoAdjust="0"/>
    <p:restoredTop sz="90929"/>
  </p:normalViewPr>
  <p:slideViewPr>
    <p:cSldViewPr>
      <p:cViewPr>
        <p:scale>
          <a:sx n="75" d="100"/>
          <a:sy n="75" d="100"/>
        </p:scale>
        <p:origin x="-922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7DFB37-0547-4ACD-AB30-2136F2F9F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8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EC2CF808-B9B8-4540-9AEF-1BF6CAD9F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09F5-611B-43F1-BF3C-449308714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5BE0-9B05-4FFF-8BD5-1DDF437AA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F1DF1-8DFD-44F2-889B-907B8ADA4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4A46-798B-49F4-BC8B-5391174CC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EB843-AD5E-465C-BEB9-CC8285D1B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3CDF-C599-44B1-924C-5A65BD09E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2BE5-5E3F-4DCC-A0F0-44549BCD1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2DA1-33BB-453D-8203-B7FE1C13A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B08F-774F-4237-8223-0DE42C03E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9E91A-D7B6-4177-AA8A-9BF5A470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8BE2-F857-48A8-B521-9C2BAB3A5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F059-1FAC-4BB1-945B-D609272D1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bits\Expbanna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6ECD52A-7D1F-42A0-8195-0C012D4CC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7" descr="P:\!Themes\Expedition\EXPHORSA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6629400" cy="2286000"/>
          </a:xfrm>
          <a:ln w="9525" cmpd="sng"/>
        </p:spPr>
        <p:txBody>
          <a:bodyPr/>
          <a:lstStyle/>
          <a:p>
            <a:pPr eaLnBrk="1" hangingPunct="1"/>
            <a:r>
              <a:rPr lang="ru-RU" sz="4000" smtClean="0"/>
              <a:t>Повседневная жизнь европейцев в начале нового времени.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114800"/>
            <a:ext cx="5943600" cy="1600200"/>
          </a:xfrm>
          <a:ln w="9525"/>
        </p:spPr>
        <p:txBody>
          <a:bodyPr/>
          <a:lstStyle/>
          <a:p>
            <a:pPr eaLnBrk="1" hangingPunct="1"/>
            <a:r>
              <a:rPr lang="ru-RU" sz="2400" smtClean="0"/>
              <a:t>Урок –путешествие </a:t>
            </a:r>
          </a:p>
          <a:p>
            <a:pPr eaLnBrk="1" hangingPunct="1"/>
            <a:r>
              <a:rPr lang="ru-RU" sz="2400" smtClean="0"/>
              <a:t>по истории </a:t>
            </a:r>
          </a:p>
          <a:p>
            <a:pPr eaLnBrk="1" hangingPunct="1"/>
            <a:r>
              <a:rPr lang="ru-RU" sz="2400" smtClean="0"/>
              <a:t>для учащихся 7 класса.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На улицах городов и в домах горожан.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« Комната в голландском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доме» картина голландского художника Питера Элинга Янсенса</a:t>
            </a:r>
          </a:p>
        </p:txBody>
      </p:sp>
      <p:sp>
        <p:nvSpPr>
          <p:cNvPr id="1229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2293" name="Picture 6" descr="F:\wulic-lydvig-ansens_elinga,_piter_-_komnata_v_gollandskom_dom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На улицах и в домах горожан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000" smtClean="0"/>
              <a:t>Картина знаменитого голландского художника 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Яна ван Эйка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« Портрет супругов Арнольфини»</a:t>
            </a:r>
          </a:p>
        </p:txBody>
      </p:sp>
      <p:pic>
        <p:nvPicPr>
          <p:cNvPr id="13316" name="Picture 7" descr="F:\van_eyck7_small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752600"/>
            <a:ext cx="4189413" cy="4191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Во дворцах знати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Интерьер во дворце французских королей</a:t>
            </a:r>
          </a:p>
          <a:p>
            <a:pPr eaLnBrk="1" hangingPunct="1"/>
            <a:r>
              <a:rPr lang="ru-RU" sz="2000" smtClean="0"/>
              <a:t> Спальня короля</a:t>
            </a:r>
          </a:p>
        </p:txBody>
      </p:sp>
      <p:pic>
        <p:nvPicPr>
          <p:cNvPr id="14340" name="Picture 7" descr="F:\галерея\image_25-300x212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60538"/>
            <a:ext cx="4189413" cy="410686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« Скажи мне, что ты ешь и я скажу, кто ты есть»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Обеспеченные жители Европы употребляли в пищу много мясных продуктов: свинину. Говядину, телятину, дикое мясо, птицу.</a:t>
            </a:r>
          </a:p>
          <a:p>
            <a:pPr eaLnBrk="1" hangingPunct="1"/>
            <a:r>
              <a:rPr lang="ru-RU" sz="2000" smtClean="0"/>
              <a:t>Натюрморт Ф. Снейдерса</a:t>
            </a:r>
          </a:p>
        </p:txBody>
      </p:sp>
      <p:pic>
        <p:nvPicPr>
          <p:cNvPr id="15364" name="Picture 7" descr="F:\24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52600"/>
            <a:ext cx="3808413" cy="25019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« Скажи мне, что ты ешь и я скажу, кто ты есть»</a:t>
            </a:r>
          </a:p>
        </p:txBody>
      </p:sp>
      <p:sp>
        <p:nvSpPr>
          <p:cNvPr id="1638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Картина испанского живописца Диего Веласкеса « Завтрак»</a:t>
            </a:r>
          </a:p>
        </p:txBody>
      </p:sp>
      <p:pic>
        <p:nvPicPr>
          <p:cNvPr id="16389" name="Picture 6" descr="F:\1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4102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Мода нового времени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Сильнее всего капризы моды сказывались на костюме</a:t>
            </a:r>
          </a:p>
          <a:p>
            <a:pPr eaLnBrk="1" hangingPunct="1"/>
            <a:r>
              <a:rPr lang="ru-RU" sz="1600" smtClean="0"/>
              <a:t>.Каждый год менялись фасоны платьев и костюмов, то воротники вырастали до огромных  размеров, то суживались до тонкой полоски, рукава из узких превращались в широкие, штаны и плащи то удлинялись, то  укорачивались.</a:t>
            </a:r>
          </a:p>
          <a:p>
            <a:pPr eaLnBrk="1" hangingPunct="1"/>
            <a:r>
              <a:rPr lang="ru-RU" sz="1600" smtClean="0"/>
              <a:t>Целые армии портных, башмачников,шляпников зарабатывали себе на жизнь благодаря изменениям моды.</a:t>
            </a:r>
          </a:p>
        </p:txBody>
      </p:sp>
      <p:pic>
        <p:nvPicPr>
          <p:cNvPr id="17412" name="Picture 7" descr="F:\галерея\106px-Holbein%2C_Hans_-_Georg_Gisze%2C_a_German_merchant_in_London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057400"/>
            <a:ext cx="3632200" cy="411321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Мода нового времени.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Мода распространялась не только на одежду. </a:t>
            </a:r>
          </a:p>
          <a:p>
            <a:pPr eaLnBrk="1" hangingPunct="1"/>
            <a:r>
              <a:rPr lang="ru-RU" sz="1800" smtClean="0"/>
              <a:t>Стало модным курить табак – появилась мода на табакерки и курительные трубки.</a:t>
            </a:r>
          </a:p>
          <a:p>
            <a:pPr eaLnBrk="1" hangingPunct="1"/>
            <a:r>
              <a:rPr lang="ru-RU" sz="1800" smtClean="0"/>
              <a:t>Парфюмеры трудились над созданием новых ароматов</a:t>
            </a:r>
          </a:p>
          <a:p>
            <a:pPr eaLnBrk="1" hangingPunct="1"/>
            <a:r>
              <a:rPr lang="ru-RU" sz="1800" smtClean="0"/>
              <a:t>Распространялись новинки и лучшие достижения европейских мастеров: венецианские зеркала. Стекло. Итальянские шелковые чулки. Французские кружева. Испанские клинки и кинжалы.</a:t>
            </a:r>
          </a:p>
        </p:txBody>
      </p:sp>
      <p:pic>
        <p:nvPicPr>
          <p:cNvPr id="18436" name="Picture 7" descr="F:\галерея\120px-Holbein-ambassadors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676400"/>
            <a:ext cx="3808413" cy="4191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2192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Женская мода 15-16 веков</a:t>
            </a:r>
            <a:r>
              <a:rPr lang="ru-RU" sz="2800" smtClean="0"/>
              <a:t>.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На картине представительница  крестьянства. Как мы видим одета просто и без излишеств. Одежда удобная для любой работы.</a:t>
            </a:r>
          </a:p>
        </p:txBody>
      </p:sp>
      <p:pic>
        <p:nvPicPr>
          <p:cNvPr id="19460" name="Picture 7" descr="F:\галерея\kirtle_laced_shepherdanceXV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752600"/>
            <a:ext cx="2590800" cy="47244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Женская мода 15-16 веков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На данной картине мы видим представительниц города. Эти дамы из семьи богатого горожанина. Так как  видно. Что они одеты по моде того времени.</a:t>
            </a:r>
          </a:p>
        </p:txBody>
      </p:sp>
      <p:pic>
        <p:nvPicPr>
          <p:cNvPr id="20484" name="Picture 7" descr="F:\галерея\Fdress_lXV_Curing_of_a_hemiplegic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76400"/>
            <a:ext cx="3533775" cy="46482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Женская мода 15-16 веков</a:t>
            </a:r>
          </a:p>
        </p:txBody>
      </p:sp>
      <p:sp>
        <p:nvSpPr>
          <p:cNvPr id="21507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609600" y="1676400"/>
            <a:ext cx="3808413" cy="4113213"/>
          </a:xfrm>
        </p:spPr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На женщине  модное испанское платье.  Видно, что она принадлежит к представителям высшей знати Испании.</a:t>
            </a:r>
          </a:p>
        </p:txBody>
      </p:sp>
      <p:pic>
        <p:nvPicPr>
          <p:cNvPr id="21509" name="Picture 6" descr="F:\галерея\1599-spanish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295400"/>
            <a:ext cx="3213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                             </a:t>
            </a:r>
            <a:r>
              <a:rPr lang="ru-RU" sz="3200" smtClean="0"/>
              <a:t>Цели урока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Закрепить знания учащихся об основных слоях населения Европы в 15-16 веках.</a:t>
            </a:r>
          </a:p>
          <a:p>
            <a:pPr eaLnBrk="1" hangingPunct="1"/>
            <a:r>
              <a:rPr lang="ru-RU" sz="2400" smtClean="0"/>
              <a:t>Создать образное представление у учащихся о повседневной жизни людей того времени.</a:t>
            </a:r>
          </a:p>
          <a:p>
            <a:pPr eaLnBrk="1" hangingPunct="1"/>
            <a:r>
              <a:rPr lang="ru-RU" sz="2400" smtClean="0"/>
              <a:t>Развивать у учащихся любознательность, интерес к истории, формировать умение воспринимать и анализировать художественные произведения как источники знаний по истории.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Женская мода 15-16 веков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На данной картине мы видим представительницу высшего класса.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Дама одета по последней  испанской моде, она из  королевской семьи: инфанта Изабелла.</a:t>
            </a:r>
          </a:p>
        </p:txBody>
      </p:sp>
      <p:pic>
        <p:nvPicPr>
          <p:cNvPr id="22532" name="Picture 7" descr="F:\галерея\1560-isabel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29275" y="990600"/>
            <a:ext cx="2828925" cy="54864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Мужская мода 15-16 веков.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Представитель высшего общества: одет по последней моде.</a:t>
            </a:r>
          </a:p>
          <a:p>
            <a:pPr eaLnBrk="1" hangingPunct="1"/>
            <a:r>
              <a:rPr lang="ru-RU" sz="2800" smtClean="0"/>
              <a:t>На мужчине короткий плащ, подбитый мехом, короткие штаны, шляпа с пером.</a:t>
            </a:r>
          </a:p>
        </p:txBody>
      </p:sp>
      <p:pic>
        <p:nvPicPr>
          <p:cNvPr id="23556" name="Picture 7" descr="F:\галерея\1532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066800"/>
            <a:ext cx="3581400" cy="54864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Мужская мода 15-16 веков.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Типичный представитель  буржуазии: одет скромно, без излишеств, но в добротную одежду.</a:t>
            </a:r>
          </a:p>
        </p:txBody>
      </p:sp>
      <p:pic>
        <p:nvPicPr>
          <p:cNvPr id="24580" name="Picture 7" descr="F:\23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2038" y="1884363"/>
            <a:ext cx="3808412" cy="4668837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Прочитайте отрывок из свода полицейских законов г. Нюренберга (15в) . Какую цель преследовали авторы этого закона?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«… наши бюргеры , члены совета, постановили, что запрещается бюргерам , молодым и старым,носить серебряные пояса стоимостью больше, чем в полмарки серебром.Запрещается им носить серебряные карманы, серебряные итальянские ножи,обувь с разрезом, сюртуки с разрезом внизу или у рукавов…Запрещается также мужчинам и женщинам носить застежки, пряжки, кольца и пуговки у рукавов выше локтя…</a:t>
            </a:r>
          </a:p>
          <a:p>
            <a:pPr eaLnBrk="1" hangingPunct="1"/>
            <a:r>
              <a:rPr lang="ru-RU" sz="1600" smtClean="0"/>
              <a:t>…Запрещается также бюргершам, женам и вдовам или молодым девушкам носить платье из цендаля или шелковое платье, или платье с серебряной или золотой оторочкой. Запрещается также бюргершам иметь больше двух цельных меховых одежд, носить горностаевые шубы…</a:t>
            </a:r>
          </a:p>
          <a:p>
            <a:pPr eaLnBrk="1" hangingPunct="1"/>
            <a:r>
              <a:rPr lang="ru-RU" sz="1600" smtClean="0"/>
              <a:t>…Запрещается также женам , вдовам или дочерям бюргеров переплетать волосы золотом, серебром, жемчугом или драгоценными камнями…»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План нового материала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« Избави  нас, Господи , от чумы, голода и войны»</a:t>
            </a:r>
          </a:p>
          <a:p>
            <a:pPr eaLnBrk="1" hangingPunct="1"/>
            <a:r>
              <a:rPr lang="ru-RU" sz="2800" smtClean="0"/>
              <a:t>Крупнейшие города Европы</a:t>
            </a:r>
          </a:p>
          <a:p>
            <a:pPr eaLnBrk="1" hangingPunct="1"/>
            <a:r>
              <a:rPr lang="ru-RU" sz="2800" smtClean="0"/>
              <a:t>На улицах городов и в домах горожан</a:t>
            </a:r>
          </a:p>
          <a:p>
            <a:pPr eaLnBrk="1" hangingPunct="1"/>
            <a:r>
              <a:rPr lang="ru-RU" sz="2800" smtClean="0"/>
              <a:t>« Скажи мне , что ты ешь, и я скажу кто ты есть»</a:t>
            </a:r>
          </a:p>
          <a:p>
            <a:pPr eaLnBrk="1" hangingPunct="1"/>
            <a:r>
              <a:rPr lang="ru-RU" sz="2800" smtClean="0"/>
              <a:t>Мода нового времени.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533400"/>
            <a:ext cx="8382000" cy="2133600"/>
          </a:xfrm>
        </p:spPr>
        <p:txBody>
          <a:bodyPr/>
          <a:lstStyle/>
          <a:p>
            <a:pPr eaLnBrk="1" hangingPunct="1"/>
            <a:r>
              <a:rPr lang="ru-RU" sz="2400" smtClean="0"/>
              <a:t>Прочтите стихотворение  французского поэта Поля </a:t>
            </a:r>
            <a:br>
              <a:rPr lang="ru-RU" sz="2400" smtClean="0"/>
            </a:br>
            <a:r>
              <a:rPr lang="ru-RU" sz="2400" smtClean="0"/>
              <a:t>Скаррона «Париж» и укажите , какие слои населения </a:t>
            </a:r>
            <a:br>
              <a:rPr lang="ru-RU" sz="2400" smtClean="0"/>
            </a:br>
            <a:r>
              <a:rPr lang="ru-RU" sz="2400" smtClean="0"/>
              <a:t>жили в столице Франции в раннее новое время?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Везде на улицах навоз. </a:t>
            </a:r>
          </a:p>
          <a:p>
            <a:pPr eaLnBrk="1" hangingPunct="1"/>
            <a:r>
              <a:rPr lang="ru-RU" sz="1600" smtClean="0"/>
              <a:t>Везде прохожих вереницы, </a:t>
            </a:r>
          </a:p>
          <a:p>
            <a:pPr eaLnBrk="1" hangingPunct="1"/>
            <a:r>
              <a:rPr lang="ru-RU" sz="1600" smtClean="0"/>
              <a:t>Прилавки, грязь из-под колес,</a:t>
            </a:r>
          </a:p>
          <a:p>
            <a:pPr eaLnBrk="1" hangingPunct="1"/>
            <a:r>
              <a:rPr lang="ru-RU" sz="1600" smtClean="0"/>
              <a:t>Монастыри , дворцы, темницы,</a:t>
            </a:r>
          </a:p>
          <a:p>
            <a:pPr eaLnBrk="1" hangingPunct="1"/>
            <a:r>
              <a:rPr lang="ru-RU" sz="1600" smtClean="0"/>
              <a:t>Брюнеты, старцы без волос,</a:t>
            </a:r>
          </a:p>
          <a:p>
            <a:pPr eaLnBrk="1" hangingPunct="1"/>
            <a:r>
              <a:rPr lang="ru-RU" sz="1600" smtClean="0"/>
              <a:t>Ханжи, продажные девицы. </a:t>
            </a:r>
          </a:p>
          <a:p>
            <a:pPr eaLnBrk="1" hangingPunct="1"/>
            <a:r>
              <a:rPr lang="ru-RU" sz="1600" smtClean="0"/>
              <a:t>Кого-то тащат на допрос, </a:t>
            </a:r>
          </a:p>
          <a:p>
            <a:pPr eaLnBrk="1" hangingPunct="1"/>
            <a:r>
              <a:rPr lang="ru-RU" sz="1600" smtClean="0"/>
              <a:t>Измены, драки, злые лица, </a:t>
            </a:r>
          </a:p>
          <a:p>
            <a:pPr eaLnBrk="1" hangingPunct="1"/>
            <a:r>
              <a:rPr lang="ru-RU" sz="1600" smtClean="0"/>
              <a:t>Лакеи, франты без гроша, </a:t>
            </a:r>
          </a:p>
          <a:p>
            <a:pPr eaLnBrk="1" hangingPunct="1"/>
            <a:r>
              <a:rPr lang="ru-RU" sz="1600" smtClean="0"/>
              <a:t>Писак продажная душа, </a:t>
            </a:r>
          </a:p>
          <a:p>
            <a:pPr eaLnBrk="1" hangingPunct="1"/>
            <a:r>
              <a:rPr lang="ru-RU" sz="1600" smtClean="0"/>
              <a:t>Пажи, карманники, вельможи, </a:t>
            </a:r>
          </a:p>
          <a:p>
            <a:pPr eaLnBrk="1" hangingPunct="1"/>
            <a:r>
              <a:rPr lang="ru-RU" sz="1600" smtClean="0"/>
              <a:t>Нагромождение домов, кареты, кони, стук подков:</a:t>
            </a:r>
          </a:p>
          <a:p>
            <a:pPr eaLnBrk="1" hangingPunct="1"/>
            <a:r>
              <a:rPr lang="ru-RU" sz="1600" smtClean="0"/>
              <a:t>Вот вам Париж. Ну как, похоже?</a:t>
            </a:r>
          </a:p>
          <a:p>
            <a:pPr eaLnBrk="1" hangingPunct="1"/>
            <a:endParaRPr lang="ru-RU" sz="16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Вопросы на закрепление ранее изученного материала</a:t>
            </a:r>
            <a:r>
              <a:rPr lang="ru-RU" sz="3200" smtClean="0"/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Объясните, что такое «сословие» и какие сословия проживали в европейских странах в 15-16 веках?</a:t>
            </a:r>
          </a:p>
          <a:p>
            <a:pPr eaLnBrk="1" hangingPunct="1"/>
            <a:r>
              <a:rPr lang="ru-RU" sz="2400" smtClean="0"/>
              <a:t>Какие из них имели привилегии, а какие не имели?</a:t>
            </a:r>
          </a:p>
          <a:p>
            <a:pPr eaLnBrk="1" hangingPunct="1"/>
            <a:r>
              <a:rPr lang="ru-RU" sz="2400" smtClean="0"/>
              <a:t>Какие новые классы появились в Европе  в 15-16 веках?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Как вы думаете представители какого слоя общества изображены на картине « Игра в карты»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981200"/>
            <a:ext cx="2519362" cy="3898900"/>
          </a:xfrm>
        </p:spPr>
        <p:txBody>
          <a:bodyPr/>
          <a:lstStyle/>
          <a:p>
            <a:pPr eaLnBrk="1" hangingPunct="1"/>
            <a:r>
              <a:rPr lang="ru-RU" sz="1600" smtClean="0"/>
              <a:t>Картина художника Теодора Ромбоутса  «Игра в карты»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22850" y="3529013"/>
          <a:ext cx="38084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акет" r:id="rId3" imgW="3152880" imgH="485640" progId="Package">
                  <p:embed/>
                </p:oleObj>
              </mc:Choice>
              <mc:Fallback>
                <p:oleObj name="Пакет" r:id="rId3" imgW="3152880" imgH="485640" progId="Pack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3529013"/>
                        <a:ext cx="3808413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 descr="C:\Documents and Settings\Директор\Local Settings\Temp\PKG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905000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Представители какого слоя общества изображены на данной картине? Почему вы так думаете?</a:t>
            </a:r>
            <a:r>
              <a:rPr lang="ru-RU" smtClean="0"/>
              <a:t> </a:t>
            </a:r>
          </a:p>
        </p:txBody>
      </p:sp>
      <p:sp>
        <p:nvSpPr>
          <p:cNvPr id="9219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1066800" y="1752600"/>
            <a:ext cx="3808413" cy="4113213"/>
          </a:xfrm>
        </p:spPr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05000"/>
            <a:ext cx="3808413" cy="4113213"/>
          </a:xfrm>
        </p:spPr>
        <p:txBody>
          <a:bodyPr/>
          <a:lstStyle/>
          <a:p>
            <a:pPr eaLnBrk="1" hangingPunct="1"/>
            <a:r>
              <a:rPr lang="ru-RU" sz="1600" smtClean="0"/>
              <a:t>Картина Арта Скаумана</a:t>
            </a:r>
          </a:p>
          <a:p>
            <a:pPr eaLnBrk="1" hangingPunct="1">
              <a:buFontTx/>
              <a:buNone/>
            </a:pPr>
            <a:r>
              <a:rPr lang="ru-RU" sz="1600" smtClean="0"/>
              <a:t>              « Башмачник»</a:t>
            </a:r>
          </a:p>
        </p:txBody>
      </p:sp>
      <p:pic>
        <p:nvPicPr>
          <p:cNvPr id="9221" name="Picture 6" descr="F:\robertson-kristina-shauman,_art_-_bawmacni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Представитель какого сословия изображены на данной картине?По каким признакам можно это определить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Портрет Франциска 1</a:t>
            </a:r>
          </a:p>
          <a:p>
            <a:pPr eaLnBrk="1" hangingPunct="1"/>
            <a:r>
              <a:rPr lang="ru-RU" sz="2000" smtClean="0"/>
              <a:t>Работы Ф. Клуэ 1525г.</a:t>
            </a:r>
          </a:p>
        </p:txBody>
      </p:sp>
      <p:pic>
        <p:nvPicPr>
          <p:cNvPr id="10244" name="Picture 7" descr="F:\галерея\1525-30-french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13363" y="1766888"/>
            <a:ext cx="3227387" cy="4113212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На улицах маленьких европейских городов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Многочисленные европейские города мало чем отличались сельской местности.</a:t>
            </a:r>
            <a:endParaRPr lang="ru-RU" sz="2800" smtClean="0"/>
          </a:p>
          <a:p>
            <a:pPr eaLnBrk="1" hangingPunct="1"/>
            <a:r>
              <a:rPr lang="ru-RU" sz="1600" smtClean="0"/>
              <a:t>Улицы были кривые и грязные.</a:t>
            </a:r>
          </a:p>
          <a:p>
            <a:pPr eaLnBrk="1" hangingPunct="1"/>
            <a:r>
              <a:rPr lang="ru-RU" sz="1600" smtClean="0"/>
              <a:t>На улицах свободно разгуливали свиньи, овцы, куры.</a:t>
            </a:r>
          </a:p>
          <a:p>
            <a:pPr eaLnBrk="1" hangingPunct="1"/>
            <a:r>
              <a:rPr lang="ru-RU" sz="1600" smtClean="0"/>
              <a:t>Канализации в городах не было. Помои выливались прямо на проезжую часть.</a:t>
            </a:r>
          </a:p>
          <a:p>
            <a:pPr eaLnBrk="1" hangingPunct="1"/>
            <a:r>
              <a:rPr lang="ru-RU" sz="1600" smtClean="0"/>
              <a:t>Летом в городах стояло страшное зловоние.</a:t>
            </a:r>
          </a:p>
          <a:p>
            <a:pPr eaLnBrk="1" hangingPunct="1"/>
            <a:r>
              <a:rPr lang="ru-RU" sz="1600" smtClean="0"/>
              <a:t>Весной и осенью на улицах тонули кареты.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11268" name="Picture 7" descr="F:\44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928813"/>
            <a:ext cx="4113213" cy="378618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Экспеди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кспедиция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Designs\Экспедиция.pot</Template>
  <TotalTime>217</TotalTime>
  <Words>891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Экспедиция</vt:lpstr>
      <vt:lpstr>Пакет</vt:lpstr>
      <vt:lpstr>Повседневная жизнь европейцев в начале нового времени.</vt:lpstr>
      <vt:lpstr>                             Цели урока</vt:lpstr>
      <vt:lpstr>План нового материала</vt:lpstr>
      <vt:lpstr>Прочтите стихотворение  французского поэта Поля  Скаррона «Париж» и укажите , какие слои населения  жили в столице Франции в раннее новое время?</vt:lpstr>
      <vt:lpstr>Вопросы на закрепление ранее изученного материала.</vt:lpstr>
      <vt:lpstr>Как вы думаете представители какого слоя общества изображены на картине « Игра в карты»</vt:lpstr>
      <vt:lpstr>Представители какого слоя общества изображены на данной картине? Почему вы так думаете? </vt:lpstr>
      <vt:lpstr>Представитель какого сословия изображены на данной картине?По каким признакам можно это определить ?</vt:lpstr>
      <vt:lpstr>На улицах маленьких европейских городов</vt:lpstr>
      <vt:lpstr>На улицах городов и в домах горожан.</vt:lpstr>
      <vt:lpstr>На улицах и в домах горожан</vt:lpstr>
      <vt:lpstr>Во дворцах знати</vt:lpstr>
      <vt:lpstr>« Скажи мне, что ты ешь и я скажу, кто ты есть»</vt:lpstr>
      <vt:lpstr>« Скажи мне, что ты ешь и я скажу, кто ты есть»</vt:lpstr>
      <vt:lpstr>Мода нового времени</vt:lpstr>
      <vt:lpstr>Мода нового времени.</vt:lpstr>
      <vt:lpstr>Женская мода 15-16 веков.</vt:lpstr>
      <vt:lpstr>Женская мода 15-16 веков</vt:lpstr>
      <vt:lpstr>Женская мода 15-16 веков</vt:lpstr>
      <vt:lpstr>Женская мода 15-16 веков</vt:lpstr>
      <vt:lpstr>Мужская мода 15-16 веков.</vt:lpstr>
      <vt:lpstr>Мужская мода 15-16 веков.</vt:lpstr>
      <vt:lpstr>Прочитайте отрывок из свода полицейских законов г. Нюренберга (15в) . Какую цель преследовали авторы этого закона?</vt:lpstr>
    </vt:vector>
  </TitlesOfParts>
  <Company>СШ Горки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Повседневная жизнь европейцев в начале нового времени.</dc:title>
  <dc:creator>Директор</dc:creator>
  <cp:lastModifiedBy>Ала</cp:lastModifiedBy>
  <cp:revision>2</cp:revision>
  <dcterms:created xsi:type="dcterms:W3CDTF">2010-03-04T19:50:54Z</dcterms:created>
  <dcterms:modified xsi:type="dcterms:W3CDTF">2017-09-26T18:32:21Z</dcterms:modified>
</cp:coreProperties>
</file>