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64" r:id="rId2"/>
    <p:sldId id="265" r:id="rId3"/>
    <p:sldId id="266" r:id="rId4"/>
    <p:sldId id="272" r:id="rId5"/>
    <p:sldId id="271" r:id="rId6"/>
    <p:sldId id="267" r:id="rId7"/>
    <p:sldId id="270" r:id="rId8"/>
    <p:sldId id="269" r:id="rId9"/>
    <p:sldId id="268" r:id="rId10"/>
    <p:sldId id="273" r:id="rId11"/>
    <p:sldId id="274" r:id="rId12"/>
    <p:sldId id="275" r:id="rId13"/>
    <p:sldId id="276" r:id="rId14"/>
    <p:sldId id="277" r:id="rId15"/>
    <p:sldId id="259" r:id="rId16"/>
    <p:sldId id="260" r:id="rId17"/>
    <p:sldId id="257" r:id="rId18"/>
    <p:sldId id="261" r:id="rId19"/>
    <p:sldId id="258" r:id="rId20"/>
    <p:sldId id="262" r:id="rId21"/>
    <p:sldId id="26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7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2D64F-9530-4A47-AD2F-A554CF033A13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43438-5F6B-4198-9F76-9F2272953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072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988840"/>
            <a:ext cx="8496944" cy="345069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1. Название мероприятия царских властей на присоединенных белорусских землях, связанного с исключением из дворянского сословия тех, кто не принял присяги на верность российской </a:t>
            </a:r>
            <a:r>
              <a:rPr lang="ru-RU" sz="3200" dirty="0" smtClean="0">
                <a:solidFill>
                  <a:schemeClr val="tx1"/>
                </a:solidFill>
              </a:rPr>
              <a:t>императрице  </a:t>
            </a:r>
            <a:r>
              <a:rPr lang="ru-RU" sz="3200" dirty="0">
                <a:solidFill>
                  <a:schemeClr val="tx1"/>
                </a:solidFill>
              </a:rPr>
              <a:t>- </a:t>
            </a:r>
            <a:r>
              <a:rPr lang="ru-RU" sz="3200" dirty="0" smtClean="0">
                <a:solidFill>
                  <a:schemeClr val="tx1"/>
                </a:solidFill>
              </a:rPr>
              <a:t>… 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Вспомним!!!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2215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424936" cy="4176464"/>
          </a:xfrm>
        </p:spPr>
        <p:txBody>
          <a:bodyPr>
            <a:normAutofit lnSpcReduction="10000"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11. Польская организация, имевшая связи с декабристской организацией «Южное общество» </a:t>
            </a:r>
            <a:r>
              <a:rPr lang="ru-RU" sz="3200" dirty="0"/>
              <a:t>- </a:t>
            </a:r>
            <a:endParaRPr lang="ru-RU" sz="3200" dirty="0" smtClean="0"/>
          </a:p>
          <a:p>
            <a:endParaRPr lang="ru-RU" sz="3200" dirty="0"/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</a:rPr>
              <a:t>А) Демократическое товарищество;   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 Б</a:t>
            </a:r>
            <a:r>
              <a:rPr lang="ru-RU" sz="3200" dirty="0">
                <a:solidFill>
                  <a:schemeClr val="tx1"/>
                </a:solidFill>
              </a:rPr>
              <a:t>) Общество военных друзей ;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В</a:t>
            </a:r>
            <a:r>
              <a:rPr lang="ru-RU" sz="3200" dirty="0">
                <a:solidFill>
                  <a:schemeClr val="tx1"/>
                </a:solidFill>
              </a:rPr>
              <a:t>) Патриотическое общество;         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  Г</a:t>
            </a:r>
            <a:r>
              <a:rPr lang="ru-RU" sz="3200" dirty="0">
                <a:solidFill>
                  <a:schemeClr val="tx1"/>
                </a:solidFill>
              </a:rPr>
              <a:t>) Союз лучистых.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091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892480" cy="4608512"/>
          </a:xfrm>
        </p:spPr>
        <p:txBody>
          <a:bodyPr>
            <a:normAutofit lnSpcReduction="10000"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12. Активная участница восстания в Польше, Литве и Беларуси, подвигу которой А. Мицкевич посвятил стихотворение «Смерть </a:t>
            </a:r>
            <a:r>
              <a:rPr lang="ru-RU" sz="3200" dirty="0"/>
              <a:t>полковника» </a:t>
            </a:r>
            <a:r>
              <a:rPr lang="ru-RU" sz="3200" dirty="0" smtClean="0"/>
              <a:t>:</a:t>
            </a:r>
          </a:p>
          <a:p>
            <a:endParaRPr lang="ru-RU" sz="3200" dirty="0"/>
          </a:p>
          <a:p>
            <a:r>
              <a:rPr lang="ru-RU" sz="3200" dirty="0">
                <a:solidFill>
                  <a:schemeClr val="tx1"/>
                </a:solidFill>
              </a:rPr>
              <a:t>А) М. Бочкарева;   </a:t>
            </a:r>
            <a:endParaRPr lang="ru-RU" sz="3200" dirty="0" smtClean="0">
              <a:solidFill>
                <a:schemeClr val="tx1"/>
              </a:solidFill>
            </a:endParaRPr>
          </a:p>
          <a:p>
            <a:r>
              <a:rPr lang="ru-RU" sz="3200" dirty="0" smtClean="0">
                <a:solidFill>
                  <a:schemeClr val="tx1"/>
                </a:solidFill>
              </a:rPr>
              <a:t>  </a:t>
            </a:r>
            <a:r>
              <a:rPr lang="ru-RU" sz="3200" dirty="0">
                <a:solidFill>
                  <a:schemeClr val="tx1"/>
                </a:solidFill>
              </a:rPr>
              <a:t>Б) Н. Дурова;   </a:t>
            </a:r>
            <a:endParaRPr lang="ru-RU" sz="3200" dirty="0" smtClean="0">
              <a:solidFill>
                <a:schemeClr val="tx1"/>
              </a:solidFill>
            </a:endParaRPr>
          </a:p>
          <a:p>
            <a:r>
              <a:rPr lang="ru-RU" sz="3200" dirty="0" smtClean="0">
                <a:solidFill>
                  <a:schemeClr val="tx1"/>
                </a:solidFill>
              </a:rPr>
              <a:t>  </a:t>
            </a:r>
            <a:r>
              <a:rPr lang="ru-RU" sz="3200" dirty="0">
                <a:solidFill>
                  <a:schemeClr val="tx1"/>
                </a:solidFill>
              </a:rPr>
              <a:t>В) Э. </a:t>
            </a:r>
            <a:r>
              <a:rPr lang="ru-RU" sz="3200" dirty="0" err="1">
                <a:solidFill>
                  <a:schemeClr val="tx1"/>
                </a:solidFill>
              </a:rPr>
              <a:t>Плятер</a:t>
            </a:r>
            <a:r>
              <a:rPr lang="ru-RU" sz="3200" dirty="0">
                <a:solidFill>
                  <a:schemeClr val="tx1"/>
                </a:solidFill>
              </a:rPr>
              <a:t>;   </a:t>
            </a:r>
            <a:endParaRPr lang="ru-RU" sz="3200" dirty="0" smtClean="0">
              <a:solidFill>
                <a:schemeClr val="tx1"/>
              </a:solidFill>
            </a:endParaRPr>
          </a:p>
          <a:p>
            <a:r>
              <a:rPr lang="ru-RU" sz="3200" dirty="0" smtClean="0">
                <a:solidFill>
                  <a:schemeClr val="tx1"/>
                </a:solidFill>
              </a:rPr>
              <a:t>   </a:t>
            </a:r>
            <a:r>
              <a:rPr lang="ru-RU" sz="3200" dirty="0">
                <a:solidFill>
                  <a:schemeClr val="tx1"/>
                </a:solidFill>
              </a:rPr>
              <a:t>Г) С. </a:t>
            </a:r>
            <a:r>
              <a:rPr lang="ru-RU" sz="3200" dirty="0" err="1">
                <a:solidFill>
                  <a:schemeClr val="tx1"/>
                </a:solidFill>
              </a:rPr>
              <a:t>Русецкая</a:t>
            </a:r>
            <a:r>
              <a:rPr lang="ru-RU" sz="3200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00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76672"/>
            <a:ext cx="8496944" cy="590465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13. Определите правильную последовательность</a:t>
            </a:r>
            <a:r>
              <a:rPr lang="ru-RU" sz="2800" dirty="0" smtClean="0"/>
              <a:t>:</a:t>
            </a:r>
          </a:p>
          <a:p>
            <a:endParaRPr lang="en-US" sz="2800" dirty="0" smtClean="0"/>
          </a:p>
          <a:p>
            <a:endParaRPr lang="ru-RU" sz="2800" dirty="0"/>
          </a:p>
          <a:p>
            <a:r>
              <a:rPr lang="ru-RU" sz="2800" dirty="0">
                <a:solidFill>
                  <a:schemeClr val="tx1"/>
                </a:solidFill>
              </a:rPr>
              <a:t>А) Прекращение действия III Статута ВКЛ в Витебской и Могилевской губерниях;</a:t>
            </a:r>
          </a:p>
          <a:p>
            <a:r>
              <a:rPr lang="ru-RU" sz="2800" dirty="0">
                <a:solidFill>
                  <a:schemeClr val="tx1"/>
                </a:solidFill>
              </a:rPr>
              <a:t>Б) Прекращение действия III Статута ВКЛ в Минской, Виленской и Гродненской губерниях;</a:t>
            </a:r>
          </a:p>
          <a:p>
            <a:r>
              <a:rPr lang="ru-RU" sz="2800" dirty="0">
                <a:solidFill>
                  <a:schemeClr val="tx1"/>
                </a:solidFill>
              </a:rPr>
              <a:t>В) Поражение шляхетского патриотического восстания в Польше, Литве и Беларуси;</a:t>
            </a:r>
          </a:p>
          <a:p>
            <a:r>
              <a:rPr lang="ru-RU" sz="2800" dirty="0">
                <a:solidFill>
                  <a:schemeClr val="tx1"/>
                </a:solidFill>
              </a:rPr>
              <a:t>Г) Учреждение Комитета по делам западных губерний.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46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332656"/>
            <a:ext cx="8712967" cy="5793507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14. Верно соотнесите элементы двух множеств: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108909"/>
              </p:ext>
            </p:extLst>
          </p:nvPr>
        </p:nvGraphicFramePr>
        <p:xfrm>
          <a:off x="179512" y="1268760"/>
          <a:ext cx="8749480" cy="5025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24"/>
                <a:gridCol w="3132856"/>
              </a:tblGrid>
              <a:tr h="636826">
                <a:tc>
                  <a:txBody>
                    <a:bodyPr/>
                    <a:lstStyle/>
                    <a:p>
                      <a:r>
                        <a:rPr lang="ru-RU" sz="24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руководство консервативно-аристократическим направлением в </a:t>
                      </a:r>
                      <a:r>
                        <a:rPr lang="ru-RU" sz="24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востании</a:t>
                      </a:r>
                      <a:r>
                        <a:rPr lang="ru-RU" sz="24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1830-1831 </a:t>
                      </a:r>
                      <a:r>
                        <a:rPr lang="ru-RU" sz="24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гг.</a:t>
                      </a:r>
                      <a:endParaRPr lang="ru-RU" sz="2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А) М. Волович</a:t>
                      </a:r>
                      <a:endParaRPr lang="ru-RU" sz="2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36826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руководство отрядом крестьян в Слонимско-Новогрудском округе после подавления восстания 1830-1831 гг.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Б) И. Домейко: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6826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руководство шляхетско-революционным направлением в восстании 1830-1831 гг.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В) И. </a:t>
                      </a:r>
                      <a:r>
                        <a:rPr lang="ru-RU" sz="2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Лелевель</a:t>
                      </a: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6826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4) руководство университетом в столице Чили;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Г) Э. </a:t>
                      </a:r>
                      <a:r>
                        <a:rPr lang="ru-RU" sz="2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Плятер</a:t>
                      </a: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682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Д) А. Чарторыйский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01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8352928" cy="178010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Конфессиональные отношения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XVIII - первой половине XIX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76256" y="332656"/>
            <a:ext cx="1584176" cy="288031"/>
          </a:xfrm>
        </p:spPr>
        <p:txBody>
          <a:bodyPr/>
          <a:lstStyle/>
          <a:p>
            <a:fld id="{BE097A03-39D9-4184-99F0-8B46F8DCBCDF}" type="datetime1"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11.02.2015</a:t>
            </a:fld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22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4293096"/>
            <a:ext cx="6417734" cy="720079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6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1-7  с.37 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E:\Мама\анимация\школа\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0"/>
            <a:ext cx="13811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79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772816"/>
            <a:ext cx="7992888" cy="3450696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конфессия?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и в каких целях был создан орден иезуитов?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представляла собой Брестская церковная уния?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Вспомним!!!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E:\Мама\анимация\Буквы и цифры\Другие\slovar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97152"/>
            <a:ext cx="2337269" cy="182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06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24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3736804"/>
              </p:ext>
            </p:extLst>
          </p:nvPr>
        </p:nvGraphicFramePr>
        <p:xfrm>
          <a:off x="179512" y="1988841"/>
          <a:ext cx="8856984" cy="2333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492"/>
                <a:gridCol w="4428492"/>
              </a:tblGrid>
              <a:tr h="138143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Положение католической церкви до восстания 1830-1831 гг.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царских властей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отношении католиков после восстания 1830-1831 гг.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788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«Правительственная политика в отношении католической церкви»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240" y="4365104"/>
            <a:ext cx="87862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1773 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булла папы римского об упразднении ордена иезуитов.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1814 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восстановление ордена Римом.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1815 г.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выдворение иезуитов из Петербурга.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1820 г.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императорский указ о высылке иезуитов за пределы Российской империи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89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4" y="2583"/>
            <a:ext cx="9130296" cy="684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84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564903"/>
            <a:ext cx="8496943" cy="2952329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2. Общество любителей наук – это …..</a:t>
            </a:r>
          </a:p>
          <a:p>
            <a:r>
              <a:rPr lang="ru-RU" sz="3600" dirty="0">
                <a:solidFill>
                  <a:schemeClr val="tx1"/>
                </a:solidFill>
              </a:rPr>
              <a:t>3. Общество любителей добродетели – это …..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7491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820472" cy="5865515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 образом происходил перевод униатов в православие?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не все униаты соглашались принимать православие?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была ликвидирована униатская церковь?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1839 г.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принятие на Полоцком церковном соборе решения о присоединении униатов к Русской православной церкви.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4392488" cy="233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79761" y="3645024"/>
            <a:ext cx="41127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Лицевая и оборотная сторона медали с надписью «Отторгнутые насилием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(1596) воссоединены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любовию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(1839)», выпущенной в память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возвращения униатов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лоно Русской православной церкви</a:t>
            </a:r>
          </a:p>
        </p:txBody>
      </p:sp>
    </p:spTree>
    <p:extLst>
      <p:ext uri="{BB962C8B-B14F-4D97-AF65-F5344CB8AC3E}">
        <p14:creationId xmlns:p14="http://schemas.microsoft.com/office/powerpoint/2010/main" val="232595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4293096"/>
            <a:ext cx="6417734" cy="720079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6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1-7  с.37 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E:\Мама\анимация\школа\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0"/>
            <a:ext cx="13811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67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023911"/>
              </p:ext>
            </p:extLst>
          </p:nvPr>
        </p:nvGraphicFramePr>
        <p:xfrm>
          <a:off x="691508" y="2636912"/>
          <a:ext cx="8136706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353"/>
                <a:gridCol w="406835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«Общество </a:t>
                      </a:r>
                      <a:r>
                        <a:rPr lang="ru-RU" sz="2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филоматов</a:t>
                      </a:r>
                      <a:r>
                        <a:rPr lang="ru-RU" sz="2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А) </a:t>
                      </a:r>
                      <a:r>
                        <a:rPr lang="ru-RU" sz="2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Виленская</a:t>
                      </a:r>
                      <a:r>
                        <a:rPr lang="ru-RU" sz="2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медико-хирургическая академия; </a:t>
                      </a:r>
                      <a:endParaRPr lang="ru-RU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«Общество военных друзей»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Б) Санкт-Петербург;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«Северное общество»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В) </a:t>
                      </a:r>
                      <a:r>
                        <a:rPr lang="ru-RU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Белосточчина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«Демократическое товарищество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Г) Виленский университет.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63688" y="663968"/>
            <a:ext cx="59923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4. Правильно соотнесите:</a:t>
            </a:r>
          </a:p>
        </p:txBody>
      </p:sp>
    </p:spTree>
    <p:extLst>
      <p:ext uri="{BB962C8B-B14F-4D97-AF65-F5344CB8AC3E}">
        <p14:creationId xmlns:p14="http://schemas.microsoft.com/office/powerpoint/2010/main" val="328337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88640"/>
            <a:ext cx="7992888" cy="3816424"/>
          </a:xfrm>
        </p:spPr>
        <p:txBody>
          <a:bodyPr/>
          <a:lstStyle/>
          <a:p>
            <a:r>
              <a:rPr lang="ru-RU" sz="3200" dirty="0">
                <a:solidFill>
                  <a:schemeClr val="bg1"/>
                </a:solidFill>
              </a:rPr>
              <a:t>5. Участники тайного патриотического и просветительского объединения студентов, образованного в 1817 г</a:t>
            </a:r>
            <a:r>
              <a:rPr lang="ru-RU" sz="3200" dirty="0" smtClean="0">
                <a:solidFill>
                  <a:schemeClr val="bg1"/>
                </a:solidFill>
              </a:rPr>
              <a:t>.:</a:t>
            </a:r>
          </a:p>
          <a:p>
            <a:endParaRPr lang="ru-RU" sz="3200" dirty="0"/>
          </a:p>
          <a:p>
            <a:r>
              <a:rPr lang="ru-RU" sz="3200" dirty="0">
                <a:solidFill>
                  <a:schemeClr val="tx1"/>
                </a:solidFill>
              </a:rPr>
              <a:t>А) гайдамаки;       Б) декабристы;   </a:t>
            </a:r>
            <a:endParaRPr lang="ru-RU" sz="3200" dirty="0" smtClean="0">
              <a:solidFill>
                <a:schemeClr val="tx1"/>
              </a:solidFill>
            </a:endParaRPr>
          </a:p>
          <a:p>
            <a:r>
              <a:rPr lang="ru-RU" sz="3200" dirty="0" smtClean="0">
                <a:solidFill>
                  <a:schemeClr val="tx1"/>
                </a:solidFill>
              </a:rPr>
              <a:t>  </a:t>
            </a:r>
            <a:r>
              <a:rPr lang="ru-RU" sz="3200" dirty="0">
                <a:solidFill>
                  <a:schemeClr val="tx1"/>
                </a:solidFill>
              </a:rPr>
              <a:t>В) </a:t>
            </a:r>
            <a:r>
              <a:rPr lang="ru-RU" sz="3200" dirty="0" err="1">
                <a:solidFill>
                  <a:schemeClr val="tx1"/>
                </a:solidFill>
              </a:rPr>
              <a:t>филареты</a:t>
            </a:r>
            <a:r>
              <a:rPr lang="ru-RU" sz="3200" dirty="0">
                <a:solidFill>
                  <a:schemeClr val="tx1"/>
                </a:solidFill>
              </a:rPr>
              <a:t>;        Г) </a:t>
            </a:r>
            <a:r>
              <a:rPr lang="ru-RU" sz="3200" dirty="0" err="1">
                <a:solidFill>
                  <a:schemeClr val="tx1"/>
                </a:solidFill>
              </a:rPr>
              <a:t>филоматы</a:t>
            </a:r>
            <a:endParaRPr lang="ru-RU" sz="32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40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88640"/>
            <a:ext cx="8208912" cy="3450696"/>
          </a:xfrm>
        </p:spPr>
        <p:txBody>
          <a:bodyPr/>
          <a:lstStyle/>
          <a:p>
            <a:r>
              <a:rPr lang="ru-RU" sz="3200" dirty="0">
                <a:solidFill>
                  <a:schemeClr val="bg1"/>
                </a:solidFill>
              </a:rPr>
              <a:t>6. Участники тайного патриотического и просветительского объединения студентов, образованного в 1820 г</a:t>
            </a:r>
            <a:r>
              <a:rPr lang="ru-RU" sz="3200" dirty="0" smtClean="0">
                <a:solidFill>
                  <a:schemeClr val="bg1"/>
                </a:solidFill>
              </a:rPr>
              <a:t>.:</a:t>
            </a:r>
          </a:p>
          <a:p>
            <a:endParaRPr lang="ru-RU" sz="3200" dirty="0"/>
          </a:p>
          <a:p>
            <a:r>
              <a:rPr lang="ru-RU" sz="3200" dirty="0">
                <a:solidFill>
                  <a:schemeClr val="tx1"/>
                </a:solidFill>
              </a:rPr>
              <a:t>А) гайдамаки;       Б) декабристы;   </a:t>
            </a:r>
            <a:endParaRPr lang="ru-RU" sz="3200" dirty="0" smtClean="0">
              <a:solidFill>
                <a:schemeClr val="tx1"/>
              </a:solidFill>
            </a:endParaRPr>
          </a:p>
          <a:p>
            <a:r>
              <a:rPr lang="ru-RU" sz="3200" dirty="0" smtClean="0">
                <a:solidFill>
                  <a:schemeClr val="tx1"/>
                </a:solidFill>
              </a:rPr>
              <a:t>  </a:t>
            </a:r>
            <a:r>
              <a:rPr lang="ru-RU" sz="3200" dirty="0">
                <a:solidFill>
                  <a:schemeClr val="tx1"/>
                </a:solidFill>
              </a:rPr>
              <a:t>В) </a:t>
            </a:r>
            <a:r>
              <a:rPr lang="ru-RU" sz="3200" dirty="0" err="1">
                <a:solidFill>
                  <a:schemeClr val="tx1"/>
                </a:solidFill>
              </a:rPr>
              <a:t>филареты</a:t>
            </a:r>
            <a:r>
              <a:rPr lang="ru-RU" sz="3200" dirty="0">
                <a:solidFill>
                  <a:schemeClr val="tx1"/>
                </a:solidFill>
              </a:rPr>
              <a:t>;        Г) </a:t>
            </a:r>
            <a:r>
              <a:rPr lang="ru-RU" sz="3200" dirty="0" err="1">
                <a:solidFill>
                  <a:schemeClr val="tx1"/>
                </a:solidFill>
              </a:rPr>
              <a:t>филоматы</a:t>
            </a:r>
            <a:r>
              <a:rPr lang="ru-RU" sz="3200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93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76672"/>
            <a:ext cx="8424936" cy="4104456"/>
          </a:xfrm>
        </p:spPr>
        <p:txBody>
          <a:bodyPr>
            <a:normAutofit fontScale="85000" lnSpcReduction="20000"/>
          </a:bodyPr>
          <a:lstStyle/>
          <a:p>
            <a:r>
              <a:rPr lang="ru-RU" sz="3800" b="1" dirty="0">
                <a:solidFill>
                  <a:schemeClr val="bg1"/>
                </a:solidFill>
              </a:rPr>
              <a:t>7. Организация, активными участниками которой быль А. Мицкевич, Т. </a:t>
            </a:r>
            <a:r>
              <a:rPr lang="ru-RU" sz="3800" b="1" dirty="0" err="1">
                <a:solidFill>
                  <a:schemeClr val="bg1"/>
                </a:solidFill>
              </a:rPr>
              <a:t>Зан</a:t>
            </a:r>
            <a:r>
              <a:rPr lang="ru-RU" sz="3800" b="1" dirty="0">
                <a:solidFill>
                  <a:schemeClr val="bg1"/>
                </a:solidFill>
              </a:rPr>
              <a:t>, Я. </a:t>
            </a:r>
            <a:r>
              <a:rPr lang="ru-RU" sz="3800" b="1" dirty="0" err="1">
                <a:solidFill>
                  <a:schemeClr val="bg1"/>
                </a:solidFill>
              </a:rPr>
              <a:t>Чечот</a:t>
            </a:r>
            <a:r>
              <a:rPr lang="ru-RU" sz="3800" b="1" dirty="0">
                <a:solidFill>
                  <a:schemeClr val="bg1"/>
                </a:solidFill>
              </a:rPr>
              <a:t>, - это</a:t>
            </a:r>
            <a:r>
              <a:rPr lang="ru-RU" sz="3800" b="1" dirty="0" smtClean="0">
                <a:solidFill>
                  <a:schemeClr val="bg1"/>
                </a:solidFill>
              </a:rPr>
              <a:t>:</a:t>
            </a:r>
          </a:p>
          <a:p>
            <a:endParaRPr lang="en-US" sz="3200" dirty="0" smtClean="0"/>
          </a:p>
          <a:p>
            <a:endParaRPr lang="ru-RU" sz="3200" dirty="0"/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</a:rPr>
              <a:t>   А) Демократическое общество;      </a:t>
            </a:r>
            <a:endParaRPr lang="ru-RU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   </a:t>
            </a:r>
            <a:r>
              <a:rPr lang="ru-RU" sz="3200" dirty="0">
                <a:solidFill>
                  <a:schemeClr val="tx1"/>
                </a:solidFill>
              </a:rPr>
              <a:t>Б) Общество военных друзей;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   </a:t>
            </a:r>
            <a:r>
              <a:rPr lang="ru-RU" sz="3200" dirty="0">
                <a:solidFill>
                  <a:schemeClr val="tx1"/>
                </a:solidFill>
              </a:rPr>
              <a:t>В) Общество </a:t>
            </a:r>
            <a:r>
              <a:rPr lang="ru-RU" sz="3200" dirty="0" err="1">
                <a:solidFill>
                  <a:schemeClr val="tx1"/>
                </a:solidFill>
              </a:rPr>
              <a:t>филоматов</a:t>
            </a:r>
            <a:r>
              <a:rPr lang="ru-RU" sz="3200" dirty="0">
                <a:solidFill>
                  <a:schemeClr val="tx1"/>
                </a:solidFill>
              </a:rPr>
              <a:t>;           </a:t>
            </a:r>
            <a:endParaRPr lang="ru-RU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  </a:t>
            </a:r>
            <a:r>
              <a:rPr lang="ru-RU" sz="3200" dirty="0">
                <a:solidFill>
                  <a:schemeClr val="tx1"/>
                </a:solidFill>
              </a:rPr>
              <a:t>Г) Патриотическое общество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379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3450696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8. Дата разгрома властями полулегальных и тайных студенческих патриотических и просветительских объединений в </a:t>
            </a:r>
            <a:r>
              <a:rPr lang="ru-RU" sz="3200" dirty="0" err="1">
                <a:solidFill>
                  <a:schemeClr val="bg1"/>
                </a:solidFill>
              </a:rPr>
              <a:t>Виленском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/>
              <a:t>университете</a:t>
            </a:r>
            <a:r>
              <a:rPr lang="ru-RU" sz="3200" dirty="0" smtClean="0"/>
              <a:t>:</a:t>
            </a:r>
          </a:p>
          <a:p>
            <a:endParaRPr lang="en-US" sz="3200" dirty="0" smtClean="0"/>
          </a:p>
          <a:p>
            <a:endParaRPr lang="ru-RU" sz="3200" dirty="0"/>
          </a:p>
          <a:p>
            <a:r>
              <a:rPr lang="ru-RU" sz="3200" dirty="0">
                <a:solidFill>
                  <a:schemeClr val="tx1"/>
                </a:solidFill>
              </a:rPr>
              <a:t>А) 1817 г.;     </a:t>
            </a:r>
            <a:r>
              <a:rPr lang="ru-RU" sz="3200" dirty="0" smtClean="0">
                <a:solidFill>
                  <a:schemeClr val="tx1"/>
                </a:solidFill>
              </a:rPr>
              <a:t>      </a:t>
            </a:r>
            <a:r>
              <a:rPr lang="ru-RU" sz="3200" dirty="0">
                <a:solidFill>
                  <a:schemeClr val="tx1"/>
                </a:solidFill>
              </a:rPr>
              <a:t>Б) 1820 г. ;      </a:t>
            </a:r>
            <a:endParaRPr lang="ru-RU" sz="3200" dirty="0" smtClean="0">
              <a:solidFill>
                <a:schemeClr val="tx1"/>
              </a:solidFill>
            </a:endParaRPr>
          </a:p>
          <a:p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В) 1823 г.;     </a:t>
            </a:r>
            <a:r>
              <a:rPr lang="ru-RU" sz="3200" dirty="0" smtClean="0">
                <a:solidFill>
                  <a:schemeClr val="tx1"/>
                </a:solidFill>
              </a:rPr>
              <a:t>     </a:t>
            </a:r>
            <a:r>
              <a:rPr lang="ru-RU" sz="3200" dirty="0">
                <a:solidFill>
                  <a:schemeClr val="tx1"/>
                </a:solidFill>
              </a:rPr>
              <a:t>Г) 1832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17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208912" cy="4752528"/>
          </a:xfrm>
        </p:spPr>
        <p:txBody>
          <a:bodyPr>
            <a:normAutofit lnSpcReduction="10000"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9. Белорусские города – центры губерний , - в которых во второй трети XIX в. было отменено действие III Статута ВКЛ: </a:t>
            </a:r>
            <a:endParaRPr lang="ru-RU" sz="3200" dirty="0" smtClean="0">
              <a:solidFill>
                <a:schemeClr val="bg1"/>
              </a:solidFill>
            </a:endParaRPr>
          </a:p>
          <a:p>
            <a:endParaRPr lang="ru-RU" sz="3200" dirty="0"/>
          </a:p>
          <a:p>
            <a:r>
              <a:rPr lang="ru-RU" sz="3200" dirty="0" smtClean="0">
                <a:solidFill>
                  <a:schemeClr val="tx1"/>
                </a:solidFill>
              </a:rPr>
              <a:t>  </a:t>
            </a:r>
            <a:r>
              <a:rPr lang="ru-RU" sz="3200" dirty="0">
                <a:solidFill>
                  <a:schemeClr val="tx1"/>
                </a:solidFill>
              </a:rPr>
              <a:t>А) Витебск;  </a:t>
            </a:r>
            <a:endParaRPr lang="ru-RU" sz="3200" dirty="0" smtClean="0">
              <a:solidFill>
                <a:schemeClr val="tx1"/>
              </a:solidFill>
            </a:endParaRPr>
          </a:p>
          <a:p>
            <a:r>
              <a:rPr lang="ru-RU" sz="3200" dirty="0" smtClean="0">
                <a:solidFill>
                  <a:schemeClr val="tx1"/>
                </a:solidFill>
              </a:rPr>
              <a:t>  </a:t>
            </a:r>
            <a:r>
              <a:rPr lang="ru-RU" sz="3200" dirty="0">
                <a:solidFill>
                  <a:schemeClr val="tx1"/>
                </a:solidFill>
              </a:rPr>
              <a:t>Б) Минск;      </a:t>
            </a:r>
            <a:endParaRPr lang="ru-RU" sz="3200" dirty="0" smtClean="0">
              <a:solidFill>
                <a:schemeClr val="tx1"/>
              </a:solidFill>
            </a:endParaRPr>
          </a:p>
          <a:p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В) Гродно;   </a:t>
            </a:r>
            <a:endParaRPr lang="ru-RU" sz="3200" dirty="0" smtClean="0">
              <a:solidFill>
                <a:schemeClr val="tx1"/>
              </a:solidFill>
            </a:endParaRPr>
          </a:p>
          <a:p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Г)  Брест;  </a:t>
            </a:r>
            <a:endParaRPr lang="ru-RU" sz="3200" dirty="0" smtClean="0">
              <a:solidFill>
                <a:schemeClr val="tx1"/>
              </a:solidFill>
            </a:endParaRPr>
          </a:p>
          <a:p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Д) Бобруйск</a:t>
            </a:r>
            <a:r>
              <a:rPr lang="ru-RU" sz="32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62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4104456"/>
          </a:xfrm>
        </p:spPr>
        <p:txBody>
          <a:bodyPr>
            <a:normAutofit lnSpcReduction="10000"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10. Лозунг шляхетского восстания В Польше, Литве и Беларуси в  первой трети XIX в</a:t>
            </a:r>
            <a:r>
              <a:rPr lang="ru-RU" sz="3200" dirty="0" smtClean="0">
                <a:solidFill>
                  <a:schemeClr val="bg1"/>
                </a:solidFill>
              </a:rPr>
              <a:t>.:</a:t>
            </a:r>
          </a:p>
          <a:p>
            <a:endParaRPr lang="ru-RU" sz="2800" dirty="0"/>
          </a:p>
          <a:p>
            <a:endParaRPr lang="en-US" sz="2800" dirty="0" smtClean="0"/>
          </a:p>
          <a:p>
            <a:r>
              <a:rPr lang="ru-RU" sz="2800" dirty="0" smtClean="0">
                <a:solidFill>
                  <a:schemeClr val="tx1"/>
                </a:solidFill>
              </a:rPr>
              <a:t>А</a:t>
            </a:r>
            <a:r>
              <a:rPr lang="ru-RU" sz="2800" dirty="0">
                <a:solidFill>
                  <a:schemeClr val="tx1"/>
                </a:solidFill>
              </a:rPr>
              <a:t>) «За нашу и вашу свободу»;      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Б</a:t>
            </a:r>
            <a:r>
              <a:rPr lang="ru-RU" sz="2800" dirty="0">
                <a:solidFill>
                  <a:schemeClr val="tx1"/>
                </a:solidFill>
              </a:rPr>
              <a:t>) «Православие, самодержавие и народность»;</a:t>
            </a:r>
          </a:p>
          <a:p>
            <a:r>
              <a:rPr lang="ru-RU" sz="2800" dirty="0">
                <a:solidFill>
                  <a:schemeClr val="tx1"/>
                </a:solidFill>
              </a:rPr>
              <a:t>В) «Свобода, равенство, братство»; 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 Г) </a:t>
            </a:r>
            <a:r>
              <a:rPr lang="ru-RU" sz="2800" dirty="0">
                <a:solidFill>
                  <a:schemeClr val="tx1"/>
                </a:solidFill>
              </a:rPr>
              <a:t>«Свобода, целостность , независимость</a:t>
            </a:r>
            <a:r>
              <a:rPr lang="ru-RU" sz="2800" dirty="0" smtClean="0">
                <a:solidFill>
                  <a:schemeClr val="tx1"/>
                </a:solidFill>
              </a:rPr>
              <a:t>».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/>
          </a:p>
          <a:p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63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131</TotalTime>
  <Words>761</Words>
  <Application>Microsoft Office PowerPoint</Application>
  <PresentationFormat>Экран (4:3)</PresentationFormat>
  <Paragraphs>102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Вспомним!!!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Конфессиональные отношения  в конце XVIII - первой половине XIX в.</vt:lpstr>
      <vt:lpstr>Презентация PowerPoint</vt:lpstr>
      <vt:lpstr>Вспомним!!!</vt:lpstr>
      <vt:lpstr>Презентация PowerPoint</vt:lpstr>
      <vt:lpstr>«Правительственная политика в отношении католической церкви»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Конфессиональные отношения  в конце XVIII - первой половине XIX в.</dc:title>
  <dc:creator>Home</dc:creator>
  <cp:lastModifiedBy>Home</cp:lastModifiedBy>
  <cp:revision>11</cp:revision>
  <dcterms:created xsi:type="dcterms:W3CDTF">2015-02-08T18:48:43Z</dcterms:created>
  <dcterms:modified xsi:type="dcterms:W3CDTF">2015-02-11T14:14:41Z</dcterms:modified>
</cp:coreProperties>
</file>