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69" r:id="rId15"/>
    <p:sldId id="270" r:id="rId16"/>
    <p:sldId id="272" r:id="rId17"/>
    <p:sldId id="275" r:id="rId18"/>
    <p:sldId id="274" r:id="rId19"/>
    <p:sldId id="273"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E292"/>
    <a:srgbClr val="E7FCB2"/>
    <a:srgbClr val="F2FE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4C71EC6-210F-42DE-9C53-41977AD35B3D}" type="datetimeFigureOut">
              <a:rPr lang="ru-RU" smtClean="0"/>
              <a:t>18.01.2018</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19B0651-EE4F-4900-A07F-96A6BFA9D0F0}"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18.01.2018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18.01.2018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18.01.2018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18.01.2018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18.01.2018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18.01.2018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18.01.2018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18.01.2018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18.01.2018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18.01.2018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18.01.2018</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tanksdb.ru/article/pantera_i_tigr/" TargetMode="External"/><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s://ru.wikipedia.org/wiki/%D0%93%D0%B5%D0%BD%D0%B5%D1%80%D0%B0%D0%BB-%D0%BF%D0%BE%D0%BB%D0%BA%D0%BE%D0%B2%D0%BD%D0%B8%D0%BA" TargetMode="External"/><Relationship Id="rId3" Type="http://schemas.openxmlformats.org/officeDocument/2006/relationships/image" Target="../media/image39.jpeg"/><Relationship Id="rId7"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hyperlink" Target="https://ru.wikipedia.org/wiki/%D0%93%D0%B5%D0%BD%D0%B5%D1%80%D0%B0%D0%BB-%D1%84%D0%B5%D0%BB%D1%8C%D0%B4%D0%BC%D0%B0%D1%80%D1%88%D0%B0%D0%BB" TargetMode="External"/><Relationship Id="rId9" Type="http://schemas.openxmlformats.org/officeDocument/2006/relationships/hyperlink" Target="https://ru.wikipedia.org/wiki/4-%D1%8F_%D1%82%D0%B0%D0%BD%D0%BA%D0%BE%D0%B2%D0%B0%D1%8F_%D0%B0%D1%80%D0%BC%D0%B8%D1%8F_(%D0%93%D0%B5%D1%80%D0%BC%D0%B0%D0%BD%D0%B8%D1%8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mg.tourister.ru/files/1/1/7/7/4/0/0/6/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10" y="0"/>
            <a:ext cx="9114089"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TextBox 5"/>
          <p:cNvSpPr txBox="1"/>
          <p:nvPr/>
        </p:nvSpPr>
        <p:spPr>
          <a:xfrm>
            <a:off x="251520" y="260648"/>
            <a:ext cx="8640960"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3200" dirty="0" smtClean="0">
                <a:solidFill>
                  <a:schemeClr val="bg1"/>
                </a:solidFill>
                <a:latin typeface="Arial" panose="020B0604020202020204" pitchFamily="34" charset="0"/>
                <a:cs typeface="Arial" panose="020B0604020202020204" pitchFamily="34" charset="0"/>
              </a:rPr>
              <a:t>Тема урока: Коренной перелом в ходе ВОВ (Сталинградская битва – Курская дуга)</a:t>
            </a:r>
            <a:endParaRPr lang="ru-RU"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122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640960" cy="553998"/>
          </a:xfrm>
          <a:prstGeom prst="rect">
            <a:avLst/>
          </a:prstGeom>
          <a:solidFill>
            <a:srgbClr val="F2FE54"/>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3000" dirty="0" smtClean="0">
                <a:solidFill>
                  <a:schemeClr val="bg1"/>
                </a:solidFill>
                <a:latin typeface="Arial" panose="020B0604020202020204" pitchFamily="34" charset="0"/>
                <a:cs typeface="Arial" panose="020B0604020202020204" pitchFamily="34" charset="0"/>
              </a:rPr>
              <a:t>Сталинградская битва (17.07.1942-02.02.1943)</a:t>
            </a:r>
            <a:endParaRPr lang="ru-RU" sz="30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251520" y="980728"/>
            <a:ext cx="3672408" cy="1569660"/>
          </a:xfrm>
          <a:prstGeom prst="rect">
            <a:avLst/>
          </a:prstGeom>
          <a:blipFill>
            <a:blip r:embed="rId2"/>
            <a:tile tx="0" ty="0" sx="100000" sy="100000" flip="none" algn="tl"/>
          </a:blip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ru-RU" sz="2400" b="1" dirty="0" smtClean="0">
                <a:solidFill>
                  <a:schemeClr val="bg1"/>
                </a:solidFill>
                <a:latin typeface="Arial" panose="020B0604020202020204" pitchFamily="34" charset="0"/>
                <a:cs typeface="Arial" panose="020B0604020202020204" pitchFamily="34" charset="0"/>
              </a:rPr>
              <a:t>К середине ноября наступательные возможности немцев окончательно иссякли</a:t>
            </a:r>
            <a:endParaRPr lang="ru-RU" sz="2400" b="1" dirty="0">
              <a:solidFill>
                <a:schemeClr val="bg1"/>
              </a:solidFill>
              <a:latin typeface="Arial" panose="020B0604020202020204" pitchFamily="34" charset="0"/>
              <a:cs typeface="Arial" panose="020B0604020202020204" pitchFamily="34" charset="0"/>
            </a:endParaRPr>
          </a:p>
        </p:txBody>
      </p:sp>
      <p:sp>
        <p:nvSpPr>
          <p:cNvPr id="4" name="Стрелка вправо 3"/>
          <p:cNvSpPr/>
          <p:nvPr/>
        </p:nvSpPr>
        <p:spPr>
          <a:xfrm>
            <a:off x="4139952" y="1505689"/>
            <a:ext cx="864096" cy="576064"/>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5" name="TextBox 4"/>
          <p:cNvSpPr txBox="1"/>
          <p:nvPr/>
        </p:nvSpPr>
        <p:spPr>
          <a:xfrm>
            <a:off x="5148064" y="1008891"/>
            <a:ext cx="3744415" cy="1569660"/>
          </a:xfrm>
          <a:prstGeom prst="rect">
            <a:avLst/>
          </a:prstGeom>
          <a:noFill/>
          <a:ln>
            <a:solidFill>
              <a:schemeClr val="tx1"/>
            </a:solidFill>
          </a:ln>
        </p:spPr>
        <p:style>
          <a:lnRef idx="1">
            <a:schemeClr val="accent6"/>
          </a:lnRef>
          <a:fillRef idx="1001">
            <a:schemeClr val="lt2"/>
          </a:fillRef>
          <a:effectRef idx="1">
            <a:schemeClr val="accent6"/>
          </a:effectRef>
          <a:fontRef idx="minor">
            <a:schemeClr val="dk1"/>
          </a:fontRef>
        </p:style>
        <p:txBody>
          <a:bodyPr wrap="square" rtlCol="0">
            <a:spAutoFit/>
          </a:bodyPr>
          <a:lstStyle/>
          <a:p>
            <a:r>
              <a:rPr lang="ru-RU" sz="2400" dirty="0" smtClean="0">
                <a:solidFill>
                  <a:schemeClr val="tx1"/>
                </a:solidFill>
                <a:latin typeface="Arial" panose="020B0604020202020204" pitchFamily="34" charset="0"/>
                <a:cs typeface="Arial" panose="020B0604020202020204" pitchFamily="34" charset="0"/>
              </a:rPr>
              <a:t>Они потеряли: </a:t>
            </a:r>
          </a:p>
          <a:p>
            <a:pPr marL="342900" indent="-342900">
              <a:buFont typeface="Arial" panose="020B0604020202020204" pitchFamily="34" charset="0"/>
              <a:buChar char="•"/>
            </a:pPr>
            <a:r>
              <a:rPr lang="ru-RU" sz="2400" dirty="0" smtClean="0">
                <a:solidFill>
                  <a:schemeClr val="tx1"/>
                </a:solidFill>
                <a:latin typeface="Arial" panose="020B0604020202020204" pitchFamily="34" charset="0"/>
                <a:cs typeface="Arial" panose="020B0604020202020204" pitchFamily="34" charset="0"/>
              </a:rPr>
              <a:t>700 тыс. убитыми</a:t>
            </a:r>
          </a:p>
          <a:p>
            <a:pPr marL="342900" indent="-342900">
              <a:buFont typeface="Arial" panose="020B0604020202020204" pitchFamily="34" charset="0"/>
              <a:buChar char="•"/>
            </a:pPr>
            <a:r>
              <a:rPr lang="ru-RU" sz="2400" dirty="0" smtClean="0">
                <a:solidFill>
                  <a:schemeClr val="tx1"/>
                </a:solidFill>
                <a:latin typeface="Arial" panose="020B0604020202020204" pitchFamily="34" charset="0"/>
                <a:cs typeface="Arial" panose="020B0604020202020204" pitchFamily="34" charset="0"/>
              </a:rPr>
              <a:t>1 тыс. танков</a:t>
            </a:r>
          </a:p>
          <a:p>
            <a:pPr marL="342900" indent="-342900">
              <a:buFont typeface="Arial" panose="020B0604020202020204" pitchFamily="34" charset="0"/>
              <a:buChar char="•"/>
            </a:pPr>
            <a:r>
              <a:rPr lang="ru-RU" sz="2400" dirty="0" smtClean="0">
                <a:solidFill>
                  <a:schemeClr val="tx1"/>
                </a:solidFill>
                <a:latin typeface="Arial" panose="020B0604020202020204" pitchFamily="34" charset="0"/>
                <a:cs typeface="Arial" panose="020B0604020202020204" pitchFamily="34" charset="0"/>
              </a:rPr>
              <a:t>1,4 тыс. самолетов</a:t>
            </a:r>
            <a:endParaRPr lang="ru-RU" sz="2400" dirty="0">
              <a:solidFill>
                <a:schemeClr val="tx1"/>
              </a:solidFill>
              <a:latin typeface="Arial" panose="020B0604020202020204" pitchFamily="34" charset="0"/>
              <a:cs typeface="Arial" panose="020B0604020202020204" pitchFamily="34" charset="0"/>
            </a:endParaRPr>
          </a:p>
        </p:txBody>
      </p:sp>
      <p:sp>
        <p:nvSpPr>
          <p:cNvPr id="6" name="TextBox 5"/>
          <p:cNvSpPr txBox="1"/>
          <p:nvPr/>
        </p:nvSpPr>
        <p:spPr>
          <a:xfrm>
            <a:off x="211560" y="2780928"/>
            <a:ext cx="3672408" cy="1200329"/>
          </a:xfrm>
          <a:prstGeom prst="rect">
            <a:avLst/>
          </a:prstGeom>
          <a:solidFill>
            <a:srgbClr val="E7FCB2"/>
          </a:solidFill>
          <a:ln>
            <a:solidFill>
              <a:schemeClr val="bg1"/>
            </a:solidFill>
          </a:ln>
        </p:spPr>
        <p:txBody>
          <a:bodyPr wrap="square" rtlCol="0">
            <a:spAutoFit/>
          </a:bodyPr>
          <a:lstStyle/>
          <a:p>
            <a:r>
              <a:rPr lang="ru-RU" sz="2400" b="1" dirty="0" smtClean="0">
                <a:solidFill>
                  <a:schemeClr val="bg1"/>
                </a:solidFill>
                <a:latin typeface="Arial" panose="020B0604020202020204" pitchFamily="34" charset="0"/>
                <a:cs typeface="Arial" panose="020B0604020202020204" pitchFamily="34" charset="0"/>
              </a:rPr>
              <a:t>Противник был вынужден перейти к обороне</a:t>
            </a:r>
            <a:endParaRPr lang="ru-RU" sz="2400" b="1" dirty="0">
              <a:solidFill>
                <a:schemeClr val="bg1"/>
              </a:solidFill>
              <a:latin typeface="Arial" panose="020B0604020202020204" pitchFamily="34" charset="0"/>
              <a:cs typeface="Arial" panose="020B0604020202020204" pitchFamily="34" charset="0"/>
            </a:endParaRPr>
          </a:p>
        </p:txBody>
      </p:sp>
      <p:pic>
        <p:nvPicPr>
          <p:cNvPr id="10242" name="Picture 2" descr="http://loveopium.ru/content/2013/02/Stalingrad/82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3" y="2780928"/>
            <a:ext cx="4968551" cy="30714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44" name="Picture 4" descr="http://историческая-самара.рф/i/tayny/1946/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509120"/>
            <a:ext cx="4320480" cy="22224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967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895" y="116632"/>
            <a:ext cx="8640960" cy="553998"/>
          </a:xfrm>
          <a:prstGeom prst="rect">
            <a:avLst/>
          </a:prstGeom>
          <a:solidFill>
            <a:srgbClr val="F2FE54"/>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3000" dirty="0" smtClean="0">
                <a:solidFill>
                  <a:schemeClr val="bg1"/>
                </a:solidFill>
                <a:latin typeface="Arial" panose="020B0604020202020204" pitchFamily="34" charset="0"/>
                <a:cs typeface="Arial" panose="020B0604020202020204" pitchFamily="34" charset="0"/>
              </a:rPr>
              <a:t>Сталинградская битва (17.07.1942-02.02.1943)</a:t>
            </a:r>
            <a:endParaRPr lang="ru-RU" sz="3000" dirty="0">
              <a:solidFill>
                <a:schemeClr val="bg1"/>
              </a:solidFill>
              <a:latin typeface="Arial" panose="020B0604020202020204" pitchFamily="34" charset="0"/>
              <a:cs typeface="Arial" panose="020B0604020202020204" pitchFamily="34" charset="0"/>
            </a:endParaRPr>
          </a:p>
        </p:txBody>
      </p:sp>
      <p:pic>
        <p:nvPicPr>
          <p:cNvPr id="11266" name="Picture 2" descr="http://pulson.ru/wp-content/uploads/2016/03/29-1-720x4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707" y="820031"/>
            <a:ext cx="7385960" cy="49395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6275" y="5517232"/>
            <a:ext cx="8670335" cy="1200329"/>
          </a:xfrm>
          <a:prstGeom prst="rect">
            <a:avLst/>
          </a:prstGeom>
          <a:solidFill>
            <a:srgbClr val="E7FCB2"/>
          </a:solidFill>
          <a:ln>
            <a:solidFill>
              <a:schemeClr val="bg1"/>
            </a:solidFill>
          </a:ln>
        </p:spPr>
        <p:txBody>
          <a:bodyPr wrap="square" rtlCol="0">
            <a:spAutoFit/>
          </a:bodyPr>
          <a:lstStyle/>
          <a:p>
            <a:r>
              <a:rPr lang="ru-RU" sz="2400" b="1" dirty="0" smtClean="0">
                <a:solidFill>
                  <a:schemeClr val="bg1"/>
                </a:solidFill>
                <a:latin typeface="Arial" panose="020B0604020202020204" pitchFamily="34" charset="0"/>
                <a:cs typeface="Arial" panose="020B0604020202020204" pitchFamily="34" charset="0"/>
              </a:rPr>
              <a:t>Выделяют два периода: оборонительный (с июля по ноябрь 1942) и наступательный (с ноября 1942 по февраль 1943 года)</a:t>
            </a:r>
            <a:endParaRPr lang="ru-RU"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776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895" y="116632"/>
            <a:ext cx="8640960" cy="553998"/>
          </a:xfrm>
          <a:prstGeom prst="rect">
            <a:avLst/>
          </a:prstGeom>
          <a:solidFill>
            <a:srgbClr val="F2FE54"/>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3000" dirty="0" smtClean="0">
                <a:solidFill>
                  <a:schemeClr val="bg1"/>
                </a:solidFill>
                <a:latin typeface="Arial" panose="020B0604020202020204" pitchFamily="34" charset="0"/>
                <a:cs typeface="Arial" panose="020B0604020202020204" pitchFamily="34" charset="0"/>
              </a:rPr>
              <a:t>Сталинградская битва (17.07.1942-02.02.1943)</a:t>
            </a:r>
            <a:endParaRPr lang="ru-RU" sz="30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304978" y="836712"/>
            <a:ext cx="8371478" cy="461665"/>
          </a:xfrm>
          <a:prstGeom prst="rect">
            <a:avLst/>
          </a:prstGeom>
          <a:solidFill>
            <a:schemeClr val="bg2">
              <a:lumMod val="20000"/>
              <a:lumOff val="80000"/>
            </a:schemeClr>
          </a:solidFill>
          <a:ln>
            <a:solidFill>
              <a:schemeClr val="tx1"/>
            </a:solidFill>
          </a:ln>
        </p:spPr>
        <p:style>
          <a:lnRef idx="1">
            <a:schemeClr val="accent6"/>
          </a:lnRef>
          <a:fillRef idx="1001">
            <a:schemeClr val="lt2"/>
          </a:fillRef>
          <a:effectRef idx="1">
            <a:schemeClr val="accent6"/>
          </a:effectRef>
          <a:fontRef idx="minor">
            <a:schemeClr val="dk1"/>
          </a:fontRef>
        </p:style>
        <p:txBody>
          <a:bodyPr wrap="square" rtlCol="0">
            <a:spAutoFit/>
          </a:bodyPr>
          <a:lstStyle/>
          <a:p>
            <a:r>
              <a:rPr lang="ru-RU" sz="2400" dirty="0" smtClean="0">
                <a:solidFill>
                  <a:schemeClr val="bg1"/>
                </a:solidFill>
                <a:latin typeface="Arial" panose="020B0604020202020204" pitchFamily="34" charset="0"/>
                <a:cs typeface="Arial" panose="020B0604020202020204" pitchFamily="34" charset="0"/>
              </a:rPr>
              <a:t>План разгрома немцев под Сталинградом разработали: </a:t>
            </a:r>
          </a:p>
        </p:txBody>
      </p:sp>
      <p:pic>
        <p:nvPicPr>
          <p:cNvPr id="12290" name="Picture 2" descr="http://1945.cbsorel.ru/ris/zu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978" y="1556792"/>
            <a:ext cx="2634922" cy="403244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p-familyshop.ru/files/d26/d260eab0d8ee6caa3c327c8d55f00054.jpg"/>
          <p:cNvPicPr>
            <a:picLocks noChangeAspect="1" noChangeArrowheads="1"/>
          </p:cNvPicPr>
          <p:nvPr/>
        </p:nvPicPr>
        <p:blipFill rotWithShape="1">
          <a:blip r:embed="rId3">
            <a:extLst>
              <a:ext uri="{28A0092B-C50C-407E-A947-70E740481C1C}">
                <a14:useLocalDpi xmlns:a14="http://schemas.microsoft.com/office/drawing/2010/main" val="0"/>
              </a:ext>
            </a:extLst>
          </a:blip>
          <a:srcRect l="-1" r="27436" b="25043"/>
          <a:stretch/>
        </p:blipFill>
        <p:spPr bwMode="auto">
          <a:xfrm>
            <a:off x="3181610" y="1556792"/>
            <a:ext cx="2839529" cy="3600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62107" y="5378120"/>
            <a:ext cx="4668686" cy="461665"/>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b="1" dirty="0" smtClean="0">
                <a:solidFill>
                  <a:schemeClr val="bg1"/>
                </a:solidFill>
                <a:latin typeface="Arial" panose="020B0604020202020204" pitchFamily="34" charset="0"/>
                <a:cs typeface="Arial" panose="020B0604020202020204" pitchFamily="34" charset="0"/>
              </a:rPr>
              <a:t>Он получил название «Уран»</a:t>
            </a:r>
            <a:endParaRPr lang="ru-RU" sz="2400" b="1"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251164" y="5948357"/>
            <a:ext cx="8670335" cy="830997"/>
          </a:xfrm>
          <a:prstGeom prst="rect">
            <a:avLst/>
          </a:prstGeom>
          <a:solidFill>
            <a:srgbClr val="E7FCB2"/>
          </a:solidFill>
          <a:ln>
            <a:solidFill>
              <a:schemeClr val="bg1"/>
            </a:solidFill>
          </a:ln>
        </p:spPr>
        <p:txBody>
          <a:bodyPr wrap="square" rtlCol="0">
            <a:spAutoFit/>
          </a:bodyPr>
          <a:lstStyle/>
          <a:p>
            <a:r>
              <a:rPr lang="ru-RU" sz="2400" dirty="0" smtClean="0">
                <a:solidFill>
                  <a:schemeClr val="bg1"/>
                </a:solidFill>
                <a:latin typeface="Arial" panose="020B0604020202020204" pitchFamily="34" charset="0"/>
                <a:cs typeface="Arial" panose="020B0604020202020204" pitchFamily="34" charset="0"/>
              </a:rPr>
              <a:t>Цель операции: силами 3-х фронтов окружить немцев и нанести по ним удар в междуречье Волги и Дона</a:t>
            </a:r>
            <a:endParaRPr lang="ru-RU"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8571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895" y="116632"/>
            <a:ext cx="8640960" cy="553998"/>
          </a:xfrm>
          <a:prstGeom prst="rect">
            <a:avLst/>
          </a:prstGeom>
          <a:solidFill>
            <a:srgbClr val="F2FE54"/>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3000" dirty="0" smtClean="0">
                <a:solidFill>
                  <a:schemeClr val="bg1"/>
                </a:solidFill>
                <a:latin typeface="Arial" panose="020B0604020202020204" pitchFamily="34" charset="0"/>
                <a:cs typeface="Arial" panose="020B0604020202020204" pitchFamily="34" charset="0"/>
              </a:rPr>
              <a:t>Сталинградская битва (17.07.1942-02.02.1943)</a:t>
            </a:r>
            <a:endParaRPr lang="ru-RU" sz="3000" dirty="0">
              <a:solidFill>
                <a:schemeClr val="bg1"/>
              </a:solidFill>
              <a:latin typeface="Arial" panose="020B0604020202020204" pitchFamily="34" charset="0"/>
              <a:cs typeface="Arial" panose="020B0604020202020204" pitchFamily="34" charset="0"/>
            </a:endParaRPr>
          </a:p>
        </p:txBody>
      </p:sp>
      <p:pic>
        <p:nvPicPr>
          <p:cNvPr id="13314" name="Picture 2" descr="https://cdn.fishki.net/upload/post/201601/09/1806288/tn/2804560_9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836" y="908720"/>
            <a:ext cx="8630019" cy="594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979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images.myshared.ru/9/952019/slide_20.jpg"/>
          <p:cNvPicPr>
            <a:picLocks noChangeAspect="1" noChangeArrowheads="1"/>
          </p:cNvPicPr>
          <p:nvPr/>
        </p:nvPicPr>
        <p:blipFill rotWithShape="1">
          <a:blip r:embed="rId2">
            <a:extLst>
              <a:ext uri="{28A0092B-C50C-407E-A947-70E740481C1C}">
                <a14:useLocalDpi xmlns:a14="http://schemas.microsoft.com/office/drawing/2010/main" val="0"/>
              </a:ext>
            </a:extLst>
          </a:blip>
          <a:srcRect l="3478" t="7970" r="4158" b="8881"/>
          <a:stretch/>
        </p:blipFill>
        <p:spPr bwMode="auto">
          <a:xfrm>
            <a:off x="251520" y="188640"/>
            <a:ext cx="8640960"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700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pics2.pokazuha.ru/p217/2/5/9137199o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73" y="404664"/>
            <a:ext cx="8844415" cy="604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90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4719"/>
            <a:ext cx="8640960" cy="553998"/>
          </a:xfrm>
          <a:prstGeom prst="rect">
            <a:avLst/>
          </a:prstGeom>
          <a:solidFill>
            <a:srgbClr val="F2FE54"/>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3000" dirty="0" smtClean="0">
                <a:solidFill>
                  <a:schemeClr val="bg1"/>
                </a:solidFill>
                <a:latin typeface="Arial" panose="020B0604020202020204" pitchFamily="34" charset="0"/>
                <a:cs typeface="Arial" panose="020B0604020202020204" pitchFamily="34" charset="0"/>
              </a:rPr>
              <a:t>Сталинградская битва (17.07.1942-02.02.1943)</a:t>
            </a:r>
            <a:endParaRPr lang="ru-RU" sz="30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183735" y="4242804"/>
            <a:ext cx="6685377" cy="461665"/>
          </a:xfrm>
          <a:prstGeom prst="rect">
            <a:avLst/>
          </a:prstGeom>
          <a:blipFill>
            <a:blip r:embed="rId2"/>
            <a:tile tx="0" ty="0" sx="100000" sy="100000" flip="none" algn="tl"/>
          </a:blip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b="1" dirty="0" smtClean="0">
                <a:solidFill>
                  <a:schemeClr val="bg1"/>
                </a:solidFill>
                <a:latin typeface="Arial" panose="020B0604020202020204" pitchFamily="34" charset="0"/>
                <a:cs typeface="Arial" panose="020B0604020202020204" pitchFamily="34" charset="0"/>
              </a:rPr>
              <a:t>Значение Сталинградской битвы</a:t>
            </a:r>
            <a:endParaRPr lang="ru-RU" sz="2400" b="1"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183735" y="5013176"/>
            <a:ext cx="5256584" cy="1569660"/>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ru-RU" sz="2400" dirty="0" smtClean="0">
                <a:solidFill>
                  <a:schemeClr val="bg1"/>
                </a:solidFill>
                <a:latin typeface="Arial" panose="020B0604020202020204" pitchFamily="34" charset="0"/>
                <a:cs typeface="Arial" panose="020B0604020202020204" pitchFamily="34" charset="0"/>
              </a:rPr>
              <a:t>Победа в Сталинградской битве положила начало коренному перелому в ходе всей Второй мировой войны</a:t>
            </a:r>
            <a:endParaRPr lang="ru-RU" sz="2400"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5797798" y="5013176"/>
            <a:ext cx="3055671" cy="1569660"/>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ru-RU" sz="2400" dirty="0" smtClean="0">
                <a:solidFill>
                  <a:schemeClr val="bg1"/>
                </a:solidFill>
                <a:latin typeface="Arial" panose="020B0604020202020204" pitchFamily="34" charset="0"/>
                <a:cs typeface="Arial" panose="020B0604020202020204" pitchFamily="34" charset="0"/>
              </a:rPr>
              <a:t>Началось массовое изгнание противника с советской земли</a:t>
            </a:r>
            <a:endParaRPr lang="ru-RU" sz="2400" dirty="0">
              <a:solidFill>
                <a:schemeClr val="bg1"/>
              </a:solidFill>
              <a:latin typeface="Arial" panose="020B0604020202020204" pitchFamily="34" charset="0"/>
              <a:cs typeface="Arial" panose="020B0604020202020204" pitchFamily="34" charset="0"/>
            </a:endParaRPr>
          </a:p>
        </p:txBody>
      </p:sp>
      <p:pic>
        <p:nvPicPr>
          <p:cNvPr id="1026" name="Picture 2" descr="http://waralbum.ru/wp-content/uploads/2011/08/imStalengrades-4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734" y="836712"/>
            <a:ext cx="7484609" cy="3226698"/>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1691680" y="836712"/>
            <a:ext cx="7128792"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b="1" dirty="0">
                <a:solidFill>
                  <a:schemeClr val="bg1"/>
                </a:solidFill>
                <a:latin typeface="Arial" panose="020B0604020202020204" pitchFamily="34" charset="0"/>
                <a:cs typeface="Arial" panose="020B0604020202020204" pitchFamily="34" charset="0"/>
              </a:rPr>
              <a:t>Бойцы 95-й стрелковой дивизии ликуют в </a:t>
            </a:r>
            <a:r>
              <a:rPr lang="ru-RU" b="1" dirty="0" smtClean="0">
                <a:solidFill>
                  <a:schemeClr val="bg1"/>
                </a:solidFill>
                <a:latin typeface="Arial" panose="020B0604020202020204" pitchFamily="34" charset="0"/>
                <a:cs typeface="Arial" panose="020B0604020202020204" pitchFamily="34" charset="0"/>
              </a:rPr>
              <a:t>честь дня победы в Сталинградской битве </a:t>
            </a:r>
            <a:endParaRPr 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8916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ds04.infourok.ru/uploads/ex/1018/000e546f-49209732/img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3" y="56561"/>
            <a:ext cx="9109394" cy="6843003"/>
          </a:xfrm>
          <a:prstGeom prst="rect">
            <a:avLst/>
          </a:prstGeom>
          <a:solidFill>
            <a:srgbClr val="FFFFFF">
              <a:shade val="85000"/>
            </a:srgbClr>
          </a:solidFill>
          <a:ln w="88900" cap="sq">
            <a:solidFill>
              <a:schemeClr val="accent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extBox 1"/>
          <p:cNvSpPr txBox="1"/>
          <p:nvPr/>
        </p:nvSpPr>
        <p:spPr>
          <a:xfrm>
            <a:off x="179512" y="188640"/>
            <a:ext cx="8822138" cy="95410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ru-RU" sz="2800" b="1" dirty="0" smtClean="0">
                <a:solidFill>
                  <a:schemeClr val="bg1"/>
                </a:solidFill>
                <a:latin typeface="Arial" panose="020B0604020202020204" pitchFamily="34" charset="0"/>
                <a:cs typeface="Arial" panose="020B0604020202020204" pitchFamily="34" charset="0"/>
              </a:rPr>
              <a:t>2 февраля 1943 года  – День Победы в Сталинградской битве</a:t>
            </a:r>
            <a:endParaRPr lang="ru-RU"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4468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atic.newauction.ru/offer_images/2015/08/12/09/big/C/cvkYPUhHEkZ/karikatura_gitler_stalingrad.jpg"/>
          <p:cNvPicPr>
            <a:picLocks noChangeAspect="1" noChangeArrowheads="1"/>
          </p:cNvPicPr>
          <p:nvPr/>
        </p:nvPicPr>
        <p:blipFill rotWithShape="1">
          <a:blip r:embed="rId2">
            <a:extLst>
              <a:ext uri="{28A0092B-C50C-407E-A947-70E740481C1C}">
                <a14:useLocalDpi xmlns:a14="http://schemas.microsoft.com/office/drawing/2010/main" val="0"/>
              </a:ext>
            </a:extLst>
          </a:blip>
          <a:srcRect l="2966" t="9326"/>
          <a:stretch/>
        </p:blipFill>
        <p:spPr bwMode="auto">
          <a:xfrm>
            <a:off x="93948" y="1646372"/>
            <a:ext cx="5236170" cy="32490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9512" y="94719"/>
            <a:ext cx="8779034" cy="553998"/>
          </a:xfrm>
          <a:prstGeom prst="rect">
            <a:avLst/>
          </a:prstGeom>
          <a:solidFill>
            <a:srgbClr val="F2FE54"/>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3000" dirty="0" smtClean="0">
                <a:solidFill>
                  <a:schemeClr val="bg1"/>
                </a:solidFill>
                <a:latin typeface="Arial" panose="020B0604020202020204" pitchFamily="34" charset="0"/>
                <a:cs typeface="Arial" panose="020B0604020202020204" pitchFamily="34" charset="0"/>
              </a:rPr>
              <a:t>Сталинградская битва (17.07.1942-02.02.1943)</a:t>
            </a:r>
            <a:endParaRPr lang="ru-RU" sz="3000" dirty="0">
              <a:solidFill>
                <a:schemeClr val="bg1"/>
              </a:solidFill>
              <a:latin typeface="Arial" panose="020B0604020202020204" pitchFamily="34" charset="0"/>
              <a:cs typeface="Arial" panose="020B0604020202020204" pitchFamily="34" charset="0"/>
            </a:endParaRPr>
          </a:p>
        </p:txBody>
      </p:sp>
      <p:pic>
        <p:nvPicPr>
          <p:cNvPr id="2052" name="Picture 4" descr="http://www.opengaz.ru/sites/www.opengaz.ru/files/doc/zh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4828" y="1067544"/>
            <a:ext cx="3483718" cy="44066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0212" y="836712"/>
            <a:ext cx="3744415" cy="461665"/>
          </a:xfrm>
          <a:prstGeom prst="rect">
            <a:avLst/>
          </a:prstGeom>
          <a:ln/>
        </p:spPr>
        <p:style>
          <a:lnRef idx="3">
            <a:schemeClr val="lt1"/>
          </a:lnRef>
          <a:fillRef idx="1">
            <a:schemeClr val="accent5"/>
          </a:fillRef>
          <a:effectRef idx="1">
            <a:schemeClr val="accent5"/>
          </a:effectRef>
          <a:fontRef idx="minor">
            <a:schemeClr val="lt1"/>
          </a:fontRef>
        </p:style>
        <p:txBody>
          <a:bodyPr wrap="square" rtlCol="0">
            <a:spAutoFit/>
          </a:bodyPr>
          <a:lstStyle/>
          <a:p>
            <a:r>
              <a:rPr lang="ru-RU" sz="2400" dirty="0" smtClean="0">
                <a:solidFill>
                  <a:schemeClr val="tx1"/>
                </a:solidFill>
                <a:latin typeface="Arial" panose="020B0604020202020204" pitchFamily="34" charset="0"/>
                <a:cs typeface="Arial" panose="020B0604020202020204" pitchFamily="34" charset="0"/>
              </a:rPr>
              <a:t>Советские карикатуры</a:t>
            </a:r>
            <a:endParaRPr lang="ru-RU" sz="2400" dirty="0">
              <a:solidFill>
                <a:schemeClr val="tx1"/>
              </a:solidFill>
              <a:latin typeface="Arial" panose="020B0604020202020204" pitchFamily="34" charset="0"/>
              <a:cs typeface="Arial" panose="020B0604020202020204" pitchFamily="34" charset="0"/>
            </a:endParaRPr>
          </a:p>
        </p:txBody>
      </p:sp>
      <p:sp>
        <p:nvSpPr>
          <p:cNvPr id="2" name="Rectangle 5"/>
          <p:cNvSpPr>
            <a:spLocks noChangeArrowheads="1"/>
          </p:cNvSpPr>
          <p:nvPr/>
        </p:nvSpPr>
        <p:spPr bwMode="auto">
          <a:xfrm>
            <a:off x="93948" y="5600273"/>
            <a:ext cx="8864598" cy="1200329"/>
          </a:xfrm>
          <a:prstGeom prst="rect">
            <a:avLst/>
          </a:prstGeo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400" b="1" i="0" u="none" strike="noStrike" cap="none" normalizeH="0" baseline="0" dirty="0" smtClean="0">
                <a:ln>
                  <a:noFill/>
                </a:ln>
                <a:solidFill>
                  <a:schemeClr val="bg1"/>
                </a:solidFill>
                <a:effectLst/>
                <a:latin typeface="Arial" charset="0"/>
                <a:cs typeface="Arial" charset="0"/>
              </a:rPr>
              <a:t>После</a:t>
            </a:r>
            <a:r>
              <a:rPr kumimoji="0" lang="ru-RU" altLang="ru-RU" sz="2400" b="0" i="0" u="none" strike="noStrike" cap="none" normalizeH="0" baseline="0" dirty="0" smtClean="0">
                <a:ln>
                  <a:noFill/>
                </a:ln>
                <a:solidFill>
                  <a:schemeClr val="bg1"/>
                </a:solidFill>
                <a:effectLst/>
                <a:latin typeface="Arial" charset="0"/>
                <a:cs typeface="Arial" charset="0"/>
              </a:rPr>
              <a:t> разгрома немецко-фашистских войск под </a:t>
            </a:r>
            <a:r>
              <a:rPr kumimoji="0" lang="ru-RU" altLang="ru-RU" sz="2400" b="1" i="0" u="none" strike="noStrike" cap="none" normalizeH="0" baseline="0" dirty="0" smtClean="0">
                <a:ln>
                  <a:noFill/>
                </a:ln>
                <a:solidFill>
                  <a:schemeClr val="bg1"/>
                </a:solidFill>
                <a:effectLst/>
                <a:latin typeface="Arial" charset="0"/>
                <a:cs typeface="Arial" charset="0"/>
              </a:rPr>
              <a:t>Сталинградом</a:t>
            </a:r>
            <a:r>
              <a:rPr kumimoji="0" lang="ru-RU" altLang="ru-RU" sz="2400" b="0" i="0" u="none" strike="noStrike" cap="none" normalizeH="0" baseline="0" dirty="0" smtClean="0">
                <a:ln>
                  <a:noFill/>
                </a:ln>
                <a:solidFill>
                  <a:schemeClr val="bg1"/>
                </a:solidFill>
                <a:effectLst/>
                <a:latin typeface="Arial" charset="0"/>
                <a:cs typeface="Arial" charset="0"/>
              </a:rPr>
              <a:t> </a:t>
            </a:r>
            <a:r>
              <a:rPr kumimoji="0" lang="ru-RU" altLang="ru-RU" sz="2400" b="1" i="0" u="none" strike="noStrike" cap="none" normalizeH="0" baseline="0" dirty="0" smtClean="0">
                <a:ln>
                  <a:noFill/>
                </a:ln>
                <a:solidFill>
                  <a:schemeClr val="bg1"/>
                </a:solidFill>
                <a:effectLst/>
                <a:latin typeface="Arial" charset="0"/>
                <a:cs typeface="Arial" charset="0"/>
              </a:rPr>
              <a:t>Гитлер</a:t>
            </a:r>
            <a:r>
              <a:rPr kumimoji="0" lang="ru-RU" altLang="ru-RU" sz="2400" b="0" i="0" u="none" strike="noStrike" cap="none" normalizeH="0" baseline="0" dirty="0" smtClean="0">
                <a:ln>
                  <a:noFill/>
                </a:ln>
                <a:solidFill>
                  <a:schemeClr val="bg1"/>
                </a:solidFill>
                <a:effectLst/>
                <a:latin typeface="Arial" charset="0"/>
                <a:cs typeface="Arial" charset="0"/>
              </a:rPr>
              <a:t> все чаще изображается на </a:t>
            </a:r>
            <a:r>
              <a:rPr kumimoji="0" lang="ru-RU" altLang="ru-RU" sz="2400" b="1" i="0" u="none" strike="noStrike" cap="none" normalizeH="0" baseline="0" dirty="0" smtClean="0">
                <a:ln>
                  <a:noFill/>
                </a:ln>
                <a:solidFill>
                  <a:schemeClr val="bg1"/>
                </a:solidFill>
                <a:effectLst/>
                <a:latin typeface="Arial" charset="0"/>
                <a:cs typeface="Arial" charset="0"/>
              </a:rPr>
              <a:t>карикатурах</a:t>
            </a:r>
            <a:r>
              <a:rPr kumimoji="0" lang="ru-RU" altLang="ru-RU" sz="2400" b="0" i="0" u="none" strike="noStrike" cap="none" normalizeH="0" baseline="0" dirty="0" smtClean="0">
                <a:ln>
                  <a:noFill/>
                </a:ln>
                <a:solidFill>
                  <a:schemeClr val="bg1"/>
                </a:solidFill>
                <a:effectLst/>
                <a:latin typeface="Arial" charset="0"/>
                <a:cs typeface="Arial" charset="0"/>
              </a:rPr>
              <a:t> в неприглядном комичном виде</a:t>
            </a:r>
          </a:p>
        </p:txBody>
      </p:sp>
    </p:spTree>
    <p:extLst>
      <p:ext uri="{BB962C8B-B14F-4D97-AF65-F5344CB8AC3E}">
        <p14:creationId xmlns:p14="http://schemas.microsoft.com/office/powerpoint/2010/main" val="2125336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08573"/>
            <a:ext cx="8784976" cy="553998"/>
          </a:xfrm>
          <a:prstGeom prst="rect">
            <a:avLst/>
          </a:prstGeom>
          <a:solidFill>
            <a:srgbClr val="F2FE54"/>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3000" dirty="0" smtClean="0">
                <a:solidFill>
                  <a:schemeClr val="bg1"/>
                </a:solidFill>
                <a:latin typeface="Arial" panose="020B0604020202020204" pitchFamily="34" charset="0"/>
                <a:cs typeface="Arial" panose="020B0604020202020204" pitchFamily="34" charset="0"/>
              </a:rPr>
              <a:t>Начало освобождения</a:t>
            </a:r>
            <a:endParaRPr lang="ru-RU" sz="30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107503" y="864002"/>
            <a:ext cx="8847291" cy="1200329"/>
          </a:xfrm>
          <a:prstGeom prst="rect">
            <a:avLst/>
          </a:prstGeom>
          <a:solidFill>
            <a:schemeClr val="accent2">
              <a:lumMod val="40000"/>
              <a:lumOff val="6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sz="2400" dirty="0" smtClean="0">
                <a:latin typeface="Arial" panose="020B0604020202020204" pitchFamily="34" charset="0"/>
                <a:cs typeface="Arial" panose="020B0604020202020204" pitchFamily="34" charset="0"/>
              </a:rPr>
              <a:t>Зимой 1942/43 гг. советский войска начинают общее </a:t>
            </a:r>
            <a:r>
              <a:rPr lang="ru-RU" sz="2400" dirty="0">
                <a:latin typeface="Arial" panose="020B0604020202020204" pitchFamily="34" charset="0"/>
                <a:cs typeface="Arial" panose="020B0604020202020204" pitchFamily="34" charset="0"/>
              </a:rPr>
              <a:t>наступление </a:t>
            </a:r>
            <a:r>
              <a:rPr lang="ru-RU" sz="2400" dirty="0" smtClean="0">
                <a:latin typeface="Arial" panose="020B0604020202020204" pitchFamily="34" charset="0"/>
                <a:cs typeface="Arial" panose="020B0604020202020204" pitchFamily="34" charset="0"/>
              </a:rPr>
              <a:t>на </a:t>
            </a:r>
            <a:r>
              <a:rPr lang="ru-RU" sz="2400" dirty="0">
                <a:latin typeface="Arial" panose="020B0604020202020204" pitchFamily="34" charset="0"/>
                <a:cs typeface="Arial" panose="020B0604020202020204" pitchFamily="34" charset="0"/>
              </a:rPr>
              <a:t>огромном пространстве от Балтики до Черного </a:t>
            </a:r>
            <a:r>
              <a:rPr lang="ru-RU" sz="2400" dirty="0" smtClean="0">
                <a:latin typeface="Arial" panose="020B0604020202020204" pitchFamily="34" charset="0"/>
                <a:cs typeface="Arial" panose="020B0604020202020204" pitchFamily="34" charset="0"/>
              </a:rPr>
              <a:t>моря</a:t>
            </a:r>
            <a:endParaRPr lang="ru-RU" sz="2400" dirty="0" smtClean="0">
              <a:solidFill>
                <a:schemeClr val="bg1"/>
              </a:solidFill>
              <a:latin typeface="Arial" panose="020B0604020202020204" pitchFamily="34" charset="0"/>
              <a:cs typeface="Arial" panose="020B0604020202020204" pitchFamily="34" charset="0"/>
            </a:endParaRPr>
          </a:p>
        </p:txBody>
      </p:sp>
      <p:sp>
        <p:nvSpPr>
          <p:cNvPr id="6" name="Rectangle 5"/>
          <p:cNvSpPr>
            <a:spLocks noChangeArrowheads="1"/>
          </p:cNvSpPr>
          <p:nvPr/>
        </p:nvSpPr>
        <p:spPr bwMode="auto">
          <a:xfrm>
            <a:off x="138661" y="2236222"/>
            <a:ext cx="3785267" cy="3416320"/>
          </a:xfrm>
          <a:prstGeom prst="rect">
            <a:avLst/>
          </a:prstGeo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400" b="1" i="0" u="none" strike="noStrike" cap="none" normalizeH="0" baseline="0" dirty="0" smtClean="0">
                <a:ln>
                  <a:noFill/>
                </a:ln>
                <a:solidFill>
                  <a:schemeClr val="bg1"/>
                </a:solidFill>
                <a:effectLst/>
                <a:latin typeface="Arial" charset="0"/>
                <a:cs typeface="Arial" charset="0"/>
              </a:rPr>
              <a:t>Наиболее мощное</a:t>
            </a:r>
            <a:r>
              <a:rPr kumimoji="0" lang="ru-RU" altLang="ru-RU" sz="2400" b="1" i="0" u="none" strike="noStrike" cap="none" normalizeH="0" dirty="0" smtClean="0">
                <a:ln>
                  <a:noFill/>
                </a:ln>
                <a:solidFill>
                  <a:schemeClr val="bg1"/>
                </a:solidFill>
                <a:effectLst/>
                <a:latin typeface="Arial" charset="0"/>
                <a:cs typeface="Arial" charset="0"/>
              </a:rPr>
              <a:t> наступление было предпринято на Верхнем Дону, в результате которого образовалась Курская дуга, глубоко вклинившаяся в немецкие позиции </a:t>
            </a:r>
            <a:endParaRPr kumimoji="0" lang="ru-RU" altLang="ru-RU" sz="2400" b="0" i="0" u="none" strike="noStrike" cap="none" normalizeH="0" baseline="0" dirty="0" smtClean="0">
              <a:ln>
                <a:noFill/>
              </a:ln>
              <a:solidFill>
                <a:schemeClr val="bg1"/>
              </a:solidFill>
              <a:effectLst/>
              <a:latin typeface="Arial" charset="0"/>
              <a:cs typeface="Arial" charset="0"/>
            </a:endParaRPr>
          </a:p>
        </p:txBody>
      </p:sp>
      <p:pic>
        <p:nvPicPr>
          <p:cNvPr id="4098" name="Picture 2" descr="https://ds02.infourok.ru/uploads/ex/0528/0003740f-8854f4f1/img30.jpg"/>
          <p:cNvPicPr>
            <a:picLocks noChangeAspect="1" noChangeArrowheads="1"/>
          </p:cNvPicPr>
          <p:nvPr/>
        </p:nvPicPr>
        <p:blipFill rotWithShape="1">
          <a:blip r:embed="rId2">
            <a:extLst>
              <a:ext uri="{28A0092B-C50C-407E-A947-70E740481C1C}">
                <a14:useLocalDpi xmlns:a14="http://schemas.microsoft.com/office/drawing/2010/main" val="0"/>
              </a:ext>
            </a:extLst>
          </a:blip>
          <a:srcRect l="19991" t="34326" r="20418"/>
          <a:stretch/>
        </p:blipFill>
        <p:spPr bwMode="auto">
          <a:xfrm>
            <a:off x="4067945" y="2236966"/>
            <a:ext cx="4886850" cy="44323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703805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98039"/>
            <a:ext cx="2160240" cy="584775"/>
          </a:xfrm>
          <a:prstGeom prst="rect">
            <a:avLst/>
          </a:prstGeom>
        </p:spPr>
        <p:style>
          <a:lnRef idx="1">
            <a:schemeClr val="accent6"/>
          </a:lnRef>
          <a:fillRef idx="1002">
            <a:schemeClr val="lt2"/>
          </a:fillRef>
          <a:effectRef idx="1">
            <a:schemeClr val="accent6"/>
          </a:effectRef>
          <a:fontRef idx="minor">
            <a:schemeClr val="dk1"/>
          </a:fontRef>
        </p:style>
        <p:txBody>
          <a:bodyPr wrap="square" rtlCol="0">
            <a:spAutoFit/>
          </a:bodyPr>
          <a:lstStyle/>
          <a:p>
            <a:r>
              <a:rPr lang="ru-RU" sz="3200" dirty="0" smtClean="0">
                <a:solidFill>
                  <a:schemeClr val="bg1"/>
                </a:solidFill>
                <a:latin typeface="Arial" panose="020B0604020202020204" pitchFamily="34" charset="0"/>
                <a:cs typeface="Arial" panose="020B0604020202020204" pitchFamily="34" charset="0"/>
              </a:rPr>
              <a:t>Вспомним</a:t>
            </a:r>
            <a:endParaRPr lang="ru-RU" sz="32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2411760" y="188259"/>
            <a:ext cx="6461217" cy="1015663"/>
          </a:xfrm>
          <a:prstGeom prst="rect">
            <a:avLst/>
          </a:prstGeom>
          <a:blipFill>
            <a:blip r:embed="rId2"/>
            <a:tile tx="0" ty="0" sx="100000" sy="100000" flip="none" algn="tl"/>
          </a:blip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sz="2800" dirty="0" smtClean="0">
                <a:solidFill>
                  <a:schemeClr val="bg1"/>
                </a:solidFill>
                <a:latin typeface="Arial" panose="020B0604020202020204" pitchFamily="34" charset="0"/>
                <a:cs typeface="Arial" panose="020B0604020202020204" pitchFamily="34" charset="0"/>
              </a:rPr>
              <a:t>Когда началось генеральное наступление немцев на Москву?</a:t>
            </a:r>
            <a:r>
              <a:rPr lang="ru-RU" sz="3200" dirty="0" smtClean="0">
                <a:solidFill>
                  <a:schemeClr val="bg1"/>
                </a:solidFill>
                <a:latin typeface="Arial" panose="020B0604020202020204" pitchFamily="34" charset="0"/>
                <a:cs typeface="Arial" panose="020B0604020202020204" pitchFamily="34" charset="0"/>
              </a:rPr>
              <a:t>  </a:t>
            </a:r>
            <a:endParaRPr lang="ru-RU" sz="3200" dirty="0">
              <a:solidFill>
                <a:schemeClr val="bg1"/>
              </a:solidFill>
              <a:latin typeface="Arial" panose="020B0604020202020204" pitchFamily="34" charset="0"/>
              <a:cs typeface="Arial" panose="020B0604020202020204" pitchFamily="34" charset="0"/>
            </a:endParaRPr>
          </a:p>
        </p:txBody>
      </p:sp>
      <p:pic>
        <p:nvPicPr>
          <p:cNvPr id="2050" name="Picture 2" descr="https://b1.m24.ru/c/5126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377783"/>
            <a:ext cx="7272808" cy="531442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089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08573"/>
            <a:ext cx="8784976" cy="954107"/>
          </a:xfrm>
          <a:prstGeom prst="rect">
            <a:avLst/>
          </a:prstGeom>
          <a:solidFill>
            <a:srgbClr val="F2FE54"/>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2800" b="1" dirty="0" smtClean="0">
                <a:solidFill>
                  <a:schemeClr val="bg1"/>
                </a:solidFill>
                <a:latin typeface="Arial" panose="020B0604020202020204" pitchFamily="34" charset="0"/>
                <a:cs typeface="Arial" panose="020B0604020202020204" pitchFamily="34" charset="0"/>
              </a:rPr>
              <a:t>Курская дуга – так назывался выступ линии фронта, обращенный в сторону Запада</a:t>
            </a:r>
            <a:endParaRPr lang="ru-RU" sz="2800" b="1" dirty="0">
              <a:solidFill>
                <a:schemeClr val="bg1"/>
              </a:solidFill>
              <a:latin typeface="Arial" panose="020B0604020202020204" pitchFamily="34" charset="0"/>
              <a:cs typeface="Arial" panose="020B0604020202020204" pitchFamily="34" charset="0"/>
            </a:endParaRPr>
          </a:p>
        </p:txBody>
      </p:sp>
      <p:pic>
        <p:nvPicPr>
          <p:cNvPr id="4098" name="Picture 2" descr="https://ds02.infourok.ru/uploads/ex/0528/0003740f-8854f4f1/img30.jpg"/>
          <p:cNvPicPr>
            <a:picLocks noChangeAspect="1" noChangeArrowheads="1"/>
          </p:cNvPicPr>
          <p:nvPr/>
        </p:nvPicPr>
        <p:blipFill rotWithShape="1">
          <a:blip r:embed="rId2">
            <a:extLst>
              <a:ext uri="{28A0092B-C50C-407E-A947-70E740481C1C}">
                <a14:useLocalDpi xmlns:a14="http://schemas.microsoft.com/office/drawing/2010/main" val="0"/>
              </a:ext>
            </a:extLst>
          </a:blip>
          <a:srcRect l="19991" t="34326" r="20418"/>
          <a:stretch/>
        </p:blipFill>
        <p:spPr bwMode="auto">
          <a:xfrm>
            <a:off x="863588" y="1313625"/>
            <a:ext cx="7272808" cy="5328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122067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4974" y="2537099"/>
            <a:ext cx="6583707" cy="461665"/>
          </a:xfrm>
          <a:prstGeom prst="rect">
            <a:avLst/>
          </a:prstGeom>
          <a:solidFill>
            <a:schemeClr val="accent1">
              <a:lumMod val="20000"/>
              <a:lumOff val="80000"/>
            </a:schemeClr>
          </a:solidFill>
          <a:ln>
            <a:solidFill>
              <a:schemeClr val="bg1">
                <a:lumMod val="95000"/>
                <a:lumOff val="5000"/>
              </a:schemeClr>
            </a:solidFill>
          </a:ln>
        </p:spPr>
        <p:txBody>
          <a:bodyPr wrap="square">
            <a:spAutoFit/>
          </a:bodyPr>
          <a:lstStyle/>
          <a:p>
            <a:pPr algn="r"/>
            <a:r>
              <a:rPr lang="ru-RU" sz="2400" b="1" dirty="0" smtClean="0">
                <a:solidFill>
                  <a:schemeClr val="bg1"/>
                </a:solidFill>
                <a:latin typeface="Arial" panose="020B0604020202020204" pitchFamily="34" charset="0"/>
                <a:cs typeface="Arial" panose="020B0604020202020204" pitchFamily="34" charset="0"/>
              </a:rPr>
              <a:t>Началась подготовка к летней кампании</a:t>
            </a:r>
            <a:endParaRPr lang="ru-RU" sz="24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190212" y="260648"/>
            <a:ext cx="8774276" cy="1661993"/>
          </a:xfrm>
          <a:prstGeom prst="rect">
            <a:avLst/>
          </a:prstGeom>
          <a:solidFill>
            <a:schemeClr val="tx1">
              <a:lumMod val="95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ru-RU" sz="3400" b="1" u="sng" dirty="0" smtClean="0">
                <a:solidFill>
                  <a:schemeClr val="bg1"/>
                </a:solidFill>
                <a:latin typeface="Arial" panose="020B0604020202020204" pitchFamily="34" charset="0"/>
                <a:cs typeface="Arial" panose="020B0604020202020204" pitchFamily="34" charset="0"/>
              </a:rPr>
              <a:t>Курская дуга </a:t>
            </a:r>
            <a:r>
              <a:rPr lang="ru-RU" sz="3400" dirty="0" smtClean="0">
                <a:solidFill>
                  <a:schemeClr val="bg1"/>
                </a:solidFill>
                <a:latin typeface="Arial" panose="020B0604020202020204" pitchFamily="34" charset="0"/>
                <a:cs typeface="Arial" panose="020B0604020202020204" pitchFamily="34" charset="0"/>
              </a:rPr>
              <a:t>– именно здесь Гитлер и его генералы планировали вернуть себе утраченную наступательную инициативу</a:t>
            </a:r>
            <a:endParaRPr lang="ru-RU" sz="3400" dirty="0">
              <a:solidFill>
                <a:schemeClr val="bg1"/>
              </a:solidFill>
              <a:latin typeface="Arial" panose="020B0604020202020204" pitchFamily="34" charset="0"/>
              <a:cs typeface="Arial" panose="020B0604020202020204" pitchFamily="34" charset="0"/>
            </a:endParaRPr>
          </a:p>
        </p:txBody>
      </p:sp>
      <p:sp>
        <p:nvSpPr>
          <p:cNvPr id="4" name="Стрелка вниз 3"/>
          <p:cNvSpPr/>
          <p:nvPr/>
        </p:nvSpPr>
        <p:spPr>
          <a:xfrm>
            <a:off x="3995935" y="1815755"/>
            <a:ext cx="792088" cy="6480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122" name="Picture 2" descr="http://edu.likenul.com/tw_files2/urls_2/32/d-31350/7z-docs/1_html_6292604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974" y="3140968"/>
            <a:ext cx="6583707" cy="35147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2220" y="3208055"/>
            <a:ext cx="863026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sz="2800" dirty="0" smtClean="0">
                <a:latin typeface="Arial" panose="020B0604020202020204" pitchFamily="34" charset="0"/>
                <a:cs typeface="Arial" panose="020B0604020202020204" pitchFamily="34" charset="0"/>
              </a:rPr>
              <a:t>Курская битва (05 июля – 23 августа 1943 года)</a:t>
            </a:r>
            <a:endParaRPr lang="ru-R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8482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220" y="260648"/>
            <a:ext cx="863026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sz="2800" dirty="0" smtClean="0">
                <a:latin typeface="Arial" panose="020B0604020202020204" pitchFamily="34" charset="0"/>
                <a:cs typeface="Arial" panose="020B0604020202020204" pitchFamily="34" charset="0"/>
              </a:rPr>
              <a:t>Курская битва (05 июля – 23 августа 1943 года)</a:t>
            </a:r>
            <a:endParaRPr lang="ru-RU" sz="2800" dirty="0">
              <a:latin typeface="Arial" panose="020B0604020202020204" pitchFamily="34" charset="0"/>
              <a:cs typeface="Arial" panose="020B0604020202020204" pitchFamily="34" charset="0"/>
            </a:endParaRPr>
          </a:p>
        </p:txBody>
      </p:sp>
      <p:sp>
        <p:nvSpPr>
          <p:cNvPr id="3" name="Прямоугольник 2"/>
          <p:cNvSpPr/>
          <p:nvPr/>
        </p:nvSpPr>
        <p:spPr>
          <a:xfrm>
            <a:off x="262220" y="980728"/>
            <a:ext cx="8630259" cy="830997"/>
          </a:xfrm>
          <a:prstGeom prst="rect">
            <a:avLst/>
          </a:prstGeom>
          <a:solidFill>
            <a:schemeClr val="accent1">
              <a:lumMod val="20000"/>
              <a:lumOff val="80000"/>
            </a:schemeClr>
          </a:solidFill>
          <a:ln>
            <a:solidFill>
              <a:schemeClr val="bg1">
                <a:lumMod val="95000"/>
                <a:lumOff val="5000"/>
              </a:schemeClr>
            </a:solidFill>
          </a:ln>
        </p:spPr>
        <p:txBody>
          <a:bodyPr wrap="square">
            <a:spAutoFit/>
          </a:bodyPr>
          <a:lstStyle/>
          <a:p>
            <a:r>
              <a:rPr lang="ru-RU" sz="2400" b="1" dirty="0" smtClean="0">
                <a:solidFill>
                  <a:schemeClr val="bg1"/>
                </a:solidFill>
                <a:latin typeface="Arial" panose="020B0604020202020204" pitchFamily="34" charset="0"/>
                <a:cs typeface="Arial" panose="020B0604020202020204" pitchFamily="34" charset="0"/>
              </a:rPr>
              <a:t>Перед вами План, по которому мы будем изучать Курскую битву</a:t>
            </a:r>
            <a:endParaRPr lang="ru-RU" sz="24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262220" y="2060848"/>
            <a:ext cx="8630259" cy="1200329"/>
          </a:xfrm>
          <a:prstGeom prst="rect">
            <a:avLst/>
          </a:prstGeom>
          <a:solidFill>
            <a:schemeClr val="accent3"/>
          </a:solidFill>
          <a:ln>
            <a:solidFill>
              <a:schemeClr val="tx1"/>
            </a:solidFill>
          </a:ln>
        </p:spPr>
        <p:style>
          <a:lnRef idx="1">
            <a:schemeClr val="accent6"/>
          </a:lnRef>
          <a:fillRef idx="1001">
            <a:schemeClr val="lt2"/>
          </a:fillRef>
          <a:effectRef idx="1">
            <a:schemeClr val="accent6"/>
          </a:effectRef>
          <a:fontRef idx="minor">
            <a:schemeClr val="dk1"/>
          </a:fontRef>
        </p:style>
        <p:txBody>
          <a:bodyPr wrap="square" rtlCol="0">
            <a:spAutoFit/>
          </a:bodyPr>
          <a:lstStyle/>
          <a:p>
            <a:r>
              <a:rPr lang="ru-RU" sz="2400" dirty="0" smtClean="0">
                <a:solidFill>
                  <a:schemeClr val="bg1"/>
                </a:solidFill>
                <a:latin typeface="Arial" panose="020B0604020202020204" pitchFamily="34" charset="0"/>
                <a:cs typeface="Arial" panose="020B0604020202020204" pitchFamily="34" charset="0"/>
              </a:rPr>
              <a:t>Узнав про Курскую битву, нам предстоит ответить на вопрос: Почему ее считают сражением, завершившим коренной перелом в ходе ВОВ?</a:t>
            </a:r>
            <a:endParaRPr lang="ru-RU" sz="24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285590" y="3429000"/>
            <a:ext cx="5220578" cy="461665"/>
          </a:xfrm>
          <a:prstGeom prst="rect">
            <a:avLst/>
          </a:prstGeom>
          <a:solidFill>
            <a:srgbClr val="92D050"/>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ru-RU" sz="2400" b="1" dirty="0" smtClean="0">
                <a:solidFill>
                  <a:schemeClr val="bg1"/>
                </a:solidFill>
                <a:latin typeface="Arial" panose="020B0604020202020204" pitchFamily="34" charset="0"/>
                <a:cs typeface="Arial" panose="020B0604020202020204" pitchFamily="34" charset="0"/>
              </a:rPr>
              <a:t>Курская битва. План изучения</a:t>
            </a:r>
            <a:endParaRPr lang="ru-RU" sz="2400" b="1"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262220" y="4162672"/>
            <a:ext cx="3744415" cy="461665"/>
          </a:xfrm>
          <a:prstGeom prst="rect">
            <a:avLst/>
          </a:prstGeom>
          <a:solidFill>
            <a:schemeClr val="tx1">
              <a:lumMod val="85000"/>
            </a:schemeClr>
          </a:solidFill>
          <a:ln>
            <a:solidFill>
              <a:schemeClr val="tx1"/>
            </a:solidFill>
          </a:ln>
        </p:spPr>
        <p:style>
          <a:lnRef idx="1">
            <a:schemeClr val="accent6"/>
          </a:lnRef>
          <a:fillRef idx="1001">
            <a:schemeClr val="lt2"/>
          </a:fillRef>
          <a:effectRef idx="1">
            <a:schemeClr val="accent6"/>
          </a:effectRef>
          <a:fontRef idx="minor">
            <a:schemeClr val="dk1"/>
          </a:fontRef>
        </p:style>
        <p:txBody>
          <a:bodyPr wrap="square" rtlCol="0">
            <a:spAutoFit/>
          </a:bodyPr>
          <a:lstStyle/>
          <a:p>
            <a:pPr marL="457200" indent="-457200">
              <a:buAutoNum type="arabicPeriod"/>
            </a:pPr>
            <a:r>
              <a:rPr lang="ru-RU" sz="2400" b="1" dirty="0" smtClean="0">
                <a:solidFill>
                  <a:schemeClr val="bg1"/>
                </a:solidFill>
                <a:latin typeface="Arial" panose="020B0604020202020204" pitchFamily="34" charset="0"/>
                <a:cs typeface="Arial" panose="020B0604020202020204" pitchFamily="34" charset="0"/>
              </a:rPr>
              <a:t>Подготовка к битве </a:t>
            </a:r>
            <a:endParaRPr lang="ru-RU" sz="2400" b="1"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4139953" y="4162672"/>
            <a:ext cx="4752528" cy="2308324"/>
          </a:xfrm>
          <a:prstGeom prst="rect">
            <a:avLst/>
          </a:prstGeom>
          <a:solidFill>
            <a:srgbClr val="BCE292"/>
          </a:solidFill>
          <a:ln>
            <a:solidFill>
              <a:schemeClr val="tx1"/>
            </a:solidFill>
          </a:ln>
        </p:spPr>
        <p:style>
          <a:lnRef idx="1">
            <a:schemeClr val="accent6"/>
          </a:lnRef>
          <a:fillRef idx="1001">
            <a:schemeClr val="lt2"/>
          </a:fillRef>
          <a:effectRef idx="1">
            <a:schemeClr val="accent6"/>
          </a:effectRef>
          <a:fontRef idx="minor">
            <a:schemeClr val="dk1"/>
          </a:fontRef>
        </p:style>
        <p:txBody>
          <a:bodyPr wrap="square" rtlCol="0">
            <a:spAutoFit/>
          </a:bodyPr>
          <a:lstStyle/>
          <a:p>
            <a:r>
              <a:rPr lang="ru-RU" sz="2400" b="1" dirty="0" smtClean="0">
                <a:solidFill>
                  <a:schemeClr val="bg1"/>
                </a:solidFill>
                <a:latin typeface="Arial" panose="020B0604020202020204" pitchFamily="34" charset="0"/>
                <a:cs typeface="Arial" panose="020B0604020202020204" pitchFamily="34" charset="0"/>
              </a:rPr>
              <a:t>Из текста параграфа на стр</a:t>
            </a:r>
            <a:r>
              <a:rPr lang="ru-RU" sz="2400" b="1" dirty="0">
                <a:solidFill>
                  <a:schemeClr val="bg1"/>
                </a:solidFill>
                <a:latin typeface="Arial" panose="020B0604020202020204" pitchFamily="34" charset="0"/>
                <a:cs typeface="Arial" panose="020B0604020202020204" pitchFamily="34" charset="0"/>
              </a:rPr>
              <a:t>. 231-233 </a:t>
            </a:r>
            <a:r>
              <a:rPr lang="ru-RU" sz="2400" b="1" dirty="0" smtClean="0">
                <a:solidFill>
                  <a:schemeClr val="bg1"/>
                </a:solidFill>
                <a:latin typeface="Arial" panose="020B0604020202020204" pitchFamily="34" charset="0"/>
                <a:cs typeface="Arial" panose="020B0604020202020204" pitchFamily="34" charset="0"/>
              </a:rPr>
              <a:t>выясни какие меры по усилению боеспособности немецкой армии предпринял Гитлер накануне Курской битвы</a:t>
            </a:r>
            <a:endParaRPr lang="ru-RU"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8631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220" y="258060"/>
            <a:ext cx="863026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sz="2800" dirty="0" smtClean="0">
                <a:latin typeface="Arial" panose="020B0604020202020204" pitchFamily="34" charset="0"/>
                <a:cs typeface="Arial" panose="020B0604020202020204" pitchFamily="34" charset="0"/>
              </a:rPr>
              <a:t>Курская битва (05 июля – 23 августа 1943 года)</a:t>
            </a:r>
            <a:endParaRPr lang="ru-RU" sz="2800" dirty="0">
              <a:latin typeface="Arial" panose="020B0604020202020204" pitchFamily="34" charset="0"/>
              <a:cs typeface="Arial" panose="020B0604020202020204" pitchFamily="34" charset="0"/>
            </a:endParaRPr>
          </a:p>
        </p:txBody>
      </p:sp>
      <p:sp>
        <p:nvSpPr>
          <p:cNvPr id="3" name="TextBox 2"/>
          <p:cNvSpPr txBox="1"/>
          <p:nvPr/>
        </p:nvSpPr>
        <p:spPr>
          <a:xfrm>
            <a:off x="262220" y="1052736"/>
            <a:ext cx="4315130" cy="523220"/>
          </a:xfrm>
          <a:prstGeom prst="rect">
            <a:avLst/>
          </a:prstGeom>
          <a:solidFill>
            <a:schemeClr val="tx1">
              <a:lumMod val="85000"/>
            </a:schemeClr>
          </a:solidFill>
          <a:ln>
            <a:solidFill>
              <a:schemeClr val="tx1"/>
            </a:solidFill>
          </a:ln>
        </p:spPr>
        <p:style>
          <a:lnRef idx="1">
            <a:schemeClr val="accent6"/>
          </a:lnRef>
          <a:fillRef idx="1001">
            <a:schemeClr val="lt2"/>
          </a:fillRef>
          <a:effectRef idx="1">
            <a:schemeClr val="accent6"/>
          </a:effectRef>
          <a:fontRef idx="minor">
            <a:schemeClr val="dk1"/>
          </a:fontRef>
        </p:style>
        <p:txBody>
          <a:bodyPr wrap="square" rtlCol="0">
            <a:spAutoFit/>
          </a:bodyPr>
          <a:lstStyle/>
          <a:p>
            <a:pPr marL="457200" indent="-457200">
              <a:buAutoNum type="arabicPeriod"/>
            </a:pPr>
            <a:r>
              <a:rPr lang="ru-RU" sz="2800" b="1" dirty="0" smtClean="0">
                <a:solidFill>
                  <a:schemeClr val="bg1"/>
                </a:solidFill>
                <a:latin typeface="Arial" panose="020B0604020202020204" pitchFamily="34" charset="0"/>
                <a:cs typeface="Arial" panose="020B0604020202020204" pitchFamily="34" charset="0"/>
              </a:rPr>
              <a:t>Подготовка к битве </a:t>
            </a:r>
            <a:endParaRPr lang="ru-RU" sz="2800" b="1"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229811" y="1813060"/>
            <a:ext cx="4752528" cy="1815882"/>
          </a:xfrm>
          <a:prstGeom prst="rect">
            <a:avLst/>
          </a:prstGeom>
          <a:solidFill>
            <a:schemeClr val="accent3">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ru-RU" sz="2800" dirty="0" smtClean="0">
                <a:solidFill>
                  <a:schemeClr val="bg1"/>
                </a:solidFill>
                <a:latin typeface="Arial" panose="020B0604020202020204" pitchFamily="34" charset="0"/>
                <a:cs typeface="Arial" panose="020B0604020202020204" pitchFamily="34" charset="0"/>
              </a:rPr>
              <a:t>Гитлер объявил всеобщую тотальную мобилизацию (в армию было призвано еще 2 млн. солдат и офицеров)</a:t>
            </a:r>
            <a:endParaRPr lang="ru-RU" sz="28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5218762" y="1813060"/>
            <a:ext cx="3609800" cy="1815882"/>
          </a:xfrm>
          <a:prstGeom prst="rect">
            <a:avLst/>
          </a:prstGeom>
          <a:solidFill>
            <a:schemeClr val="accent3">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ru-RU" sz="2800" dirty="0" smtClean="0">
                <a:solidFill>
                  <a:schemeClr val="bg1"/>
                </a:solidFill>
                <a:latin typeface="Arial" panose="020B0604020202020204" pitchFamily="34" charset="0"/>
                <a:cs typeface="Arial" panose="020B0604020202020204" pitchFamily="34" charset="0"/>
              </a:rPr>
              <a:t>На Восток были переброшены и немецкие дивизии из стран Европы</a:t>
            </a:r>
            <a:endParaRPr lang="ru-RU" sz="2800" u="sng"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4139952" y="3861048"/>
            <a:ext cx="4752528" cy="2246769"/>
          </a:xfrm>
          <a:prstGeom prst="rect">
            <a:avLst/>
          </a:prstGeom>
          <a:solidFill>
            <a:schemeClr val="accent3">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ru-RU" sz="2800" dirty="0" smtClean="0">
                <a:solidFill>
                  <a:schemeClr val="bg1"/>
                </a:solidFill>
                <a:latin typeface="Arial" panose="020B0604020202020204" pitchFamily="34" charset="0"/>
                <a:cs typeface="Arial" panose="020B0604020202020204" pitchFamily="34" charset="0"/>
              </a:rPr>
              <a:t>Танковые армии были вооружены новыми видами техники: танками «Тигр» и «Пантера», штурмовыми орудиями «Фердинанд»</a:t>
            </a:r>
            <a:endParaRPr lang="ru-RU" sz="2800" u="sng"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222140" y="3861048"/>
            <a:ext cx="3599750" cy="2246769"/>
          </a:xfrm>
          <a:prstGeom prst="rect">
            <a:avLst/>
          </a:prstGeom>
          <a:solidFill>
            <a:schemeClr val="accent3">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ru-RU" sz="2800" dirty="0" smtClean="0">
                <a:solidFill>
                  <a:schemeClr val="bg1"/>
                </a:solidFill>
                <a:latin typeface="Arial" panose="020B0604020202020204" pitchFamily="34" charset="0"/>
                <a:cs typeface="Arial" panose="020B0604020202020204" pitchFamily="34" charset="0"/>
              </a:rPr>
              <a:t>Всего под Курском было сосредоточено около 50 немецких дивизий</a:t>
            </a:r>
            <a:endParaRPr lang="ru-RU" sz="2800" u="sng"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2315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2fons.ru/pic/201411/1920x1080/2fons.ru-664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683" y="950074"/>
            <a:ext cx="6043912" cy="33993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3683" y="183316"/>
            <a:ext cx="8730805" cy="52322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2800" dirty="0" smtClean="0">
                <a:solidFill>
                  <a:schemeClr val="bg1"/>
                </a:solidFill>
                <a:latin typeface="Arial" panose="020B0604020202020204" pitchFamily="34" charset="0"/>
                <a:cs typeface="Arial" panose="020B0604020202020204" pitchFamily="34" charset="0"/>
              </a:rPr>
              <a:t>Тяжелый немецкий танк «Тигр»</a:t>
            </a:r>
            <a:endParaRPr lang="ru-RU" sz="2800" dirty="0">
              <a:solidFill>
                <a:schemeClr val="bg1"/>
              </a:solidFill>
              <a:latin typeface="Arial" panose="020B0604020202020204" pitchFamily="34" charset="0"/>
              <a:cs typeface="Arial" panose="020B0604020202020204" pitchFamily="34" charset="0"/>
            </a:endParaRPr>
          </a:p>
        </p:txBody>
      </p:sp>
      <p:pic>
        <p:nvPicPr>
          <p:cNvPr id="1028" name="Picture 4" descr="https://wallbox.ru/wallpapers/main/201403/1abbab665291ff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4909" y="4147088"/>
            <a:ext cx="4519579" cy="2542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302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5" y="183316"/>
            <a:ext cx="8856984" cy="52322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2800" dirty="0">
                <a:solidFill>
                  <a:schemeClr val="bg1"/>
                </a:solidFill>
                <a:latin typeface="Arial" panose="020B0604020202020204" pitchFamily="34" charset="0"/>
                <a:cs typeface="Arial" panose="020B0604020202020204" pitchFamily="34" charset="0"/>
              </a:rPr>
              <a:t>Н</a:t>
            </a:r>
            <a:r>
              <a:rPr lang="ru-RU" sz="2800" dirty="0" smtClean="0">
                <a:solidFill>
                  <a:schemeClr val="bg1"/>
                </a:solidFill>
                <a:latin typeface="Arial" panose="020B0604020202020204" pitchFamily="34" charset="0"/>
                <a:cs typeface="Arial" panose="020B0604020202020204" pitchFamily="34" charset="0"/>
              </a:rPr>
              <a:t>емецкий танк «Пантера»</a:t>
            </a:r>
            <a:endParaRPr lang="ru-RU" sz="2800" dirty="0">
              <a:solidFill>
                <a:schemeClr val="bg1"/>
              </a:solidFill>
              <a:latin typeface="Arial" panose="020B0604020202020204" pitchFamily="34" charset="0"/>
              <a:cs typeface="Arial" panose="020B0604020202020204" pitchFamily="34" charset="0"/>
            </a:endParaRPr>
          </a:p>
        </p:txBody>
      </p:sp>
      <p:pic>
        <p:nvPicPr>
          <p:cNvPr id="2050" name="Picture 2" descr="https://getbg.net/upload/full/376128_tank_pantera_art_2560x1600_(www.GetBg.n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956" y="936786"/>
            <a:ext cx="5331538" cy="333221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468384" y="936786"/>
            <a:ext cx="3486054"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sz="2400" dirty="0">
                <a:latin typeface="Arial" panose="020B0604020202020204" pitchFamily="34" charset="0"/>
                <a:cs typeface="Arial" panose="020B0604020202020204" pitchFamily="34" charset="0"/>
              </a:rPr>
              <a:t>Пантера весила на 11-13 тонн меньше, чем Тигр.</a:t>
            </a:r>
            <a:r>
              <a:rPr lang="ru-RU" sz="2400" dirty="0">
                <a:latin typeface="Arial" panose="020B0604020202020204" pitchFamily="34" charset="0"/>
                <a:cs typeface="Arial" panose="020B0604020202020204" pitchFamily="34" charset="0"/>
                <a:hlinkClick r:id="rId3"/>
              </a:rPr>
              <a:t> </a:t>
            </a:r>
            <a:endParaRPr lang="ru-RU" sz="2400" dirty="0">
              <a:latin typeface="Arial" panose="020B0604020202020204" pitchFamily="34" charset="0"/>
              <a:cs typeface="Arial" panose="020B0604020202020204" pitchFamily="34" charset="0"/>
            </a:endParaRPr>
          </a:p>
        </p:txBody>
      </p:sp>
      <p:sp>
        <p:nvSpPr>
          <p:cNvPr id="4" name="Прямоугольник 3"/>
          <p:cNvSpPr/>
          <p:nvPr/>
        </p:nvSpPr>
        <p:spPr>
          <a:xfrm>
            <a:off x="5468384" y="2642136"/>
            <a:ext cx="3486054" cy="304698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sz="2400" dirty="0" smtClean="0">
                <a:latin typeface="Arial" panose="020B0604020202020204" pitchFamily="34" charset="0"/>
                <a:cs typeface="Arial" panose="020B0604020202020204" pitchFamily="34" charset="0"/>
              </a:rPr>
              <a:t>Ее было легче транспортировать по </a:t>
            </a:r>
            <a:r>
              <a:rPr lang="ru-RU" sz="2400" dirty="0">
                <a:latin typeface="Arial" panose="020B0604020202020204" pitchFamily="34" charset="0"/>
                <a:cs typeface="Arial" panose="020B0604020202020204" pitchFamily="34" charset="0"/>
              </a:rPr>
              <a:t>железной дороге и </a:t>
            </a:r>
            <a:r>
              <a:rPr lang="ru-RU" sz="2400" dirty="0" smtClean="0">
                <a:latin typeface="Arial" panose="020B0604020202020204" pitchFamily="34" charset="0"/>
                <a:cs typeface="Arial" panose="020B0604020202020204" pitchFamily="34" charset="0"/>
              </a:rPr>
              <a:t> она проезжала </a:t>
            </a:r>
            <a:r>
              <a:rPr lang="ru-RU" sz="2400" dirty="0">
                <a:latin typeface="Arial" panose="020B0604020202020204" pitchFamily="34" charset="0"/>
                <a:cs typeface="Arial" panose="020B0604020202020204" pitchFamily="34" charset="0"/>
              </a:rPr>
              <a:t>через многие мосты, не способные выдержать вес более </a:t>
            </a:r>
            <a:r>
              <a:rPr lang="ru-RU" sz="2400" dirty="0" smtClean="0">
                <a:latin typeface="Arial" panose="020B0604020202020204" pitchFamily="34" charset="0"/>
                <a:cs typeface="Arial" panose="020B0604020202020204" pitchFamily="34" charset="0"/>
              </a:rPr>
              <a:t>тяжелых </a:t>
            </a:r>
            <a:r>
              <a:rPr lang="ru-RU" sz="2400" dirty="0">
                <a:latin typeface="Arial" panose="020B0604020202020204" pitchFamily="34" charset="0"/>
                <a:cs typeface="Arial" panose="020B0604020202020204" pitchFamily="34" charset="0"/>
              </a:rPr>
              <a:t>танков. </a:t>
            </a:r>
          </a:p>
        </p:txBody>
      </p:sp>
      <p:sp>
        <p:nvSpPr>
          <p:cNvPr id="5" name="Прямоугольник 4"/>
          <p:cNvSpPr/>
          <p:nvPr/>
        </p:nvSpPr>
        <p:spPr>
          <a:xfrm>
            <a:off x="209956" y="4105532"/>
            <a:ext cx="4572000" cy="156966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r>
              <a:rPr lang="ru-RU" sz="2400" dirty="0">
                <a:latin typeface="Arial" panose="020B0604020202020204" pitchFamily="34" charset="0"/>
                <a:cs typeface="Arial" panose="020B0604020202020204" pitchFamily="34" charset="0"/>
              </a:rPr>
              <a:t>Пантера была способна преодолеть более 250 км без дозаправки, в то время как Тигр всего около 190 км.</a:t>
            </a:r>
            <a:r>
              <a:rPr lang="ru-RU" sz="2400" b="1" dirty="0">
                <a:latin typeface="Arial" panose="020B0604020202020204" pitchFamily="34" charset="0"/>
                <a:cs typeface="Arial" panose="020B0604020202020204" pitchFamily="34" charset="0"/>
                <a:hlinkClick r:id="rId3"/>
              </a:rPr>
              <a:t> </a:t>
            </a:r>
            <a:endParaRPr lang="ru-RU" sz="2400" dirty="0">
              <a:latin typeface="Arial" panose="020B0604020202020204" pitchFamily="34" charset="0"/>
              <a:cs typeface="Arial" panose="020B0604020202020204" pitchFamily="34" charset="0"/>
            </a:endParaRPr>
          </a:p>
        </p:txBody>
      </p:sp>
      <p:sp>
        <p:nvSpPr>
          <p:cNvPr id="6" name="Прямоугольник 5"/>
          <p:cNvSpPr/>
          <p:nvPr/>
        </p:nvSpPr>
        <p:spPr>
          <a:xfrm>
            <a:off x="220007" y="5877272"/>
            <a:ext cx="8744482"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sz="2400" dirty="0">
                <a:latin typeface="Arial" panose="020B0604020202020204" pitchFamily="34" charset="0"/>
                <a:cs typeface="Arial" panose="020B0604020202020204" pitchFamily="34" charset="0"/>
              </a:rPr>
              <a:t>Очевидно, что Пантера обладала большим пробитием и точностью стрельбы.</a:t>
            </a:r>
            <a:r>
              <a:rPr lang="ru-RU" sz="2400" b="1" dirty="0">
                <a:latin typeface="Arial" panose="020B0604020202020204" pitchFamily="34" charset="0"/>
                <a:cs typeface="Arial" panose="020B0604020202020204" pitchFamily="34" charset="0"/>
                <a:hlinkClick r:id="rId3"/>
              </a:rPr>
              <a:t> </a:t>
            </a: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9470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70" y="692696"/>
            <a:ext cx="8856984" cy="83099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sz="2400" dirty="0">
                <a:latin typeface="Arial" panose="020B0604020202020204" pitchFamily="34" charset="0"/>
                <a:cs typeface="Arial" panose="020B0604020202020204" pitchFamily="34" charset="0"/>
              </a:rPr>
              <a:t>Немецкая тяжёлая самоходно-артиллерийская установка периода Второй мировой войны класса истребителей </a:t>
            </a:r>
            <a:r>
              <a:rPr lang="ru-RU" sz="2400" dirty="0" smtClean="0">
                <a:latin typeface="Arial" panose="020B0604020202020204" pitchFamily="34" charset="0"/>
                <a:cs typeface="Arial" panose="020B0604020202020204" pitchFamily="34" charset="0"/>
              </a:rPr>
              <a:t>танков</a:t>
            </a:r>
            <a:endParaRPr lang="ru-RU" sz="2400" dirty="0">
              <a:solidFill>
                <a:schemeClr val="bg1"/>
              </a:solidFill>
              <a:latin typeface="Arial" panose="020B0604020202020204" pitchFamily="34" charset="0"/>
              <a:cs typeface="Arial" panose="020B0604020202020204" pitchFamily="34" charset="0"/>
            </a:endParaRPr>
          </a:p>
        </p:txBody>
      </p:sp>
      <p:pic>
        <p:nvPicPr>
          <p:cNvPr id="3074" name="Picture 2" descr="http://www.kartinkijane.ru/pic/201504/1920x1080/kartinkijane.ru-863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70" y="1700808"/>
            <a:ext cx="8895329" cy="50031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3370" y="38263"/>
            <a:ext cx="8856984" cy="52322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2800" dirty="0" smtClean="0">
                <a:solidFill>
                  <a:schemeClr val="bg1"/>
                </a:solidFill>
                <a:latin typeface="Arial" panose="020B0604020202020204" pitchFamily="34" charset="0"/>
                <a:cs typeface="Arial" panose="020B0604020202020204" pitchFamily="34" charset="0"/>
              </a:rPr>
              <a:t>«Фердинанд»</a:t>
            </a:r>
            <a:endParaRPr lang="ru-RU"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926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220" y="260648"/>
            <a:ext cx="863026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sz="2800" dirty="0" smtClean="0">
                <a:latin typeface="Arial" panose="020B0604020202020204" pitchFamily="34" charset="0"/>
                <a:cs typeface="Arial" panose="020B0604020202020204" pitchFamily="34" charset="0"/>
              </a:rPr>
              <a:t>Курская битва (05 июля – 23 августа 1943 года)</a:t>
            </a:r>
            <a:endParaRPr lang="ru-RU" sz="2800" dirty="0">
              <a:latin typeface="Arial" panose="020B0604020202020204" pitchFamily="34" charset="0"/>
              <a:cs typeface="Arial" panose="020B0604020202020204" pitchFamily="34" charset="0"/>
            </a:endParaRPr>
          </a:p>
        </p:txBody>
      </p:sp>
      <p:sp>
        <p:nvSpPr>
          <p:cNvPr id="3" name="TextBox 2"/>
          <p:cNvSpPr txBox="1"/>
          <p:nvPr/>
        </p:nvSpPr>
        <p:spPr>
          <a:xfrm>
            <a:off x="262220" y="1052736"/>
            <a:ext cx="8630260" cy="1384995"/>
          </a:xfrm>
          <a:prstGeom prst="rect">
            <a:avLst/>
          </a:prstGeom>
          <a:solidFill>
            <a:schemeClr val="tx1">
              <a:lumMod val="85000"/>
            </a:schemeClr>
          </a:solidFill>
          <a:ln>
            <a:solidFill>
              <a:schemeClr val="tx1"/>
            </a:solidFill>
          </a:ln>
        </p:spPr>
        <p:style>
          <a:lnRef idx="1">
            <a:schemeClr val="accent6"/>
          </a:lnRef>
          <a:fillRef idx="1001">
            <a:schemeClr val="lt2"/>
          </a:fillRef>
          <a:effectRef idx="1">
            <a:schemeClr val="accent6"/>
          </a:effectRef>
          <a:fontRef idx="minor">
            <a:schemeClr val="dk1"/>
          </a:fontRef>
        </p:style>
        <p:txBody>
          <a:bodyPr wrap="square" rtlCol="0">
            <a:spAutoFit/>
          </a:bodyPr>
          <a:lstStyle/>
          <a:p>
            <a:r>
              <a:rPr lang="ru-RU" sz="2800" b="1" dirty="0" smtClean="0">
                <a:solidFill>
                  <a:schemeClr val="bg1"/>
                </a:solidFill>
                <a:latin typeface="Arial" panose="020B0604020202020204" pitchFamily="34" charset="0"/>
                <a:cs typeface="Arial" panose="020B0604020202020204" pitchFamily="34" charset="0"/>
              </a:rPr>
              <a:t>2. Как назывался </a:t>
            </a:r>
            <a:r>
              <a:rPr lang="ru-RU" sz="2800" b="1" dirty="0" smtClean="0">
                <a:latin typeface="Arial" panose="020B0604020202020204" pitchFamily="34" charset="0"/>
                <a:cs typeface="Arial" panose="020B0604020202020204" pitchFamily="34" charset="0"/>
              </a:rPr>
              <a:t>план (операция) немецкого </a:t>
            </a:r>
            <a:r>
              <a:rPr lang="ru-RU" sz="2800" b="1" dirty="0">
                <a:latin typeface="Arial" panose="020B0604020202020204" pitchFamily="34" charset="0"/>
                <a:cs typeface="Arial" panose="020B0604020202020204" pitchFamily="34" charset="0"/>
              </a:rPr>
              <a:t>командования по разгрому советских армий в области </a:t>
            </a:r>
            <a:r>
              <a:rPr lang="ru-RU" sz="2800" b="1" dirty="0" smtClean="0">
                <a:latin typeface="Arial" panose="020B0604020202020204" pitchFamily="34" charset="0"/>
                <a:cs typeface="Arial" panose="020B0604020202020204" pitchFamily="34" charset="0"/>
              </a:rPr>
              <a:t>Курска? (стр. 232)</a:t>
            </a:r>
            <a:endParaRPr lang="ru-RU" sz="2800" b="1" dirty="0">
              <a:solidFill>
                <a:schemeClr val="bg1"/>
              </a:solidFill>
              <a:latin typeface="Arial" panose="020B0604020202020204" pitchFamily="34" charset="0"/>
              <a:cs typeface="Arial" panose="020B0604020202020204" pitchFamily="34" charset="0"/>
            </a:endParaRPr>
          </a:p>
        </p:txBody>
      </p:sp>
      <p:pic>
        <p:nvPicPr>
          <p:cNvPr id="1026" name="Picture 2" descr="http://yavix.ru/i/0/4/b/86b90582483c513b6af8a7ac639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564904"/>
            <a:ext cx="5715000" cy="41529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527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480" y="188639"/>
            <a:ext cx="8814245" cy="830997"/>
          </a:xfrm>
          <a:prstGeom prst="rect">
            <a:avLst/>
          </a:prstGeom>
          <a:solidFill>
            <a:srgbClr val="BCE292"/>
          </a:solidFill>
          <a:ln>
            <a:solidFill>
              <a:schemeClr val="tx1"/>
            </a:solidFill>
          </a:ln>
        </p:spPr>
        <p:style>
          <a:lnRef idx="1">
            <a:schemeClr val="accent6"/>
          </a:lnRef>
          <a:fillRef idx="1001">
            <a:schemeClr val="lt2"/>
          </a:fillRef>
          <a:effectRef idx="1">
            <a:schemeClr val="accent6"/>
          </a:effectRef>
          <a:fontRef idx="minor">
            <a:schemeClr val="dk1"/>
          </a:fontRef>
        </p:style>
        <p:txBody>
          <a:bodyPr wrap="square" rtlCol="0">
            <a:spAutoFit/>
          </a:bodyPr>
          <a:lstStyle/>
          <a:p>
            <a:pPr algn="ctr"/>
            <a:r>
              <a:rPr lang="ru-RU" sz="2400" b="1" dirty="0" smtClean="0">
                <a:solidFill>
                  <a:schemeClr val="bg1"/>
                </a:solidFill>
                <a:latin typeface="Arial" panose="020B0604020202020204" pitchFamily="34" charset="0"/>
                <a:cs typeface="Arial" panose="020B0604020202020204" pitchFamily="34" charset="0"/>
              </a:rPr>
              <a:t>Операция «Цитадель»</a:t>
            </a:r>
            <a:r>
              <a:rPr lang="ru-RU" sz="2400" b="1" dirty="0" smtClean="0">
                <a:latin typeface="Arial" panose="020B0604020202020204" pitchFamily="34" charset="0"/>
                <a:cs typeface="Arial" panose="020B0604020202020204" pitchFamily="34" charset="0"/>
              </a:rPr>
              <a:t> </a:t>
            </a:r>
            <a:r>
              <a:rPr lang="ru-RU" sz="2400" dirty="0" smtClean="0">
                <a:latin typeface="Arial" panose="020B0604020202020204" pitchFamily="34" charset="0"/>
                <a:cs typeface="Arial" panose="020B0604020202020204" pitchFamily="34" charset="0"/>
              </a:rPr>
              <a:t>- </a:t>
            </a:r>
            <a:r>
              <a:rPr lang="ru-RU" sz="2400" b="1" dirty="0" smtClean="0">
                <a:latin typeface="Arial" panose="020B0604020202020204" pitchFamily="34" charset="0"/>
                <a:cs typeface="Arial" panose="020B0604020202020204" pitchFamily="34" charset="0"/>
              </a:rPr>
              <a:t>начало </a:t>
            </a:r>
            <a:r>
              <a:rPr lang="ru-RU" sz="2400" b="1" dirty="0">
                <a:latin typeface="Arial" panose="020B0604020202020204" pitchFamily="34" charset="0"/>
                <a:cs typeface="Arial" panose="020B0604020202020204" pitchFamily="34" charset="0"/>
              </a:rPr>
              <a:t>конца </a:t>
            </a:r>
            <a:r>
              <a:rPr lang="ru-RU" sz="2400" b="1" dirty="0" smtClean="0">
                <a:latin typeface="Arial" panose="020B0604020202020204" pitchFamily="34" charset="0"/>
                <a:cs typeface="Arial" panose="020B0604020202020204" pitchFamily="34" charset="0"/>
              </a:rPr>
              <a:t>Великой Отечественной Войны</a:t>
            </a:r>
            <a:r>
              <a:rPr lang="ru-RU" sz="2400" b="1" dirty="0" smtClean="0">
                <a:solidFill>
                  <a:schemeClr val="bg1"/>
                </a:solidFill>
                <a:latin typeface="Arial" panose="020B0604020202020204" pitchFamily="34" charset="0"/>
                <a:cs typeface="Arial" panose="020B0604020202020204" pitchFamily="34" charset="0"/>
              </a:rPr>
              <a:t> </a:t>
            </a:r>
            <a:endParaRPr lang="ru-RU" sz="2400" b="1" dirty="0">
              <a:solidFill>
                <a:schemeClr val="bg1"/>
              </a:solidFill>
              <a:latin typeface="Arial" panose="020B0604020202020204" pitchFamily="34" charset="0"/>
              <a:cs typeface="Arial" panose="020B0604020202020204" pitchFamily="34" charset="0"/>
            </a:endParaRPr>
          </a:p>
        </p:txBody>
      </p:sp>
      <p:sp>
        <p:nvSpPr>
          <p:cNvPr id="4" name="Прямоугольник 3"/>
          <p:cNvSpPr/>
          <p:nvPr/>
        </p:nvSpPr>
        <p:spPr>
          <a:xfrm>
            <a:off x="196635" y="1124744"/>
            <a:ext cx="4087333" cy="1569660"/>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a:spAutoFit/>
          </a:bodyPr>
          <a:lstStyle/>
          <a:p>
            <a:r>
              <a:rPr lang="ru-RU" sz="2400" b="1" i="1" dirty="0">
                <a:solidFill>
                  <a:schemeClr val="bg1"/>
                </a:solidFill>
                <a:latin typeface="Arial" panose="020B0604020202020204" pitchFamily="34" charset="0"/>
                <a:cs typeface="Arial" panose="020B0604020202020204" pitchFamily="34" charset="0"/>
              </a:rPr>
              <a:t>Операция «</a:t>
            </a:r>
            <a:r>
              <a:rPr lang="ru-RU" sz="2400" b="1" i="1" dirty="0" smtClean="0">
                <a:solidFill>
                  <a:schemeClr val="bg1"/>
                </a:solidFill>
                <a:latin typeface="Arial" panose="020B0604020202020204" pitchFamily="34" charset="0"/>
                <a:cs typeface="Arial" panose="020B0604020202020204" pitchFamily="34" charset="0"/>
              </a:rPr>
              <a:t>Цитадель»</a:t>
            </a:r>
            <a:r>
              <a:rPr lang="ru-RU" sz="2400" b="1" i="1" dirty="0" smtClean="0">
                <a:latin typeface="Arial" panose="020B0604020202020204" pitchFamily="34" charset="0"/>
                <a:cs typeface="Arial" panose="020B0604020202020204" pitchFamily="34" charset="0"/>
              </a:rPr>
              <a:t> </a:t>
            </a:r>
            <a:r>
              <a:rPr lang="ru-RU" sz="2400" b="1" dirty="0" smtClean="0">
                <a:latin typeface="Arial" panose="020B0604020202020204" pitchFamily="34" charset="0"/>
                <a:cs typeface="Arial" panose="020B0604020202020204" pitchFamily="34" charset="0"/>
              </a:rPr>
              <a:t>- летнее </a:t>
            </a:r>
            <a:r>
              <a:rPr lang="ru-RU" sz="2400" b="1" dirty="0">
                <a:latin typeface="Arial" panose="020B0604020202020204" pitchFamily="34" charset="0"/>
                <a:cs typeface="Arial" panose="020B0604020202020204" pitchFamily="34" charset="0"/>
              </a:rPr>
              <a:t>стратегическое наступление вермахта на </a:t>
            </a:r>
            <a:r>
              <a:rPr lang="ru-RU" sz="2400" b="1" dirty="0" smtClean="0">
                <a:latin typeface="Arial" panose="020B0604020202020204" pitchFamily="34" charset="0"/>
                <a:cs typeface="Arial" panose="020B0604020202020204" pitchFamily="34" charset="0"/>
              </a:rPr>
              <a:t>Курской дуге</a:t>
            </a:r>
            <a:endParaRPr lang="ru-RU" sz="2400" b="1" dirty="0">
              <a:latin typeface="Arial" panose="020B0604020202020204" pitchFamily="34" charset="0"/>
              <a:cs typeface="Arial" panose="020B0604020202020204" pitchFamily="34" charset="0"/>
            </a:endParaRPr>
          </a:p>
        </p:txBody>
      </p:sp>
      <p:pic>
        <p:nvPicPr>
          <p:cNvPr id="2050" name="Picture 2" descr="http://images.myshared.ru/6/662789/slide_3.jpg"/>
          <p:cNvPicPr>
            <a:picLocks noChangeAspect="1" noChangeArrowheads="1"/>
          </p:cNvPicPr>
          <p:nvPr/>
        </p:nvPicPr>
        <p:blipFill rotWithShape="1">
          <a:blip r:embed="rId2">
            <a:extLst>
              <a:ext uri="{28A0092B-C50C-407E-A947-70E740481C1C}">
                <a14:useLocalDpi xmlns:a14="http://schemas.microsoft.com/office/drawing/2010/main" val="0"/>
              </a:ext>
            </a:extLst>
          </a:blip>
          <a:srcRect l="30468" t="16230" r="28145" b="24672"/>
          <a:stretch/>
        </p:blipFill>
        <p:spPr bwMode="auto">
          <a:xfrm>
            <a:off x="4413042" y="1245049"/>
            <a:ext cx="4639625" cy="532859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6634" y="2852936"/>
            <a:ext cx="4087333" cy="2123658"/>
          </a:xfrm>
          <a:prstGeom prst="rect">
            <a:avLst/>
          </a:prstGeom>
          <a:solidFill>
            <a:schemeClr val="bg2">
              <a:lumMod val="60000"/>
              <a:lumOff val="40000"/>
            </a:schemeClr>
          </a:solidFill>
          <a:ln>
            <a:solidFill>
              <a:schemeClr val="tx1"/>
            </a:solidFill>
          </a:ln>
        </p:spPr>
        <p:style>
          <a:lnRef idx="1">
            <a:schemeClr val="accent6"/>
          </a:lnRef>
          <a:fillRef idx="1001">
            <a:schemeClr val="lt2"/>
          </a:fillRef>
          <a:effectRef idx="1">
            <a:schemeClr val="accent6"/>
          </a:effectRef>
          <a:fontRef idx="minor">
            <a:schemeClr val="dk1"/>
          </a:fontRef>
        </p:style>
        <p:txBody>
          <a:bodyPr wrap="square" rtlCol="0">
            <a:spAutoFit/>
          </a:bodyPr>
          <a:lstStyle/>
          <a:p>
            <a:r>
              <a:rPr lang="ru-RU" sz="2200" b="1" dirty="0">
                <a:solidFill>
                  <a:schemeClr val="bg1"/>
                </a:solidFill>
                <a:latin typeface="Arial" panose="020B0604020202020204" pitchFamily="34" charset="0"/>
                <a:cs typeface="Arial" panose="020B0604020202020204" pitchFamily="34" charset="0"/>
              </a:rPr>
              <a:t>Цель наступления — «путём концентрического наступления окружить находящиеся в районе Курска войска противника и уничтожить их</a:t>
            </a:r>
            <a:r>
              <a:rPr lang="ru-RU" sz="2200" b="1" dirty="0" smtClean="0">
                <a:solidFill>
                  <a:schemeClr val="bg1"/>
                </a:solidFill>
                <a:latin typeface="Arial" panose="020B0604020202020204" pitchFamily="34" charset="0"/>
                <a:cs typeface="Arial" panose="020B0604020202020204" pitchFamily="34" charset="0"/>
              </a:rPr>
              <a:t>»</a:t>
            </a:r>
            <a:endParaRPr lang="ru-RU" sz="2200" b="1"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189319" y="5157192"/>
            <a:ext cx="3341637" cy="1200329"/>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b="1" dirty="0" smtClean="0">
                <a:solidFill>
                  <a:schemeClr val="bg1"/>
                </a:solidFill>
                <a:latin typeface="Arial" panose="020B0604020202020204" pitchFamily="34" charset="0"/>
                <a:cs typeface="Arial" panose="020B0604020202020204" pitchFamily="34" charset="0"/>
              </a:rPr>
              <a:t>Немцы собирались вновь использовать фактор внезапности</a:t>
            </a:r>
            <a:endParaRPr lang="ru-RU"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2469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480" y="188639"/>
            <a:ext cx="8814245" cy="523220"/>
          </a:xfrm>
          <a:prstGeom prst="rect">
            <a:avLst/>
          </a:prstGeom>
          <a:solidFill>
            <a:srgbClr val="BCE292"/>
          </a:solidFill>
          <a:ln>
            <a:solidFill>
              <a:schemeClr val="tx1"/>
            </a:solidFill>
          </a:ln>
        </p:spPr>
        <p:style>
          <a:lnRef idx="1">
            <a:schemeClr val="accent6"/>
          </a:lnRef>
          <a:fillRef idx="1001">
            <a:schemeClr val="lt2"/>
          </a:fillRef>
          <a:effectRef idx="1">
            <a:schemeClr val="accent6"/>
          </a:effectRef>
          <a:fontRef idx="minor">
            <a:schemeClr val="dk1"/>
          </a:fontRef>
        </p:style>
        <p:txBody>
          <a:bodyPr wrap="square" rtlCol="0">
            <a:spAutoFit/>
          </a:bodyPr>
          <a:lstStyle/>
          <a:p>
            <a:pPr algn="ctr"/>
            <a:r>
              <a:rPr lang="ru-RU" sz="2800" b="1" dirty="0" smtClean="0">
                <a:solidFill>
                  <a:schemeClr val="bg1"/>
                </a:solidFill>
                <a:latin typeface="Arial" panose="020B0604020202020204" pitchFamily="34" charset="0"/>
                <a:cs typeface="Arial" panose="020B0604020202020204" pitchFamily="34" charset="0"/>
              </a:rPr>
              <a:t>Операция «Цитадель»</a:t>
            </a:r>
            <a:endParaRPr lang="ru-RU" sz="2800" b="1"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231125" y="930749"/>
            <a:ext cx="4661552" cy="523220"/>
          </a:xfrm>
          <a:prstGeom prst="rect">
            <a:avLst/>
          </a:prstGeom>
          <a:solidFill>
            <a:srgbClr val="BCE292"/>
          </a:solidFill>
          <a:ln w="57150">
            <a:solidFill>
              <a:schemeClr val="tx1"/>
            </a:solidFill>
          </a:ln>
        </p:spPr>
        <p:style>
          <a:lnRef idx="1">
            <a:schemeClr val="accent6"/>
          </a:lnRef>
          <a:fillRef idx="1001">
            <a:schemeClr val="lt2"/>
          </a:fillRef>
          <a:effectRef idx="1">
            <a:schemeClr val="accent6"/>
          </a:effectRef>
          <a:fontRef idx="minor">
            <a:schemeClr val="dk1"/>
          </a:fontRef>
        </p:style>
        <p:txBody>
          <a:bodyPr wrap="square" rtlCol="0">
            <a:spAutoFit/>
          </a:bodyPr>
          <a:lstStyle/>
          <a:p>
            <a:r>
              <a:rPr lang="ru-RU" sz="2800" dirty="0" smtClean="0">
                <a:solidFill>
                  <a:schemeClr val="bg1"/>
                </a:solidFill>
                <a:latin typeface="Arial" panose="020B0604020202020204" pitchFamily="34" charset="0"/>
                <a:cs typeface="Arial" panose="020B0604020202020204" pitchFamily="34" charset="0"/>
              </a:rPr>
              <a:t>Командующий состав</a:t>
            </a:r>
            <a:endParaRPr lang="ru-RU" sz="2800" dirty="0">
              <a:solidFill>
                <a:schemeClr val="bg1"/>
              </a:solidFill>
              <a:latin typeface="Arial" panose="020B0604020202020204" pitchFamily="34" charset="0"/>
              <a:cs typeface="Arial" panose="020B0604020202020204" pitchFamily="34" charset="0"/>
            </a:endParaRPr>
          </a:p>
        </p:txBody>
      </p:sp>
      <p:pic>
        <p:nvPicPr>
          <p:cNvPr id="3074" name="Picture 2" descr="Flag of the German Reich (1935–1945).sv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661" r="21535"/>
          <a:stretch/>
        </p:blipFill>
        <p:spPr bwMode="auto">
          <a:xfrm>
            <a:off x="5076056" y="930749"/>
            <a:ext cx="573599" cy="5232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http://anomalien-welten.de/wp-content/uploads/2014/03/erichvonmanste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125" y="1634993"/>
            <a:ext cx="2330776" cy="283671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98480" y="4535534"/>
            <a:ext cx="2363421" cy="2246769"/>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ru-RU" sz="2000" b="1" dirty="0">
                <a:solidFill>
                  <a:schemeClr val="bg1"/>
                </a:solidFill>
                <a:latin typeface="Arial" panose="020B0604020202020204" pitchFamily="34" charset="0"/>
                <a:cs typeface="Arial" panose="020B0604020202020204" pitchFamily="34" charset="0"/>
                <a:hlinkClick r:id="rId4"/>
              </a:rPr>
              <a:t>Г</a:t>
            </a:r>
            <a:r>
              <a:rPr lang="ru-RU" sz="2000" b="1" dirty="0" smtClean="0">
                <a:solidFill>
                  <a:schemeClr val="bg1"/>
                </a:solidFill>
                <a:latin typeface="Arial" panose="020B0604020202020204" pitchFamily="34" charset="0"/>
                <a:cs typeface="Arial" panose="020B0604020202020204" pitchFamily="34" charset="0"/>
                <a:hlinkClick r:id="rId4"/>
              </a:rPr>
              <a:t>енерал-фельдмаршал</a:t>
            </a:r>
            <a:endParaRPr lang="ru-RU" sz="2000" b="1" dirty="0" smtClean="0">
              <a:solidFill>
                <a:schemeClr val="bg1"/>
              </a:solidFill>
              <a:latin typeface="Arial" panose="020B0604020202020204" pitchFamily="34" charset="0"/>
              <a:cs typeface="Arial" panose="020B0604020202020204" pitchFamily="34" charset="0"/>
            </a:endParaRPr>
          </a:p>
          <a:p>
            <a:pPr algn="ctr"/>
            <a:r>
              <a:rPr lang="ru-RU" sz="2000" b="1" dirty="0" smtClean="0">
                <a:latin typeface="Arial" panose="020B0604020202020204" pitchFamily="34" charset="0"/>
                <a:cs typeface="Arial" panose="020B0604020202020204" pitchFamily="34" charset="0"/>
              </a:rPr>
              <a:t>Эрих </a:t>
            </a:r>
            <a:r>
              <a:rPr lang="ru-RU" sz="2000" b="1" dirty="0">
                <a:latin typeface="Arial" panose="020B0604020202020204" pitchFamily="34" charset="0"/>
                <a:cs typeface="Arial" panose="020B0604020202020204" pitchFamily="34" charset="0"/>
              </a:rPr>
              <a:t>фон </a:t>
            </a:r>
            <a:r>
              <a:rPr lang="ru-RU" sz="2000" b="1" dirty="0" smtClean="0">
                <a:latin typeface="Arial" panose="020B0604020202020204" pitchFamily="34" charset="0"/>
                <a:cs typeface="Arial" panose="020B0604020202020204" pitchFamily="34" charset="0"/>
              </a:rPr>
              <a:t>Манштейн. </a:t>
            </a:r>
            <a:r>
              <a:rPr lang="ru-RU" sz="2000" b="1" dirty="0" smtClean="0">
                <a:solidFill>
                  <a:srgbClr val="FFC000"/>
                </a:solidFill>
                <a:latin typeface="Arial" panose="020B0604020202020204" pitchFamily="34" charset="0"/>
                <a:cs typeface="Arial" panose="020B0604020202020204" pitchFamily="34" charset="0"/>
              </a:rPr>
              <a:t>Командующий «группой армий Юг»</a:t>
            </a:r>
          </a:p>
        </p:txBody>
      </p:sp>
      <p:pic>
        <p:nvPicPr>
          <p:cNvPr id="7" name="Picture 2" descr="Flag of the German Reich (1935–1945).sv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661" r="21535"/>
          <a:stretch/>
        </p:blipFill>
        <p:spPr bwMode="auto">
          <a:xfrm>
            <a:off x="251698" y="1634993"/>
            <a:ext cx="573599" cy="5232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descr="https://upload.wikimedia.org/wikipedia/commons/thumb/e/e8/Bundesarchiv_Bild_101I-299-1823-12%2C_G%C3%BCnther_v._Kluge.jpg/500px-Bundesarchiv_Bild_101I-299-1823-12%2C_G%C3%BCnther_v._Kluge.jpg"/>
          <p:cNvPicPr>
            <a:picLocks noChangeAspect="1" noChangeArrowheads="1"/>
          </p:cNvPicPr>
          <p:nvPr/>
        </p:nvPicPr>
        <p:blipFill rotWithShape="1">
          <a:blip r:embed="rId5">
            <a:extLst>
              <a:ext uri="{28A0092B-C50C-407E-A947-70E740481C1C}">
                <a14:useLocalDpi xmlns:a14="http://schemas.microsoft.com/office/drawing/2010/main" val="0"/>
              </a:ext>
            </a:extLst>
          </a:blip>
          <a:srcRect l="4702" r="10015" b="1484"/>
          <a:stretch/>
        </p:blipFill>
        <p:spPr bwMode="auto">
          <a:xfrm>
            <a:off x="3275856" y="1619494"/>
            <a:ext cx="2232248" cy="28367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2" descr="Flag of the German Reich (1935–1945).sv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661" r="21535"/>
          <a:stretch/>
        </p:blipFill>
        <p:spPr bwMode="auto">
          <a:xfrm>
            <a:off x="3276212" y="1619494"/>
            <a:ext cx="573599" cy="5232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2915816" y="4535534"/>
            <a:ext cx="3168352" cy="2246769"/>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ru-RU" sz="2000" b="1" dirty="0">
                <a:solidFill>
                  <a:schemeClr val="bg1"/>
                </a:solidFill>
                <a:latin typeface="Arial" panose="020B0604020202020204" pitchFamily="34" charset="0"/>
                <a:cs typeface="Arial" panose="020B0604020202020204" pitchFamily="34" charset="0"/>
                <a:hlinkClick r:id="rId4"/>
              </a:rPr>
              <a:t>Г</a:t>
            </a:r>
            <a:r>
              <a:rPr lang="ru-RU" sz="2000" b="1" dirty="0" smtClean="0">
                <a:solidFill>
                  <a:schemeClr val="bg1"/>
                </a:solidFill>
                <a:latin typeface="Arial" panose="020B0604020202020204" pitchFamily="34" charset="0"/>
                <a:cs typeface="Arial" panose="020B0604020202020204" pitchFamily="34" charset="0"/>
                <a:hlinkClick r:id="rId4"/>
              </a:rPr>
              <a:t>енерал-фельдмаршал</a:t>
            </a:r>
            <a:endParaRPr lang="ru-RU" sz="2000" b="1" dirty="0" smtClean="0">
              <a:solidFill>
                <a:schemeClr val="bg1"/>
              </a:solidFill>
              <a:latin typeface="Arial" panose="020B0604020202020204" pitchFamily="34" charset="0"/>
              <a:cs typeface="Arial" panose="020B0604020202020204" pitchFamily="34" charset="0"/>
            </a:endParaRPr>
          </a:p>
          <a:p>
            <a:pPr algn="ctr"/>
            <a:r>
              <a:rPr lang="ru-RU" sz="2000" b="1" dirty="0">
                <a:latin typeface="Arial" panose="020B0604020202020204" pitchFamily="34" charset="0"/>
                <a:cs typeface="Arial" panose="020B0604020202020204" pitchFamily="34" charset="0"/>
              </a:rPr>
              <a:t>Ханс Гю́нтер </a:t>
            </a:r>
            <a:r>
              <a:rPr lang="ru-RU" sz="2000" b="1" dirty="0" smtClean="0">
                <a:latin typeface="Arial" panose="020B0604020202020204" pitchFamily="34" charset="0"/>
                <a:cs typeface="Arial" panose="020B0604020202020204" pitchFamily="34" charset="0"/>
              </a:rPr>
              <a:t>фон </a:t>
            </a:r>
            <a:r>
              <a:rPr lang="ru-RU" sz="2000" b="1" dirty="0">
                <a:latin typeface="Arial" panose="020B0604020202020204" pitchFamily="34" charset="0"/>
                <a:cs typeface="Arial" panose="020B0604020202020204" pitchFamily="34" charset="0"/>
              </a:rPr>
              <a:t>Клю́ге</a:t>
            </a:r>
            <a:r>
              <a:rPr lang="ru-RU" sz="2000" dirty="0">
                <a:latin typeface="Arial" panose="020B0604020202020204" pitchFamily="34" charset="0"/>
                <a:cs typeface="Arial" panose="020B0604020202020204" pitchFamily="34" charset="0"/>
              </a:rPr>
              <a:t> </a:t>
            </a:r>
            <a:endParaRPr lang="ru-RU" sz="2000" dirty="0" smtClean="0">
              <a:latin typeface="Arial" panose="020B0604020202020204" pitchFamily="34" charset="0"/>
              <a:cs typeface="Arial" panose="020B0604020202020204" pitchFamily="34" charset="0"/>
            </a:endParaRPr>
          </a:p>
          <a:p>
            <a:pPr algn="ctr"/>
            <a:r>
              <a:rPr lang="ru-RU" sz="2000" dirty="0" smtClean="0">
                <a:latin typeface="Arial" panose="020B0604020202020204" pitchFamily="34" charset="0"/>
                <a:cs typeface="Arial" panose="020B0604020202020204" pitchFamily="34" charset="0"/>
              </a:rPr>
              <a:t>(Умный Ганц) </a:t>
            </a:r>
            <a:r>
              <a:rPr lang="ru-RU" sz="2000" b="1" dirty="0" smtClean="0">
                <a:solidFill>
                  <a:srgbClr val="FFC000"/>
                </a:solidFill>
                <a:latin typeface="Arial" panose="020B0604020202020204" pitchFamily="34" charset="0"/>
                <a:cs typeface="Arial" panose="020B0604020202020204" pitchFamily="34" charset="0"/>
              </a:rPr>
              <a:t>Командующий </a:t>
            </a:r>
            <a:r>
              <a:rPr lang="ru-RU" sz="2000" b="1" dirty="0">
                <a:solidFill>
                  <a:srgbClr val="FFC000"/>
                </a:solidFill>
                <a:latin typeface="Arial" panose="020B0604020202020204" pitchFamily="34" charset="0"/>
                <a:cs typeface="Arial" panose="020B0604020202020204" pitchFamily="34" charset="0"/>
              </a:rPr>
              <a:t>«группой армий </a:t>
            </a:r>
            <a:r>
              <a:rPr lang="ru-RU" sz="2000" b="1" dirty="0" smtClean="0">
                <a:solidFill>
                  <a:srgbClr val="FFC000"/>
                </a:solidFill>
                <a:latin typeface="Arial" panose="020B0604020202020204" pitchFamily="34" charset="0"/>
                <a:cs typeface="Arial" panose="020B0604020202020204" pitchFamily="34" charset="0"/>
              </a:rPr>
              <a:t>Центр»</a:t>
            </a:r>
            <a:endParaRPr lang="ru-RU" sz="2000" b="1" dirty="0">
              <a:solidFill>
                <a:srgbClr val="FFC000"/>
              </a:solidFill>
              <a:latin typeface="Arial" panose="020B0604020202020204" pitchFamily="34" charset="0"/>
              <a:cs typeface="Arial" panose="020B0604020202020204" pitchFamily="34" charset="0"/>
            </a:endParaRPr>
          </a:p>
        </p:txBody>
      </p:sp>
      <p:pic>
        <p:nvPicPr>
          <p:cNvPr id="3080" name="Picture 8" descr="http://battlefront.ru/wehrmacht/wh_05/250406/hoth/hot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6715" y="1268760"/>
            <a:ext cx="2403556" cy="30984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lag of the German Reich (1935–1945).sv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661" r="21535"/>
          <a:stretch/>
        </p:blipFill>
        <p:spPr bwMode="auto">
          <a:xfrm flipV="1">
            <a:off x="6376469" y="1634993"/>
            <a:ext cx="573599" cy="5456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6326715" y="4535533"/>
            <a:ext cx="2403556" cy="2246769"/>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ru-RU" sz="2000" b="1" dirty="0" smtClean="0">
                <a:latin typeface="Arial" panose="020B0604020202020204" pitchFamily="34" charset="0"/>
                <a:cs typeface="Arial" panose="020B0604020202020204" pitchFamily="34" charset="0"/>
                <a:hlinkClick r:id="rId8"/>
              </a:rPr>
              <a:t>Генерал-полковник</a:t>
            </a:r>
            <a:endParaRPr lang="ru-RU" sz="2000" b="1" dirty="0" smtClean="0">
              <a:latin typeface="Arial" panose="020B0604020202020204" pitchFamily="34" charset="0"/>
              <a:cs typeface="Arial" panose="020B0604020202020204" pitchFamily="34" charset="0"/>
            </a:endParaRPr>
          </a:p>
          <a:p>
            <a:pPr algn="ctr"/>
            <a:r>
              <a:rPr lang="ru-RU" sz="2000" b="1" dirty="0" smtClean="0">
                <a:latin typeface="Arial" panose="020B0604020202020204" pitchFamily="34" charset="0"/>
                <a:cs typeface="Arial" panose="020B0604020202020204" pitchFamily="34" charset="0"/>
              </a:rPr>
              <a:t>Герман Гот </a:t>
            </a:r>
          </a:p>
          <a:p>
            <a:pPr algn="ctr"/>
            <a:r>
              <a:rPr lang="ru-RU" sz="2000" b="1" dirty="0" smtClean="0">
                <a:latin typeface="Arial" panose="020B0604020202020204" pitchFamily="34" charset="0"/>
                <a:cs typeface="Arial" panose="020B0604020202020204" pitchFamily="34" charset="0"/>
              </a:rPr>
              <a:t>(Папа Гот)</a:t>
            </a:r>
          </a:p>
          <a:p>
            <a:pPr algn="ctr"/>
            <a:r>
              <a:rPr lang="ru-RU" sz="2000" b="1" dirty="0" smtClean="0">
                <a:latin typeface="Arial" panose="020B0604020202020204" pitchFamily="34" charset="0"/>
                <a:cs typeface="Arial" panose="020B0604020202020204" pitchFamily="34" charset="0"/>
              </a:rPr>
              <a:t>Командующий </a:t>
            </a:r>
          </a:p>
          <a:p>
            <a:pPr algn="ctr"/>
            <a:r>
              <a:rPr lang="ru-RU" sz="2000" b="1" dirty="0" smtClean="0">
                <a:latin typeface="Arial" panose="020B0604020202020204" pitchFamily="34" charset="0"/>
                <a:cs typeface="Arial" panose="020B0604020202020204" pitchFamily="34" charset="0"/>
                <a:hlinkClick r:id="rId9"/>
              </a:rPr>
              <a:t>4-й </a:t>
            </a:r>
            <a:r>
              <a:rPr lang="ru-RU" sz="2000" b="1" dirty="0">
                <a:latin typeface="Arial" panose="020B0604020202020204" pitchFamily="34" charset="0"/>
                <a:cs typeface="Arial" panose="020B0604020202020204" pitchFamily="34" charset="0"/>
                <a:hlinkClick r:id="rId9"/>
              </a:rPr>
              <a:t>танковой </a:t>
            </a:r>
            <a:r>
              <a:rPr lang="ru-RU" sz="2000" b="1" dirty="0" smtClean="0">
                <a:latin typeface="Arial" panose="020B0604020202020204" pitchFamily="34" charset="0"/>
                <a:cs typeface="Arial" panose="020B0604020202020204" pitchFamily="34" charset="0"/>
                <a:hlinkClick r:id="rId9"/>
              </a:rPr>
              <a:t>армией</a:t>
            </a:r>
            <a:endParaRPr lang="ru-RU"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0495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kino.kin.ww.w.engrgroup.com/uploads/posts/2016-04/1459464179_bundesarchiv_bild_101i-140-1207-39_russland_soldaten_auf_schutzenpanzer.jpg"/>
          <p:cNvPicPr>
            <a:picLocks noChangeAspect="1" noChangeArrowheads="1"/>
          </p:cNvPicPr>
          <p:nvPr/>
        </p:nvPicPr>
        <p:blipFill rotWithShape="1">
          <a:blip r:embed="rId2">
            <a:extLst>
              <a:ext uri="{28A0092B-C50C-407E-A947-70E740481C1C}">
                <a14:useLocalDpi xmlns:a14="http://schemas.microsoft.com/office/drawing/2010/main" val="0"/>
              </a:ext>
            </a:extLst>
          </a:blip>
          <a:srcRect b="6044"/>
          <a:stretch/>
        </p:blipFill>
        <p:spPr bwMode="auto">
          <a:xfrm>
            <a:off x="179512" y="149037"/>
            <a:ext cx="4936365" cy="31016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4" name="Picture 4" descr="http://ww2history.ru/uploads/2008/1295956732_15-3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6755" y="3140968"/>
            <a:ext cx="4572505" cy="34659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6" name="Picture 6" descr="https://cont.ws/uploads/posts2/6236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257" y="3982317"/>
            <a:ext cx="3932437" cy="26178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TextBox 5"/>
          <p:cNvSpPr txBox="1"/>
          <p:nvPr/>
        </p:nvSpPr>
        <p:spPr>
          <a:xfrm>
            <a:off x="5436096" y="159975"/>
            <a:ext cx="3341637" cy="46166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2400" b="1" dirty="0" smtClean="0">
                <a:solidFill>
                  <a:schemeClr val="bg1"/>
                </a:solidFill>
                <a:latin typeface="Arial" panose="020B0604020202020204" pitchFamily="34" charset="0"/>
                <a:cs typeface="Arial" panose="020B0604020202020204" pitchFamily="34" charset="0"/>
              </a:rPr>
              <a:t>Операция «Тайфун»</a:t>
            </a:r>
            <a:endParaRPr lang="ru-RU"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3368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220" y="260648"/>
            <a:ext cx="863026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sz="2800" dirty="0" smtClean="0">
                <a:latin typeface="Arial" panose="020B0604020202020204" pitchFamily="34" charset="0"/>
                <a:cs typeface="Arial" panose="020B0604020202020204" pitchFamily="34" charset="0"/>
              </a:rPr>
              <a:t>Курская битва (05 июля – 23 августа 1943 года)</a:t>
            </a:r>
            <a:endParaRPr lang="ru-RU" sz="2800" dirty="0">
              <a:latin typeface="Arial" panose="020B0604020202020204" pitchFamily="34" charset="0"/>
              <a:cs typeface="Arial" panose="020B0604020202020204" pitchFamily="34" charset="0"/>
            </a:endParaRPr>
          </a:p>
        </p:txBody>
      </p:sp>
      <p:sp>
        <p:nvSpPr>
          <p:cNvPr id="3" name="TextBox 2"/>
          <p:cNvSpPr txBox="1"/>
          <p:nvPr/>
        </p:nvSpPr>
        <p:spPr>
          <a:xfrm>
            <a:off x="262220" y="980728"/>
            <a:ext cx="7118092" cy="523220"/>
          </a:xfrm>
          <a:prstGeom prst="rect">
            <a:avLst/>
          </a:prstGeom>
          <a:solidFill>
            <a:schemeClr val="tx1">
              <a:lumMod val="85000"/>
            </a:schemeClr>
          </a:solidFill>
          <a:ln>
            <a:solidFill>
              <a:schemeClr val="tx1"/>
            </a:solidFill>
          </a:ln>
        </p:spPr>
        <p:style>
          <a:lnRef idx="1">
            <a:schemeClr val="accent6"/>
          </a:lnRef>
          <a:fillRef idx="1001">
            <a:schemeClr val="lt2"/>
          </a:fillRef>
          <a:effectRef idx="1">
            <a:schemeClr val="accent6"/>
          </a:effectRef>
          <a:fontRef idx="minor">
            <a:schemeClr val="dk1"/>
          </a:fontRef>
        </p:style>
        <p:txBody>
          <a:bodyPr wrap="square" rtlCol="0">
            <a:spAutoFit/>
          </a:bodyPr>
          <a:lstStyle/>
          <a:p>
            <a:r>
              <a:rPr lang="ru-RU" sz="2800" b="1" dirty="0" smtClean="0">
                <a:solidFill>
                  <a:schemeClr val="bg1"/>
                </a:solidFill>
                <a:latin typeface="Arial" panose="020B0604020202020204" pitchFamily="34" charset="0"/>
                <a:cs typeface="Arial" panose="020B0604020202020204" pitchFamily="34" charset="0"/>
              </a:rPr>
              <a:t>3. Планы советского командования</a:t>
            </a:r>
            <a:endParaRPr lang="ru-RU" sz="2800" b="1"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261151" y="1738274"/>
            <a:ext cx="8630260" cy="95410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sz="2800" dirty="0" smtClean="0">
                <a:latin typeface="Arial" panose="020B0604020202020204" pitchFamily="34" charset="0"/>
                <a:cs typeface="Arial" panose="020B0604020202020204" pitchFamily="34" charset="0"/>
              </a:rPr>
              <a:t>На  стр. 232 узнай о планах советского командования накануне Курской битвы?</a:t>
            </a:r>
            <a:endParaRPr lang="ru-RU" sz="2800" dirty="0">
              <a:solidFill>
                <a:schemeClr val="bg1"/>
              </a:solidFill>
              <a:latin typeface="Arial" panose="020B0604020202020204" pitchFamily="34" charset="0"/>
              <a:cs typeface="Arial" panose="020B0604020202020204" pitchFamily="34" charset="0"/>
            </a:endParaRPr>
          </a:p>
        </p:txBody>
      </p:sp>
      <p:pic>
        <p:nvPicPr>
          <p:cNvPr id="4098" name="Picture 2" descr="Флаг СССР"/>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7658" y="1819283"/>
            <a:ext cx="1584176" cy="7920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100" name="Picture 4" descr="Георгий Константинович Жуко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151" y="2887439"/>
            <a:ext cx="2496538" cy="34514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61151" y="6338937"/>
            <a:ext cx="2492834" cy="369332"/>
          </a:xfrm>
          <a:prstGeom prst="rect">
            <a:avLst/>
          </a:prstGeom>
          <a:solidFill>
            <a:schemeClr val="tx1">
              <a:lumMod val="85000"/>
            </a:schemeClr>
          </a:solidFill>
          <a:ln>
            <a:solidFill>
              <a:schemeClr val="tx1"/>
            </a:solidFill>
          </a:ln>
        </p:spPr>
        <p:style>
          <a:lnRef idx="1">
            <a:schemeClr val="accent6"/>
          </a:lnRef>
          <a:fillRef idx="1001">
            <a:schemeClr val="lt2"/>
          </a:fillRef>
          <a:effectRef idx="1">
            <a:schemeClr val="accent6"/>
          </a:effectRef>
          <a:fontRef idx="minor">
            <a:schemeClr val="dk1"/>
          </a:fontRef>
        </p:style>
        <p:txBody>
          <a:bodyPr wrap="square" rtlCol="0">
            <a:spAutoFit/>
          </a:bodyPr>
          <a:lstStyle/>
          <a:p>
            <a:pPr algn="ctr"/>
            <a:r>
              <a:rPr lang="ru-RU" b="1" dirty="0" smtClean="0">
                <a:solidFill>
                  <a:schemeClr val="bg1"/>
                </a:solidFill>
                <a:latin typeface="Arial" panose="020B0604020202020204" pitchFamily="34" charset="0"/>
                <a:cs typeface="Arial" panose="020B0604020202020204" pitchFamily="34" charset="0"/>
              </a:rPr>
              <a:t>Г.К. Жуков </a:t>
            </a:r>
            <a:endParaRPr lang="ru-RU" b="1" dirty="0">
              <a:solidFill>
                <a:schemeClr val="bg1"/>
              </a:solidFill>
              <a:latin typeface="Arial" panose="020B0604020202020204" pitchFamily="34" charset="0"/>
              <a:cs typeface="Arial" panose="020B0604020202020204" pitchFamily="34" charset="0"/>
            </a:endParaRPr>
          </a:p>
        </p:txBody>
      </p:sp>
      <p:sp>
        <p:nvSpPr>
          <p:cNvPr id="9" name="Прямоугольная выноска 8"/>
          <p:cNvSpPr/>
          <p:nvPr/>
        </p:nvSpPr>
        <p:spPr>
          <a:xfrm>
            <a:off x="2915816" y="2887438"/>
            <a:ext cx="4176464" cy="2269753"/>
          </a:xfrm>
          <a:prstGeom prst="wedgeRectCallou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sz="2400" dirty="0" smtClean="0">
                <a:latin typeface="Arial" panose="020B0604020202020204" pitchFamily="34" charset="0"/>
                <a:cs typeface="Arial" panose="020B0604020202020204" pitchFamily="34" charset="0"/>
              </a:rPr>
              <a:t>Сначала будем активно обороняться. Измотаем противника. И после – обрушим на него всю силу основных и резервных войск</a:t>
            </a: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0867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Николай Ватутин, 1943 год.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98" y="169462"/>
            <a:ext cx="2281434" cy="331931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32237" y="3676396"/>
            <a:ext cx="2639563" cy="3139321"/>
          </a:xfrm>
          <a:prstGeom prst="rect">
            <a:avLst/>
          </a:prstGeom>
          <a:solidFill>
            <a:schemeClr val="bg1"/>
          </a:solidFill>
        </p:spPr>
        <p:txBody>
          <a:bodyPr wrap="square">
            <a:spAutoFit/>
          </a:bodyPr>
          <a:lstStyle/>
          <a:p>
            <a:r>
              <a:rPr lang="ru-RU" b="1" dirty="0">
                <a:solidFill>
                  <a:srgbClr val="FFC000"/>
                </a:solidFill>
                <a:latin typeface="Arial" panose="020B0604020202020204" pitchFamily="34" charset="0"/>
                <a:cs typeface="Arial" panose="020B0604020202020204" pitchFamily="34" charset="0"/>
              </a:rPr>
              <a:t>Никола́й Фёдорович Вату́тин</a:t>
            </a:r>
            <a:r>
              <a:rPr lang="ru-RU" dirty="0">
                <a:solidFill>
                  <a:srgbClr val="FFC000"/>
                </a:solidFill>
                <a:latin typeface="Arial" panose="020B0604020202020204" pitchFamily="34" charset="0"/>
                <a:cs typeface="Arial" panose="020B0604020202020204" pitchFamily="34" charset="0"/>
              </a:rPr>
              <a:t> </a:t>
            </a:r>
            <a:endParaRPr lang="ru-RU" dirty="0" smtClean="0">
              <a:solidFill>
                <a:srgbClr val="FFC000"/>
              </a:solidFill>
              <a:latin typeface="Arial" panose="020B0604020202020204" pitchFamily="34" charset="0"/>
              <a:cs typeface="Arial" panose="020B0604020202020204" pitchFamily="34" charset="0"/>
            </a:endParaRPr>
          </a:p>
          <a:p>
            <a:r>
              <a:rPr lang="ru-RU" b="1" dirty="0" smtClean="0">
                <a:latin typeface="Arial" panose="020B0604020202020204" pitchFamily="34" charset="0"/>
                <a:cs typeface="Arial" panose="020B0604020202020204" pitchFamily="34" charset="0"/>
              </a:rPr>
              <a:t>Генерал армии. Герой </a:t>
            </a:r>
            <a:r>
              <a:rPr lang="ru-RU" b="1" dirty="0">
                <a:latin typeface="Arial" panose="020B0604020202020204" pitchFamily="34" charset="0"/>
                <a:cs typeface="Arial" panose="020B0604020202020204" pitchFamily="34" charset="0"/>
              </a:rPr>
              <a:t>Советского Союза </a:t>
            </a:r>
            <a:r>
              <a:rPr lang="ru-RU" b="1" dirty="0" smtClean="0">
                <a:latin typeface="Arial" panose="020B0604020202020204" pitchFamily="34" charset="0"/>
                <a:cs typeface="Arial" panose="020B0604020202020204" pitchFamily="34" charset="0"/>
              </a:rPr>
              <a:t>посмертно.</a:t>
            </a:r>
            <a:r>
              <a:rPr lang="ru-RU" dirty="0"/>
              <a:t> </a:t>
            </a:r>
            <a:r>
              <a:rPr lang="ru-RU" b="1" dirty="0" smtClean="0">
                <a:latin typeface="Arial" panose="020B0604020202020204" pitchFamily="34" charset="0"/>
                <a:cs typeface="Arial" panose="020B0604020202020204" pitchFamily="34" charset="0"/>
              </a:rPr>
              <a:t>Прозвище Гроссмейстер </a:t>
            </a:r>
            <a:r>
              <a:rPr lang="ru-RU" b="1" dirty="0">
                <a:latin typeface="Arial" panose="020B0604020202020204" pitchFamily="34" charset="0"/>
                <a:cs typeface="Arial" panose="020B0604020202020204" pitchFamily="34" charset="0"/>
              </a:rPr>
              <a:t>(генералы вермахта</a:t>
            </a:r>
            <a:r>
              <a:rPr lang="ru-RU" b="1" dirty="0" smtClean="0">
                <a:latin typeface="Arial" panose="020B0604020202020204" pitchFamily="34" charset="0"/>
                <a:cs typeface="Arial" panose="020B0604020202020204" pitchFamily="34" charset="0"/>
              </a:rPr>
              <a:t>). Командующий  Воронежским фронтом</a:t>
            </a:r>
            <a:endParaRPr lang="ru-RU" b="1" dirty="0">
              <a:latin typeface="Arial" panose="020B0604020202020204" pitchFamily="34" charset="0"/>
              <a:cs typeface="Arial" panose="020B0604020202020204" pitchFamily="34" charset="0"/>
            </a:endParaRPr>
          </a:p>
        </p:txBody>
      </p:sp>
      <p:pic>
        <p:nvPicPr>
          <p:cNvPr id="5124" name="Picture 4" descr="Константин Константинович Рокоссовский"/>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197126"/>
            <a:ext cx="2445359" cy="330388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964694" y="3676396"/>
            <a:ext cx="3603670" cy="3139321"/>
          </a:xfrm>
          <a:prstGeom prst="rect">
            <a:avLst/>
          </a:prstGeom>
          <a:solidFill>
            <a:schemeClr val="bg1"/>
          </a:solidFill>
        </p:spPr>
        <p:txBody>
          <a:bodyPr wrap="square">
            <a:spAutoFit/>
          </a:bodyPr>
          <a:lstStyle/>
          <a:p>
            <a:r>
              <a:rPr lang="vi-VN" b="1" dirty="0">
                <a:solidFill>
                  <a:srgbClr val="FFC000"/>
                </a:solidFill>
                <a:latin typeface="Arial" panose="020B0604020202020204" pitchFamily="34" charset="0"/>
                <a:cs typeface="Arial" panose="020B0604020202020204" pitchFamily="34" charset="0"/>
              </a:rPr>
              <a:t>Константи́н Константи́нович </a:t>
            </a:r>
            <a:r>
              <a:rPr lang="vi-VN" b="1" dirty="0" smtClean="0">
                <a:solidFill>
                  <a:srgbClr val="FFC000"/>
                </a:solidFill>
                <a:latin typeface="Arial" panose="020B0604020202020204" pitchFamily="34" charset="0"/>
                <a:cs typeface="Arial" panose="020B0604020202020204" pitchFamily="34" charset="0"/>
              </a:rPr>
              <a:t>Рокоссо́вский </a:t>
            </a:r>
            <a:endParaRPr lang="ru-RU" b="1" dirty="0" smtClean="0">
              <a:solidFill>
                <a:srgbClr val="FFC000"/>
              </a:solidFill>
              <a:latin typeface="Arial" panose="020B0604020202020204" pitchFamily="34" charset="0"/>
              <a:cs typeface="Arial" panose="020B0604020202020204" pitchFamily="34" charset="0"/>
            </a:endParaRPr>
          </a:p>
          <a:p>
            <a:r>
              <a:rPr lang="ru-RU" b="1" dirty="0" smtClean="0">
                <a:latin typeface="Arial" panose="020B0604020202020204" pitchFamily="34" charset="0"/>
                <a:cs typeface="Arial" panose="020B0604020202020204" pitchFamily="34" charset="0"/>
              </a:rPr>
              <a:t>Единственный в истории СССР маршал двух стран</a:t>
            </a:r>
            <a:r>
              <a:rPr lang="ru-RU" dirty="0" smtClean="0">
                <a:latin typeface="Arial" panose="020B0604020202020204" pitchFamily="34" charset="0"/>
                <a:cs typeface="Arial" panose="020B0604020202020204" pitchFamily="34" charset="0"/>
              </a:rPr>
              <a:t>: </a:t>
            </a:r>
            <a:r>
              <a:rPr lang="ru-RU" b="1" dirty="0" smtClean="0">
                <a:latin typeface="Arial" panose="020B0604020202020204" pitchFamily="34" charset="0"/>
                <a:cs typeface="Arial" panose="020B0604020202020204" pitchFamily="34" charset="0"/>
              </a:rPr>
              <a:t>Маршал Советского Союза и Маршал Польши. </a:t>
            </a:r>
          </a:p>
          <a:p>
            <a:r>
              <a:rPr lang="ru-RU" b="1" dirty="0">
                <a:solidFill>
                  <a:srgbClr val="FFC000"/>
                </a:solidFill>
                <a:latin typeface="Arial" panose="020B0604020202020204" pitchFamily="34" charset="0"/>
                <a:cs typeface="Arial" panose="020B0604020202020204" pitchFamily="34" charset="0"/>
              </a:rPr>
              <a:t>Командовал Парадом Победы </a:t>
            </a:r>
            <a:r>
              <a:rPr lang="ru-RU" b="1" dirty="0" smtClean="0">
                <a:solidFill>
                  <a:srgbClr val="FFC000"/>
                </a:solidFill>
                <a:latin typeface="Arial" panose="020B0604020202020204" pitchFamily="34" charset="0"/>
                <a:cs typeface="Arial" panose="020B0604020202020204" pitchFamily="34" charset="0"/>
              </a:rPr>
              <a:t>на </a:t>
            </a:r>
            <a:r>
              <a:rPr lang="ru-RU" b="1" dirty="0">
                <a:solidFill>
                  <a:srgbClr val="FFC000"/>
                </a:solidFill>
                <a:latin typeface="Arial" panose="020B0604020202020204" pitchFamily="34" charset="0"/>
                <a:cs typeface="Arial" panose="020B0604020202020204" pitchFamily="34" charset="0"/>
              </a:rPr>
              <a:t>Красной площади в Москве. Один из крупнейших полководцев Второй мировой </a:t>
            </a:r>
            <a:r>
              <a:rPr lang="ru-RU" b="1" dirty="0" smtClean="0">
                <a:solidFill>
                  <a:srgbClr val="FFC000"/>
                </a:solidFill>
                <a:latin typeface="Arial" panose="020B0604020202020204" pitchFamily="34" charset="0"/>
                <a:cs typeface="Arial" panose="020B0604020202020204" pitchFamily="34" charset="0"/>
              </a:rPr>
              <a:t>войны</a:t>
            </a:r>
            <a:endParaRPr lang="ru-RU" b="1" dirty="0">
              <a:solidFill>
                <a:srgbClr val="FFC000"/>
              </a:solidFill>
              <a:latin typeface="Arial" panose="020B0604020202020204" pitchFamily="34" charset="0"/>
              <a:cs typeface="Arial" panose="020B0604020202020204" pitchFamily="34" charset="0"/>
            </a:endParaRPr>
          </a:p>
        </p:txBody>
      </p:sp>
      <p:pic>
        <p:nvPicPr>
          <p:cNvPr id="5126" name="Picture 6" descr="Ivan S. Kone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1112" y="241897"/>
            <a:ext cx="2379059" cy="31598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6732240" y="3676396"/>
            <a:ext cx="2235518" cy="3139321"/>
          </a:xfrm>
          <a:prstGeom prst="rect">
            <a:avLst/>
          </a:prstGeom>
          <a:solidFill>
            <a:schemeClr val="bg1"/>
          </a:solidFill>
        </p:spPr>
        <p:txBody>
          <a:bodyPr wrap="square">
            <a:spAutoFit/>
          </a:bodyPr>
          <a:lstStyle/>
          <a:p>
            <a:r>
              <a:rPr lang="vi-VN" b="1" dirty="0">
                <a:solidFill>
                  <a:srgbClr val="FFC000"/>
                </a:solidFill>
                <a:latin typeface="Arial" panose="020B0604020202020204" pitchFamily="34" charset="0"/>
                <a:cs typeface="Arial" panose="020B0604020202020204" pitchFamily="34" charset="0"/>
              </a:rPr>
              <a:t>Ива́н Степа́нович </a:t>
            </a:r>
            <a:r>
              <a:rPr lang="vi-VN" b="1" dirty="0" smtClean="0">
                <a:solidFill>
                  <a:srgbClr val="FFC000"/>
                </a:solidFill>
                <a:latin typeface="Arial" panose="020B0604020202020204" pitchFamily="34" charset="0"/>
                <a:cs typeface="Arial" panose="020B0604020202020204" pitchFamily="34" charset="0"/>
              </a:rPr>
              <a:t>Ко́нев</a:t>
            </a:r>
            <a:endParaRPr lang="ru-RU" b="1" dirty="0">
              <a:solidFill>
                <a:srgbClr val="FFC000"/>
              </a:solidFill>
              <a:latin typeface="Arial" panose="020B0604020202020204" pitchFamily="34" charset="0"/>
              <a:cs typeface="Arial" panose="020B0604020202020204" pitchFamily="34" charset="0"/>
            </a:endParaRPr>
          </a:p>
          <a:p>
            <a:r>
              <a:rPr lang="ru-RU" b="1" dirty="0">
                <a:latin typeface="Arial" panose="020B0604020202020204" pitchFamily="34" charset="0"/>
                <a:cs typeface="Arial" panose="020B0604020202020204" pitchFamily="34" charset="0"/>
              </a:rPr>
              <a:t>Маршал Советского </a:t>
            </a:r>
            <a:r>
              <a:rPr lang="ru-RU" b="1" dirty="0" smtClean="0">
                <a:latin typeface="Arial" panose="020B0604020202020204" pitchFamily="34" charset="0"/>
                <a:cs typeface="Arial" panose="020B0604020202020204" pitchFamily="34" charset="0"/>
              </a:rPr>
              <a:t>Союза.</a:t>
            </a:r>
          </a:p>
          <a:p>
            <a:r>
              <a:rPr lang="ru-RU" b="1" dirty="0" smtClean="0">
                <a:latin typeface="Arial" panose="020B0604020202020204" pitchFamily="34" charset="0"/>
                <a:cs typeface="Arial" panose="020B0604020202020204" pitchFamily="34" charset="0"/>
              </a:rPr>
              <a:t>Командующий Степным </a:t>
            </a:r>
            <a:r>
              <a:rPr lang="ru-RU" b="1" dirty="0">
                <a:latin typeface="Arial" panose="020B0604020202020204" pitchFamily="34" charset="0"/>
                <a:cs typeface="Arial" panose="020B0604020202020204" pitchFamily="34" charset="0"/>
              </a:rPr>
              <a:t>фронтом . </a:t>
            </a:r>
            <a:r>
              <a:rPr lang="ru-RU" b="1" dirty="0" smtClean="0">
                <a:latin typeface="Arial" panose="020B0604020202020204" pitchFamily="34" charset="0"/>
                <a:cs typeface="Arial" panose="020B0604020202020204" pitchFamily="34" charset="0"/>
              </a:rPr>
              <a:t>Дважды </a:t>
            </a:r>
            <a:r>
              <a:rPr lang="ru-RU" b="1" dirty="0">
                <a:latin typeface="Arial" panose="020B0604020202020204" pitchFamily="34" charset="0"/>
                <a:cs typeface="Arial" panose="020B0604020202020204" pitchFamily="34" charset="0"/>
              </a:rPr>
              <a:t>Герой Советского Союза</a:t>
            </a:r>
          </a:p>
        </p:txBody>
      </p:sp>
      <p:sp>
        <p:nvSpPr>
          <p:cNvPr id="12" name="TextBox 11"/>
          <p:cNvSpPr txBox="1"/>
          <p:nvPr/>
        </p:nvSpPr>
        <p:spPr>
          <a:xfrm>
            <a:off x="1835697" y="158815"/>
            <a:ext cx="2016223" cy="707886"/>
          </a:xfrm>
          <a:prstGeom prst="rect">
            <a:avLst/>
          </a:prstGeom>
          <a:solidFill>
            <a:srgbClr val="BCE292"/>
          </a:solidFill>
          <a:ln w="57150">
            <a:solidFill>
              <a:schemeClr val="tx1"/>
            </a:solidFill>
          </a:ln>
        </p:spPr>
        <p:style>
          <a:lnRef idx="1">
            <a:schemeClr val="accent6"/>
          </a:lnRef>
          <a:fillRef idx="1001">
            <a:schemeClr val="lt2"/>
          </a:fillRef>
          <a:effectRef idx="1">
            <a:schemeClr val="accent6"/>
          </a:effectRef>
          <a:fontRef idx="minor">
            <a:schemeClr val="dk1"/>
          </a:fontRef>
        </p:style>
        <p:txBody>
          <a:bodyPr wrap="square" rtlCol="0">
            <a:spAutoFit/>
          </a:bodyPr>
          <a:lstStyle/>
          <a:p>
            <a:r>
              <a:rPr lang="ru-RU" sz="2000" dirty="0" smtClean="0">
                <a:solidFill>
                  <a:schemeClr val="bg1"/>
                </a:solidFill>
                <a:latin typeface="Arial" panose="020B0604020202020204" pitchFamily="34" charset="0"/>
                <a:cs typeface="Arial" panose="020B0604020202020204" pitchFamily="34" charset="0"/>
              </a:rPr>
              <a:t>Командующий состав</a:t>
            </a:r>
            <a:endParaRPr lang="ru-RU" sz="2000" dirty="0">
              <a:solidFill>
                <a:schemeClr val="bg1"/>
              </a:solidFill>
              <a:latin typeface="Arial" panose="020B0604020202020204" pitchFamily="34" charset="0"/>
              <a:cs typeface="Arial" panose="020B0604020202020204" pitchFamily="34" charset="0"/>
            </a:endParaRPr>
          </a:p>
        </p:txBody>
      </p:sp>
      <p:pic>
        <p:nvPicPr>
          <p:cNvPr id="13" name="Picture 2" descr="Флаг СССР"/>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197126"/>
            <a:ext cx="1584176" cy="7920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01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8784976"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sz="2800" b="1" dirty="0">
                <a:latin typeface="Arial" panose="020B0604020202020204" pitchFamily="34" charset="0"/>
                <a:cs typeface="Arial" panose="020B0604020202020204" pitchFamily="34" charset="0"/>
              </a:rPr>
              <a:t>КУРСКАЯ </a:t>
            </a:r>
            <a:r>
              <a:rPr lang="ru-RU" sz="2800" b="1" dirty="0" smtClean="0">
                <a:latin typeface="Arial" panose="020B0604020202020204" pitchFamily="34" charset="0"/>
                <a:cs typeface="Arial" panose="020B0604020202020204" pitchFamily="34" charset="0"/>
              </a:rPr>
              <a:t>БИТВА, </a:t>
            </a:r>
            <a:r>
              <a:rPr lang="ru-RU" sz="2800" dirty="0" smtClean="0">
                <a:latin typeface="Arial" panose="020B0604020202020204" pitchFamily="34" charset="0"/>
                <a:cs typeface="Arial" panose="020B0604020202020204" pitchFamily="34" charset="0"/>
              </a:rPr>
              <a:t>1943</a:t>
            </a:r>
          </a:p>
          <a:p>
            <a:r>
              <a:rPr lang="ru-RU" sz="2800" b="1" u="sng" dirty="0" smtClean="0">
                <a:latin typeface="Arial" panose="020B0604020202020204" pitchFamily="34" charset="0"/>
                <a:cs typeface="Arial" panose="020B0604020202020204" pitchFamily="34" charset="0"/>
              </a:rPr>
              <a:t>оборонительная</a:t>
            </a:r>
            <a:r>
              <a:rPr lang="ru-RU" sz="2800" dirty="0">
                <a:latin typeface="Arial" panose="020B0604020202020204" pitchFamily="34" charset="0"/>
                <a:cs typeface="Arial" panose="020B0604020202020204" pitchFamily="34" charset="0"/>
              </a:rPr>
              <a:t>  (5 – 23 июля) и </a:t>
            </a:r>
            <a:r>
              <a:rPr lang="ru-RU" sz="2800" b="1" u="sng" dirty="0">
                <a:latin typeface="Arial" panose="020B0604020202020204" pitchFamily="34" charset="0"/>
                <a:cs typeface="Arial" panose="020B0604020202020204" pitchFamily="34" charset="0"/>
              </a:rPr>
              <a:t>наступательные</a:t>
            </a:r>
            <a:r>
              <a:rPr lang="ru-RU" sz="2800" dirty="0">
                <a:latin typeface="Arial" panose="020B0604020202020204" pitchFamily="34" charset="0"/>
                <a:cs typeface="Arial" panose="020B0604020202020204" pitchFamily="34" charset="0"/>
              </a:rPr>
              <a:t> (12 июля – 23 августа) </a:t>
            </a:r>
            <a:r>
              <a:rPr lang="ru-RU" sz="2800" dirty="0" smtClean="0">
                <a:latin typeface="Arial" panose="020B0604020202020204" pitchFamily="34" charset="0"/>
                <a:cs typeface="Arial" panose="020B0604020202020204" pitchFamily="34" charset="0"/>
              </a:rPr>
              <a:t>операции</a:t>
            </a:r>
            <a:endParaRPr lang="ru-RU" sz="2800" dirty="0">
              <a:latin typeface="Arial" panose="020B0604020202020204" pitchFamily="34" charset="0"/>
              <a:cs typeface="Arial" panose="020B0604020202020204" pitchFamily="34" charset="0"/>
            </a:endParaRPr>
          </a:p>
        </p:txBody>
      </p:sp>
      <p:pic>
        <p:nvPicPr>
          <p:cNvPr id="6146" name="Picture 2" descr="http://900igr.net/up/datas/266502/016.jpg"/>
          <p:cNvPicPr>
            <a:picLocks noChangeAspect="1" noChangeArrowheads="1"/>
          </p:cNvPicPr>
          <p:nvPr/>
        </p:nvPicPr>
        <p:blipFill rotWithShape="1">
          <a:blip r:embed="rId2">
            <a:extLst>
              <a:ext uri="{28A0092B-C50C-407E-A947-70E740481C1C}">
                <a14:useLocalDpi xmlns:a14="http://schemas.microsoft.com/office/drawing/2010/main" val="0"/>
              </a:ext>
            </a:extLst>
          </a:blip>
          <a:srcRect l="16272" t="4549" r="14458" b="32488"/>
          <a:stretch/>
        </p:blipFill>
        <p:spPr bwMode="auto">
          <a:xfrm>
            <a:off x="809582" y="1678458"/>
            <a:ext cx="7524836" cy="5039569"/>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812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timeallnews.com/uploads/posts/2016-04/1461728792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392" y="2271103"/>
            <a:ext cx="6650384" cy="44308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0" y="80607"/>
            <a:ext cx="8712968" cy="954107"/>
          </a:xfrm>
          <a:prstGeom prst="rect">
            <a:avLst/>
          </a:prstGeom>
          <a:solidFill>
            <a:schemeClr val="accent5">
              <a:lumMod val="40000"/>
              <a:lumOff val="60000"/>
            </a:schemeClr>
          </a:solidFill>
          <a:ln>
            <a:solidFill>
              <a:schemeClr val="tx1"/>
            </a:solidFill>
          </a:ln>
        </p:spPr>
        <p:style>
          <a:lnRef idx="1">
            <a:schemeClr val="accent6"/>
          </a:lnRef>
          <a:fillRef idx="1001">
            <a:schemeClr val="lt2"/>
          </a:fillRef>
          <a:effectRef idx="1">
            <a:schemeClr val="accent6"/>
          </a:effectRef>
          <a:fontRef idx="minor">
            <a:schemeClr val="dk1"/>
          </a:fontRef>
        </p:style>
        <p:txBody>
          <a:bodyPr wrap="square" rtlCol="0">
            <a:spAutoFit/>
          </a:bodyPr>
          <a:lstStyle/>
          <a:p>
            <a:r>
              <a:rPr lang="ru-RU" sz="2800" dirty="0" smtClean="0">
                <a:solidFill>
                  <a:schemeClr val="bg1"/>
                </a:solidFill>
                <a:latin typeface="Arial" panose="020B0604020202020204" pitchFamily="34" charset="0"/>
                <a:cs typeface="Arial" panose="020B0604020202020204" pitchFamily="34" charset="0"/>
              </a:rPr>
              <a:t>Перелом в Курской битве – сражение под Прохоровкой 12 июля 1943 года</a:t>
            </a:r>
            <a:endParaRPr lang="ru-RU" sz="28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251520" y="1210444"/>
            <a:ext cx="3888432" cy="1200329"/>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dirty="0" smtClean="0">
                <a:solidFill>
                  <a:schemeClr val="bg1"/>
                </a:solidFill>
                <a:latin typeface="Arial" panose="020B0604020202020204" pitchFamily="34" charset="0"/>
                <a:cs typeface="Arial" panose="020B0604020202020204" pitchFamily="34" charset="0"/>
              </a:rPr>
              <a:t>Самое крупное встречное танковое сражение в мировой истории</a:t>
            </a:r>
            <a:endParaRPr lang="ru-RU" sz="2400"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5034767" y="1223459"/>
            <a:ext cx="3888432" cy="830997"/>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dirty="0" smtClean="0">
                <a:solidFill>
                  <a:schemeClr val="bg1"/>
                </a:solidFill>
                <a:latin typeface="Arial" panose="020B0604020202020204" pitchFamily="34" charset="0"/>
                <a:cs typeface="Arial" panose="020B0604020202020204" pitchFamily="34" charset="0"/>
              </a:rPr>
              <a:t>Самый безумный танковый бой в истории</a:t>
            </a:r>
            <a:endParaRPr lang="ru-RU" sz="24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251520" y="2549155"/>
            <a:ext cx="2304256" cy="1938992"/>
          </a:xfrm>
          <a:prstGeom prst="rect">
            <a:avLst/>
          </a:prstGeom>
          <a:solidFill>
            <a:srgbClr val="FFC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dirty="0" smtClean="0">
                <a:solidFill>
                  <a:schemeClr val="bg1"/>
                </a:solidFill>
                <a:latin typeface="Arial" panose="020B0604020202020204" pitchFamily="34" charset="0"/>
                <a:cs typeface="Arial" panose="020B0604020202020204" pitchFamily="34" charset="0"/>
              </a:rPr>
              <a:t>С обеих сторон участвовало до 1200 танков </a:t>
            </a:r>
            <a:endParaRPr lang="ru-RU" sz="2400"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251520" y="4737845"/>
            <a:ext cx="2304256" cy="1569660"/>
          </a:xfrm>
          <a:prstGeom prst="rect">
            <a:avLst/>
          </a:prstGeom>
          <a:solidFill>
            <a:srgbClr val="FFC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dirty="0" smtClean="0">
                <a:solidFill>
                  <a:schemeClr val="bg1"/>
                </a:solidFill>
                <a:latin typeface="Arial" panose="020B0604020202020204" pitchFamily="34" charset="0"/>
                <a:cs typeface="Arial" panose="020B0604020202020204" pitchFamily="34" charset="0"/>
              </a:rPr>
              <a:t>Немцы были вынуждены перейти к обороне</a:t>
            </a:r>
            <a:endParaRPr lang="ru-RU"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4342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712968" cy="523220"/>
          </a:xfrm>
          <a:prstGeom prst="rect">
            <a:avLst/>
          </a:prstGeom>
          <a:solidFill>
            <a:srgbClr val="FFC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ru-RU" sz="2800" dirty="0" smtClean="0">
                <a:solidFill>
                  <a:schemeClr val="bg1"/>
                </a:solidFill>
                <a:latin typeface="Arial" panose="020B0604020202020204" pitchFamily="34" charset="0"/>
                <a:cs typeface="Arial" panose="020B0604020202020204" pitchFamily="34" charset="0"/>
              </a:rPr>
              <a:t>Наступление Красной Армии</a:t>
            </a:r>
            <a:endParaRPr lang="ru-RU" sz="2800" dirty="0">
              <a:solidFill>
                <a:schemeClr val="bg1"/>
              </a:solidFill>
              <a:latin typeface="Arial" panose="020B0604020202020204" pitchFamily="34" charset="0"/>
              <a:cs typeface="Arial" panose="020B0604020202020204" pitchFamily="34" charset="0"/>
            </a:endParaRPr>
          </a:p>
        </p:txBody>
      </p:sp>
      <p:sp>
        <p:nvSpPr>
          <p:cNvPr id="5" name="Прямоугольник 4"/>
          <p:cNvSpPr/>
          <p:nvPr/>
        </p:nvSpPr>
        <p:spPr>
          <a:xfrm>
            <a:off x="179512" y="908720"/>
            <a:ext cx="4752528" cy="526297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sz="2800" u="sng" dirty="0" smtClean="0">
                <a:latin typeface="Arial" panose="020B0604020202020204" pitchFamily="34" charset="0"/>
                <a:cs typeface="Arial" panose="020B0604020202020204" pitchFamily="34" charset="0"/>
              </a:rPr>
              <a:t>В ходе Курской наступательной операции Красной Армии были освобождены: </a:t>
            </a:r>
            <a:r>
              <a:rPr lang="ru-RU" sz="2800" dirty="0" smtClean="0">
                <a:latin typeface="Arial" panose="020B0604020202020204" pitchFamily="34" charset="0"/>
                <a:cs typeface="Arial" panose="020B0604020202020204" pitchFamily="34" charset="0"/>
              </a:rPr>
              <a:t> </a:t>
            </a:r>
            <a:r>
              <a:rPr lang="ru-RU" sz="2800" dirty="0">
                <a:latin typeface="Arial" panose="020B0604020202020204" pitchFamily="34" charset="0"/>
                <a:cs typeface="Arial" panose="020B0604020202020204" pitchFamily="34" charset="0"/>
              </a:rPr>
              <a:t>(12 июля – 23 августа</a:t>
            </a:r>
            <a:r>
              <a:rPr lang="ru-RU" sz="2800" dirty="0" smtClean="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ru-RU" sz="2800" dirty="0" smtClean="0">
                <a:latin typeface="Arial" panose="020B0604020202020204" pitchFamily="34" charset="0"/>
                <a:cs typeface="Arial" panose="020B0604020202020204" pitchFamily="34" charset="0"/>
              </a:rPr>
              <a:t>Белгород</a:t>
            </a:r>
          </a:p>
          <a:p>
            <a:pPr marL="457200" indent="-457200">
              <a:buFont typeface="Arial" panose="020B0604020202020204" pitchFamily="34" charset="0"/>
              <a:buChar char="•"/>
            </a:pPr>
            <a:r>
              <a:rPr lang="ru-RU" sz="2800" dirty="0" smtClean="0">
                <a:latin typeface="Arial" panose="020B0604020202020204" pitchFamily="34" charset="0"/>
                <a:cs typeface="Arial" panose="020B0604020202020204" pitchFamily="34" charset="0"/>
              </a:rPr>
              <a:t>Орёл</a:t>
            </a:r>
          </a:p>
          <a:p>
            <a:pPr marL="457200" indent="-457200">
              <a:buFont typeface="Arial" panose="020B0604020202020204" pitchFamily="34" charset="0"/>
              <a:buChar char="•"/>
            </a:pPr>
            <a:r>
              <a:rPr lang="ru-RU" sz="2800" dirty="0" smtClean="0">
                <a:latin typeface="Arial" panose="020B0604020202020204" pitchFamily="34" charset="0"/>
                <a:cs typeface="Arial" panose="020B0604020202020204" pitchFamily="34" charset="0"/>
              </a:rPr>
              <a:t>Харьков</a:t>
            </a:r>
          </a:p>
          <a:p>
            <a:pPr marL="457200" indent="-457200">
              <a:buFont typeface="Arial" panose="020B0604020202020204" pitchFamily="34" charset="0"/>
              <a:buChar char="•"/>
            </a:pPr>
            <a:r>
              <a:rPr lang="ru-RU" sz="2800" dirty="0" smtClean="0">
                <a:latin typeface="Arial" panose="020B0604020202020204" pitchFamily="34" charset="0"/>
                <a:cs typeface="Arial" panose="020B0604020202020204" pitchFamily="34" charset="0"/>
              </a:rPr>
              <a:t>Донбасс</a:t>
            </a:r>
          </a:p>
          <a:p>
            <a:pPr marL="457200" indent="-457200">
              <a:buFont typeface="Arial" panose="020B0604020202020204" pitchFamily="34" charset="0"/>
              <a:buChar char="•"/>
            </a:pPr>
            <a:r>
              <a:rPr lang="ru-RU" sz="2800" dirty="0" smtClean="0">
                <a:latin typeface="Arial" panose="020B0604020202020204" pitchFamily="34" charset="0"/>
                <a:cs typeface="Arial" panose="020B0604020202020204" pitchFamily="34" charset="0"/>
              </a:rPr>
              <a:t>Таманский полуостров</a:t>
            </a:r>
          </a:p>
          <a:p>
            <a:pPr marL="457200" indent="-457200">
              <a:buFont typeface="Arial" panose="020B0604020202020204" pitchFamily="34" charset="0"/>
              <a:buChar char="•"/>
            </a:pPr>
            <a:r>
              <a:rPr lang="ru-RU" sz="2800" dirty="0" smtClean="0">
                <a:latin typeface="Arial" panose="020B0604020202020204" pitchFamily="34" charset="0"/>
                <a:cs typeface="Arial" panose="020B0604020202020204" pitchFamily="34" charset="0"/>
              </a:rPr>
              <a:t>Брянск</a:t>
            </a:r>
          </a:p>
          <a:p>
            <a:pPr marL="457200" indent="-457200">
              <a:buFont typeface="Arial" panose="020B0604020202020204" pitchFamily="34" charset="0"/>
              <a:buChar char="•"/>
            </a:pPr>
            <a:r>
              <a:rPr lang="ru-RU" sz="2800" dirty="0" smtClean="0">
                <a:latin typeface="Arial" panose="020B0604020202020204" pitchFamily="34" charset="0"/>
                <a:cs typeface="Arial" panose="020B0604020202020204" pitchFamily="34" charset="0"/>
              </a:rPr>
              <a:t>Смоленск</a:t>
            </a:r>
          </a:p>
        </p:txBody>
      </p:sp>
      <p:sp>
        <p:nvSpPr>
          <p:cNvPr id="6" name="TextBox 5"/>
          <p:cNvSpPr txBox="1"/>
          <p:nvPr/>
        </p:nvSpPr>
        <p:spPr>
          <a:xfrm>
            <a:off x="5148064" y="908720"/>
            <a:ext cx="3744416" cy="1200329"/>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dirty="0" smtClean="0">
                <a:solidFill>
                  <a:schemeClr val="bg1"/>
                </a:solidFill>
                <a:latin typeface="Arial" panose="020B0604020202020204" pitchFamily="34" charset="0"/>
                <a:cs typeface="Arial" panose="020B0604020202020204" pitchFamily="34" charset="0"/>
              </a:rPr>
              <a:t>Коренной перелом в ходе войны был закреплен</a:t>
            </a:r>
            <a:endParaRPr lang="ru-RU" sz="2400"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5148065" y="3789040"/>
            <a:ext cx="3744415" cy="2677656"/>
          </a:xfrm>
          <a:prstGeom prst="rect">
            <a:avLst/>
          </a:prstGeom>
          <a:solidFill>
            <a:schemeClr val="accent3"/>
          </a:solidFill>
          <a:ln>
            <a:solidFill>
              <a:schemeClr val="tx1"/>
            </a:solidFill>
          </a:ln>
        </p:spPr>
        <p:style>
          <a:lnRef idx="1">
            <a:schemeClr val="accent6"/>
          </a:lnRef>
          <a:fillRef idx="1001">
            <a:schemeClr val="lt2"/>
          </a:fillRef>
          <a:effectRef idx="1">
            <a:schemeClr val="accent6"/>
          </a:effectRef>
          <a:fontRef idx="minor">
            <a:schemeClr val="dk1"/>
          </a:fontRef>
        </p:style>
        <p:txBody>
          <a:bodyPr wrap="square" rtlCol="0">
            <a:spAutoFit/>
          </a:bodyPr>
          <a:lstStyle/>
          <a:p>
            <a:r>
              <a:rPr lang="ru-RU" sz="2400" dirty="0" smtClean="0">
                <a:solidFill>
                  <a:schemeClr val="bg1"/>
                </a:solidFill>
                <a:latin typeface="Arial" panose="020B0604020202020204" pitchFamily="34" charset="0"/>
                <a:cs typeface="Arial" panose="020B0604020202020204" pitchFamily="34" charset="0"/>
              </a:rPr>
              <a:t>Узнав про Курскую битву, нам предстоит ответить на вопрос: Почему ее считают сражением, завершившим коренной перелом в ходе ВОВ?</a:t>
            </a:r>
            <a:endParaRPr lang="ru-RU"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1145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9650"/>
            <a:ext cx="8712968" cy="523220"/>
          </a:xfrm>
          <a:prstGeom prst="rect">
            <a:avLst/>
          </a:prstGeom>
          <a:solidFill>
            <a:schemeClr val="accent5">
              <a:lumMod val="40000"/>
              <a:lumOff val="60000"/>
            </a:schemeClr>
          </a:solidFill>
          <a:ln>
            <a:solidFill>
              <a:schemeClr val="tx1"/>
            </a:solidFill>
          </a:ln>
        </p:spPr>
        <p:style>
          <a:lnRef idx="1">
            <a:schemeClr val="accent6"/>
          </a:lnRef>
          <a:fillRef idx="1001">
            <a:schemeClr val="lt2"/>
          </a:fillRef>
          <a:effectRef idx="1">
            <a:schemeClr val="accent6"/>
          </a:effectRef>
          <a:fontRef idx="minor">
            <a:schemeClr val="dk1"/>
          </a:fontRef>
        </p:style>
        <p:txBody>
          <a:bodyPr wrap="square" rtlCol="0">
            <a:spAutoFit/>
          </a:bodyPr>
          <a:lstStyle/>
          <a:p>
            <a:pPr algn="ctr"/>
            <a:r>
              <a:rPr lang="ru-RU" sz="2800" dirty="0" smtClean="0">
                <a:solidFill>
                  <a:schemeClr val="bg1"/>
                </a:solidFill>
                <a:latin typeface="Arial" panose="020B0604020202020204" pitchFamily="34" charset="0"/>
                <a:cs typeface="Arial" panose="020B0604020202020204" pitchFamily="34" charset="0"/>
              </a:rPr>
              <a:t>Итоги второго периода войны</a:t>
            </a:r>
            <a:endParaRPr lang="ru-RU" sz="28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251520" y="1556792"/>
            <a:ext cx="8774276" cy="1692771"/>
          </a:xfrm>
          <a:prstGeom prst="rect">
            <a:avLst/>
          </a:prstGeom>
          <a:solidFill>
            <a:schemeClr val="tx1">
              <a:lumMod val="95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457200" indent="-457200">
              <a:buFont typeface="Arial" panose="020B0604020202020204" pitchFamily="34" charset="0"/>
              <a:buChar char="•"/>
            </a:pPr>
            <a:r>
              <a:rPr lang="ru-RU" sz="2600" dirty="0" smtClean="0">
                <a:solidFill>
                  <a:schemeClr val="bg1"/>
                </a:solidFill>
                <a:latin typeface="Arial" panose="020B0604020202020204" pitchFamily="34" charset="0"/>
                <a:cs typeface="Arial" panose="020B0604020202020204" pitchFamily="34" charset="0"/>
              </a:rPr>
              <a:t>С начала контрнаступления Красной Армии под Сталинградом и до конца 1943 года советские войска освободили почти половину всех территорий, оккупированных противником. </a:t>
            </a:r>
            <a:endParaRPr lang="ru-RU" sz="26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251520" y="908720"/>
            <a:ext cx="2952328" cy="461665"/>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dirty="0" smtClean="0">
                <a:solidFill>
                  <a:schemeClr val="bg1"/>
                </a:solidFill>
                <a:latin typeface="Arial" panose="020B0604020202020204" pitchFamily="34" charset="0"/>
                <a:cs typeface="Arial" panose="020B0604020202020204" pitchFamily="34" charset="0"/>
              </a:rPr>
              <a:t>Запиши в тетрадь:</a:t>
            </a:r>
            <a:endParaRPr lang="ru-RU" sz="24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251520" y="3429000"/>
            <a:ext cx="8774276" cy="2092881"/>
          </a:xfrm>
          <a:prstGeom prst="rect">
            <a:avLst/>
          </a:prstGeom>
          <a:solidFill>
            <a:schemeClr val="tx1">
              <a:lumMod val="95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457200" indent="-457200">
              <a:buFont typeface="Arial" panose="020B0604020202020204" pitchFamily="34" charset="0"/>
              <a:buChar char="•"/>
            </a:pPr>
            <a:r>
              <a:rPr lang="ru-RU" sz="2600" dirty="0" smtClean="0">
                <a:solidFill>
                  <a:schemeClr val="bg1"/>
                </a:solidFill>
                <a:latin typeface="Arial" panose="020B0604020202020204" pitchFamily="34" charset="0"/>
                <a:cs typeface="Arial" panose="020B0604020202020204" pitchFamily="34" charset="0"/>
              </a:rPr>
              <a:t>В ноябре-декабре 1943 года состоялась встреча лидеров СССР, США и Англии (большая тройка) в Тегеране. Сталин, Рузвельт и Черчилль договорились об открытии восточного фронта в Европе в мае-июне 1944 г.</a:t>
            </a:r>
          </a:p>
        </p:txBody>
      </p:sp>
      <p:sp>
        <p:nvSpPr>
          <p:cNvPr id="6" name="TextBox 5"/>
          <p:cNvSpPr txBox="1"/>
          <p:nvPr/>
        </p:nvSpPr>
        <p:spPr>
          <a:xfrm>
            <a:off x="251520" y="5805264"/>
            <a:ext cx="8774276" cy="892552"/>
          </a:xfrm>
          <a:prstGeom prst="rect">
            <a:avLst/>
          </a:prstGeom>
          <a:solidFill>
            <a:schemeClr val="tx1">
              <a:lumMod val="95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457200" indent="-457200">
              <a:buFont typeface="Arial" panose="020B0604020202020204" pitchFamily="34" charset="0"/>
              <a:buChar char="•"/>
            </a:pPr>
            <a:r>
              <a:rPr lang="ru-RU" sz="2600" dirty="0" smtClean="0">
                <a:solidFill>
                  <a:schemeClr val="bg1"/>
                </a:solidFill>
                <a:latin typeface="Arial" panose="020B0604020202020204" pitchFamily="34" charset="0"/>
                <a:cs typeface="Arial" panose="020B0604020202020204" pitchFamily="34" charset="0"/>
              </a:rPr>
              <a:t>Свержение Муссолини в Италии вывело из войны одного из наиболее надежных союзников Гитлера.</a:t>
            </a:r>
            <a:endParaRPr lang="ru-RU" sz="2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4267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mtdata.ru/u4/photo02B0/20987683555-0/orig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938" y="1844824"/>
            <a:ext cx="4939307" cy="33725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extBox 2"/>
          <p:cNvSpPr txBox="1"/>
          <p:nvPr/>
        </p:nvSpPr>
        <p:spPr>
          <a:xfrm>
            <a:off x="107504" y="188258"/>
            <a:ext cx="8814245" cy="954107"/>
          </a:xfrm>
          <a:prstGeom prst="rect">
            <a:avLst/>
          </a:prstGeom>
          <a:noFill/>
          <a:ln>
            <a:solidFill>
              <a:schemeClr val="tx1"/>
            </a:solidFill>
          </a:ln>
        </p:spPr>
        <p:style>
          <a:lnRef idx="1">
            <a:schemeClr val="accent6"/>
          </a:lnRef>
          <a:fillRef idx="1001">
            <a:schemeClr val="lt2"/>
          </a:fillRef>
          <a:effectRef idx="1">
            <a:schemeClr val="accent6"/>
          </a:effectRef>
          <a:fontRef idx="minor">
            <a:schemeClr val="dk1"/>
          </a:fontRef>
        </p:style>
        <p:txBody>
          <a:bodyPr wrap="square" rtlCol="0">
            <a:spAutoFit/>
          </a:bodyPr>
          <a:lstStyle/>
          <a:p>
            <a:r>
              <a:rPr lang="ru-RU" sz="2800" dirty="0" smtClean="0">
                <a:solidFill>
                  <a:schemeClr val="tx1"/>
                </a:solidFill>
                <a:latin typeface="Arial" panose="020B0604020202020204" pitchFamily="34" charset="0"/>
                <a:cs typeface="Arial" panose="020B0604020202020204" pitchFamily="34" charset="0"/>
              </a:rPr>
              <a:t>30 сентября 1941 г. началось генеральное наступление немцев на Москву</a:t>
            </a:r>
            <a:endParaRPr lang="ru-RU" sz="2800" dirty="0">
              <a:solidFill>
                <a:schemeClr val="tx1"/>
              </a:solidFill>
              <a:latin typeface="Arial" panose="020B0604020202020204" pitchFamily="34" charset="0"/>
              <a:cs typeface="Arial" panose="020B0604020202020204" pitchFamily="34" charset="0"/>
            </a:endParaRPr>
          </a:p>
        </p:txBody>
      </p:sp>
      <p:sp>
        <p:nvSpPr>
          <p:cNvPr id="4" name="TextBox 3"/>
          <p:cNvSpPr txBox="1"/>
          <p:nvPr/>
        </p:nvSpPr>
        <p:spPr>
          <a:xfrm>
            <a:off x="4761772" y="1424102"/>
            <a:ext cx="3341637" cy="1200329"/>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ru-RU" sz="2400" b="1" dirty="0" smtClean="0">
                <a:solidFill>
                  <a:schemeClr val="bg1"/>
                </a:solidFill>
                <a:latin typeface="Arial" panose="020B0604020202020204" pitchFamily="34" charset="0"/>
                <a:cs typeface="Arial" panose="020B0604020202020204" pitchFamily="34" charset="0"/>
              </a:rPr>
              <a:t>Эта операция получила название «Тайфун»</a:t>
            </a:r>
            <a:endParaRPr lang="ru-RU" sz="2400" b="1"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107504" y="1431664"/>
            <a:ext cx="3341637" cy="1200329"/>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b="1" dirty="0" smtClean="0">
                <a:solidFill>
                  <a:schemeClr val="bg1"/>
                </a:solidFill>
                <a:latin typeface="Arial" panose="020B0604020202020204" pitchFamily="34" charset="0"/>
                <a:cs typeface="Arial" panose="020B0604020202020204" pitchFamily="34" charset="0"/>
              </a:rPr>
              <a:t>В ноябре 1941 г. наступление немцев было остановлено</a:t>
            </a:r>
            <a:endParaRPr lang="ru-RU" sz="2400"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128985" y="5414201"/>
            <a:ext cx="8814245" cy="1292662"/>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sz="2600" dirty="0" smtClean="0">
                <a:solidFill>
                  <a:schemeClr val="bg1"/>
                </a:solidFill>
                <a:latin typeface="Arial" panose="020B0604020202020204" pitchFamily="34" charset="0"/>
                <a:cs typeface="Arial" panose="020B0604020202020204" pitchFamily="34" charset="0"/>
              </a:rPr>
              <a:t>5-6 декабря 1941 г. началось контрнаступление советских войск под Москвой. Враг был отброшен на 100-250 км. от Москвы.</a:t>
            </a:r>
            <a:endParaRPr lang="ru-RU" sz="2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5623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88257"/>
            <a:ext cx="8814245" cy="584775"/>
          </a:xfrm>
          <a:prstGeom prst="rect">
            <a:avLst/>
          </a:prstGeom>
          <a:solidFill>
            <a:srgbClr val="BCE292"/>
          </a:solidFill>
          <a:ln>
            <a:solidFill>
              <a:schemeClr val="tx1"/>
            </a:solidFill>
          </a:ln>
        </p:spPr>
        <p:style>
          <a:lnRef idx="1">
            <a:schemeClr val="accent6"/>
          </a:lnRef>
          <a:fillRef idx="1001">
            <a:schemeClr val="lt2"/>
          </a:fillRef>
          <a:effectRef idx="1">
            <a:schemeClr val="accent6"/>
          </a:effectRef>
          <a:fontRef idx="minor">
            <a:schemeClr val="dk1"/>
          </a:fontRef>
        </p:style>
        <p:txBody>
          <a:bodyPr wrap="square" rtlCol="0">
            <a:spAutoFit/>
          </a:bodyPr>
          <a:lstStyle/>
          <a:p>
            <a:pPr algn="ctr"/>
            <a:r>
              <a:rPr lang="ru-RU" sz="3200" dirty="0" smtClean="0">
                <a:solidFill>
                  <a:schemeClr val="bg1"/>
                </a:solidFill>
                <a:latin typeface="Arial" panose="020B0604020202020204" pitchFamily="34" charset="0"/>
                <a:cs typeface="Arial" panose="020B0604020202020204" pitchFamily="34" charset="0"/>
              </a:rPr>
              <a:t>Каково значение Московской битвы?</a:t>
            </a:r>
            <a:endParaRPr lang="ru-RU" sz="32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107504" y="907597"/>
            <a:ext cx="2952328" cy="1938992"/>
          </a:xfrm>
          <a:prstGeom prst="rect">
            <a:avLst/>
          </a:prstGeom>
          <a:solidFill>
            <a:schemeClr val="accent3">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ru-RU" sz="2400" dirty="0" smtClean="0">
                <a:solidFill>
                  <a:schemeClr val="bg1"/>
                </a:solidFill>
                <a:latin typeface="Arial" panose="020B0604020202020204" pitchFamily="34" charset="0"/>
                <a:cs typeface="Arial" panose="020B0604020202020204" pitchFamily="34" charset="0"/>
              </a:rPr>
              <a:t>Это было первое крупное поражение немецких войск </a:t>
            </a:r>
            <a:r>
              <a:rPr lang="ru-RU" sz="2400" u="sng" dirty="0" smtClean="0">
                <a:solidFill>
                  <a:schemeClr val="bg1"/>
                </a:solidFill>
                <a:latin typeface="Arial" panose="020B0604020202020204" pitchFamily="34" charset="0"/>
                <a:cs typeface="Arial" panose="020B0604020202020204" pitchFamily="34" charset="0"/>
              </a:rPr>
              <a:t>в ходе всей Второй мировой войны</a:t>
            </a:r>
            <a:endParaRPr lang="ru-RU" sz="2400" u="sng"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3218482" y="924241"/>
            <a:ext cx="2592288" cy="1938992"/>
          </a:xfrm>
          <a:prstGeom prst="rect">
            <a:avLst/>
          </a:prstGeom>
          <a:solidFill>
            <a:schemeClr val="accent3">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ru-RU" sz="2400" dirty="0" smtClean="0">
                <a:solidFill>
                  <a:schemeClr val="bg1"/>
                </a:solidFill>
                <a:latin typeface="Arial" panose="020B0604020202020204" pitchFamily="34" charset="0"/>
                <a:cs typeface="Arial" panose="020B0604020202020204" pitchFamily="34" charset="0"/>
              </a:rPr>
              <a:t>Она означала крах немецких планов «молниеносной войны»</a:t>
            </a:r>
            <a:endParaRPr lang="ru-RU" sz="2400" u="sng"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5969421" y="908720"/>
            <a:ext cx="2952328" cy="2308324"/>
          </a:xfrm>
          <a:prstGeom prst="rect">
            <a:avLst/>
          </a:prstGeom>
          <a:solidFill>
            <a:schemeClr val="accent3">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ru-RU" sz="2400" dirty="0" smtClean="0">
                <a:solidFill>
                  <a:schemeClr val="bg1"/>
                </a:solidFill>
                <a:latin typeface="Arial" panose="020B0604020202020204" pitchFamily="34" charset="0"/>
                <a:cs typeface="Arial" panose="020B0604020202020204" pitchFamily="34" charset="0"/>
              </a:rPr>
              <a:t>Был ускорен процесс создания единой антигитлеровской коалиции государств </a:t>
            </a:r>
            <a:endParaRPr lang="ru-RU" sz="2400" u="sng" dirty="0">
              <a:solidFill>
                <a:schemeClr val="bg1"/>
              </a:solidFill>
              <a:latin typeface="Arial" panose="020B0604020202020204" pitchFamily="34" charset="0"/>
              <a:cs typeface="Arial" panose="020B0604020202020204" pitchFamily="34" charset="0"/>
            </a:endParaRPr>
          </a:p>
        </p:txBody>
      </p:sp>
      <p:pic>
        <p:nvPicPr>
          <p:cNvPr id="4100" name="Picture 4" descr="https://cdn.eksmo.ru/v2/ITD000000000238726/COVER/cover3d1__w6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931" y="2996952"/>
            <a:ext cx="2448271" cy="37103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943169" y="3291019"/>
            <a:ext cx="5978580" cy="34163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sz="2700" dirty="0">
                <a:latin typeface="Arial" panose="020B0604020202020204" pitchFamily="34" charset="0"/>
                <a:cs typeface="Arial" panose="020B0604020202020204" pitchFamily="34" charset="0"/>
              </a:rPr>
              <a:t>«Наступление на Москву провалилось. Все жертвы и усилия наших доблестных войск оказались напрасными. </a:t>
            </a:r>
            <a:r>
              <a:rPr lang="ru-RU" sz="2700" dirty="0" smtClean="0">
                <a:latin typeface="Arial" panose="020B0604020202020204" pitchFamily="34" charset="0"/>
                <a:cs typeface="Arial" panose="020B0604020202020204" pitchFamily="34" charset="0"/>
              </a:rPr>
              <a:t>В</a:t>
            </a:r>
            <a:r>
              <a:rPr lang="ru-RU" sz="2700" dirty="0">
                <a:latin typeface="Arial" panose="020B0604020202020204" pitchFamily="34" charset="0"/>
                <a:cs typeface="Arial" panose="020B0604020202020204" pitchFamily="34" charset="0"/>
              </a:rPr>
              <a:t> немецком наступлении наступил кризис, силы и моральный дух немецкой армии были надломлены</a:t>
            </a:r>
            <a:r>
              <a:rPr lang="ru-RU" sz="2700" dirty="0" smtClean="0">
                <a:latin typeface="Arial" panose="020B0604020202020204" pitchFamily="34" charset="0"/>
                <a:cs typeface="Arial" panose="020B0604020202020204" pitchFamily="34" charset="0"/>
              </a:rPr>
              <a:t>». </a:t>
            </a:r>
            <a:r>
              <a:rPr lang="ru-RU" sz="2400" b="1" i="1" dirty="0" smtClean="0">
                <a:latin typeface="Arial" panose="020B0604020202020204" pitchFamily="34" charset="0"/>
                <a:cs typeface="Arial" panose="020B0604020202020204" pitchFamily="34" charset="0"/>
              </a:rPr>
              <a:t>Г</a:t>
            </a:r>
            <a:r>
              <a:rPr lang="ru-RU" sz="2400" b="1" i="1" dirty="0">
                <a:latin typeface="Arial" panose="020B0604020202020204" pitchFamily="34" charset="0"/>
                <a:cs typeface="Arial" panose="020B0604020202020204" pitchFamily="34" charset="0"/>
              </a:rPr>
              <a:t>. </a:t>
            </a:r>
            <a:r>
              <a:rPr lang="ru-RU" sz="2400" b="1" i="1" dirty="0" smtClean="0">
                <a:latin typeface="Arial" panose="020B0604020202020204" pitchFamily="34" charset="0"/>
                <a:cs typeface="Arial" panose="020B0604020202020204" pitchFamily="34" charset="0"/>
              </a:rPr>
              <a:t>Гудериан (командующий 2 танковой армии) </a:t>
            </a:r>
            <a:endParaRPr lang="ru-RU" sz="2400"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0427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ytimg.com/vi/bD2OUDT-T9E/hq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6203" r="6955"/>
          <a:stretch/>
        </p:blipFill>
        <p:spPr bwMode="auto">
          <a:xfrm>
            <a:off x="6444208" y="4581128"/>
            <a:ext cx="2309493" cy="1944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Прямоугольник 1"/>
          <p:cNvSpPr/>
          <p:nvPr/>
        </p:nvSpPr>
        <p:spPr>
          <a:xfrm>
            <a:off x="179512" y="260648"/>
            <a:ext cx="8820472" cy="4893647"/>
          </a:xfrm>
          <a:prstGeom prst="rect">
            <a:avLst/>
          </a:prstGeom>
        </p:spPr>
        <p:txBody>
          <a:bodyPr wrap="square">
            <a:spAutoFit/>
          </a:bodyPr>
          <a:lstStyle/>
          <a:p>
            <a:r>
              <a:rPr lang="ru-RU" sz="2400" dirty="0">
                <a:latin typeface="Arial" panose="020B0604020202020204" pitchFamily="34" charset="0"/>
                <a:cs typeface="Arial" panose="020B0604020202020204" pitchFamily="34" charset="0"/>
              </a:rPr>
              <a:t>«Стоит декабрь и термометр опустился ниже 40−50 градусов ниже нуля. Облака плывут низко, зенитки свирепствуют. Мы достигли предела нашей способности воевать. Нет самого необходимого. Машины стоят, транспорт не работает, нет горючего и боеприпасов. Единственный вид транспорта — сани. Трагические сцены отступления случаются все чаще. У нас осталось совсем мало самолетов. При низких температурах двигатели живут недолго. Если раньше, владея инициативой, мы вылетали на поддержку наших наземных войск, то теперь мы сражаемся, чтобы сдержать наступающие советские войска».</a:t>
            </a:r>
          </a:p>
          <a:p>
            <a:r>
              <a:rPr lang="ru-RU" sz="2400" i="1" dirty="0">
                <a:latin typeface="Arial" panose="020B0604020202020204" pitchFamily="34" charset="0"/>
                <a:cs typeface="Arial" panose="020B0604020202020204" pitchFamily="34" charset="0"/>
              </a:rPr>
              <a:t>Г.-У. Рудель </a:t>
            </a:r>
            <a:endParaRPr lang="ru-RU" sz="2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4244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88257"/>
            <a:ext cx="8814245" cy="523220"/>
          </a:xfrm>
          <a:prstGeom prst="rect">
            <a:avLst/>
          </a:prstGeom>
          <a:solidFill>
            <a:srgbClr val="BCE292"/>
          </a:solidFill>
          <a:ln>
            <a:solidFill>
              <a:schemeClr val="tx1"/>
            </a:solidFill>
          </a:ln>
        </p:spPr>
        <p:style>
          <a:lnRef idx="1">
            <a:schemeClr val="accent6"/>
          </a:lnRef>
          <a:fillRef idx="1001">
            <a:schemeClr val="lt2"/>
          </a:fillRef>
          <a:effectRef idx="1">
            <a:schemeClr val="accent6"/>
          </a:effectRef>
          <a:fontRef idx="minor">
            <a:schemeClr val="dk1"/>
          </a:fontRef>
        </p:style>
        <p:txBody>
          <a:bodyPr wrap="square" rtlCol="0">
            <a:spAutoFit/>
          </a:bodyPr>
          <a:lstStyle/>
          <a:p>
            <a:pPr algn="ctr"/>
            <a:r>
              <a:rPr lang="ru-RU" sz="2800" dirty="0" smtClean="0">
                <a:solidFill>
                  <a:schemeClr val="bg1"/>
                </a:solidFill>
                <a:latin typeface="Arial" panose="020B0604020202020204" pitchFamily="34" charset="0"/>
                <a:cs typeface="Arial" panose="020B0604020202020204" pitchFamily="34" charset="0"/>
              </a:rPr>
              <a:t>Немецкое наступление весной-летом 1942 года</a:t>
            </a:r>
            <a:endParaRPr lang="ru-RU" sz="28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107503" y="980728"/>
            <a:ext cx="6552729" cy="156966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sz="2400" dirty="0" smtClean="0">
                <a:solidFill>
                  <a:schemeClr val="bg1"/>
                </a:solidFill>
                <a:latin typeface="Arial" panose="020B0604020202020204" pitchFamily="34" charset="0"/>
                <a:cs typeface="Arial" panose="020B0604020202020204" pitchFamily="34" charset="0"/>
              </a:rPr>
              <a:t>Весной-летом Гитлер предпринял широкомасштабное наступление на южном направлении с целью овладения Нижней Волгой и Кавказом</a:t>
            </a:r>
            <a:endParaRPr lang="ru-RU" sz="24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3923928" y="3429000"/>
            <a:ext cx="4820803" cy="2246769"/>
          </a:xfrm>
          <a:prstGeom prst="rect">
            <a:avLst/>
          </a:prstGeom>
          <a:solidFill>
            <a:schemeClr val="accent5">
              <a:lumMod val="20000"/>
              <a:lumOff val="80000"/>
            </a:schemeClr>
          </a:solidFill>
          <a:ln>
            <a:solidFill>
              <a:schemeClr val="tx1"/>
            </a:solidFill>
          </a:ln>
        </p:spPr>
        <p:style>
          <a:lnRef idx="1">
            <a:schemeClr val="accent6"/>
          </a:lnRef>
          <a:fillRef idx="1001">
            <a:schemeClr val="lt2"/>
          </a:fillRef>
          <a:effectRef idx="1">
            <a:schemeClr val="accent6"/>
          </a:effectRef>
          <a:fontRef idx="minor">
            <a:schemeClr val="dk1"/>
          </a:fontRef>
        </p:style>
        <p:txBody>
          <a:bodyPr wrap="square" rtlCol="0">
            <a:spAutoFit/>
          </a:bodyPr>
          <a:lstStyle/>
          <a:p>
            <a:r>
              <a:rPr lang="ru-RU" sz="2800" dirty="0" smtClean="0">
                <a:solidFill>
                  <a:schemeClr val="bg1"/>
                </a:solidFill>
                <a:latin typeface="Arial" panose="020B0604020202020204" pitchFamily="34" charset="0"/>
                <a:cs typeface="Arial" panose="020B0604020202020204" pitchFamily="34" charset="0"/>
              </a:rPr>
              <a:t>Его целью была нефть Майкопа, Грозного и Баку.  Гитлер заявил, что без кавказской нефти он не сможет продолжать войну</a:t>
            </a:r>
            <a:endParaRPr lang="ru-RU" sz="2800" dirty="0">
              <a:solidFill>
                <a:schemeClr val="bg1"/>
              </a:solidFill>
              <a:latin typeface="Arial" panose="020B0604020202020204" pitchFamily="34" charset="0"/>
              <a:cs typeface="Arial" panose="020B0604020202020204" pitchFamily="34" charset="0"/>
            </a:endParaRPr>
          </a:p>
        </p:txBody>
      </p:sp>
      <p:pic>
        <p:nvPicPr>
          <p:cNvPr id="7170" name="Picture 2" descr="http://cdn.amreading.com/wp-content/uploads/ew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708920"/>
            <a:ext cx="3284793" cy="40324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900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88257"/>
            <a:ext cx="8814245" cy="523220"/>
          </a:xfrm>
          <a:prstGeom prst="rect">
            <a:avLst/>
          </a:prstGeom>
          <a:solidFill>
            <a:srgbClr val="BCE292"/>
          </a:solidFill>
          <a:ln>
            <a:solidFill>
              <a:schemeClr val="tx1"/>
            </a:solidFill>
          </a:ln>
        </p:spPr>
        <p:style>
          <a:lnRef idx="1">
            <a:schemeClr val="accent6"/>
          </a:lnRef>
          <a:fillRef idx="1001">
            <a:schemeClr val="lt2"/>
          </a:fillRef>
          <a:effectRef idx="1">
            <a:schemeClr val="accent6"/>
          </a:effectRef>
          <a:fontRef idx="minor">
            <a:schemeClr val="dk1"/>
          </a:fontRef>
        </p:style>
        <p:txBody>
          <a:bodyPr wrap="square" rtlCol="0">
            <a:spAutoFit/>
          </a:bodyPr>
          <a:lstStyle/>
          <a:p>
            <a:pPr algn="ctr"/>
            <a:r>
              <a:rPr lang="ru-RU" sz="2800" dirty="0" smtClean="0">
                <a:solidFill>
                  <a:schemeClr val="bg1"/>
                </a:solidFill>
                <a:latin typeface="Arial" panose="020B0604020202020204" pitchFamily="34" charset="0"/>
                <a:cs typeface="Arial" panose="020B0604020202020204" pitchFamily="34" charset="0"/>
              </a:rPr>
              <a:t>Немецкое наступление весной-летом 1942 года</a:t>
            </a:r>
            <a:endParaRPr lang="ru-RU" sz="28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107503" y="980728"/>
            <a:ext cx="8814246" cy="83099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sz="2400" dirty="0" smtClean="0">
                <a:solidFill>
                  <a:schemeClr val="bg1"/>
                </a:solidFill>
                <a:latin typeface="Arial" panose="020B0604020202020204" pitchFamily="34" charset="0"/>
                <a:cs typeface="Arial" panose="020B0604020202020204" pitchFamily="34" charset="0"/>
              </a:rPr>
              <a:t>В ходе широкомасштабного наступления на южном направлении немцы полностью овладели: </a:t>
            </a:r>
            <a:endParaRPr lang="ru-RU" sz="24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107503" y="1988840"/>
            <a:ext cx="5108167" cy="1938992"/>
          </a:xfrm>
          <a:prstGeom prst="rect">
            <a:avLst/>
          </a:prstGeom>
          <a:solidFill>
            <a:schemeClr val="accent2">
              <a:lumMod val="40000"/>
              <a:lumOff val="6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buFont typeface="Arial" panose="020B0604020202020204" pitchFamily="34" charset="0"/>
              <a:buChar char="•"/>
            </a:pPr>
            <a:r>
              <a:rPr lang="ru-RU" sz="2000" b="1" dirty="0" smtClean="0">
                <a:solidFill>
                  <a:schemeClr val="bg1"/>
                </a:solidFill>
                <a:latin typeface="Arial" panose="020B0604020202020204" pitchFamily="34" charset="0"/>
                <a:cs typeface="Arial" panose="020B0604020202020204" pitchFamily="34" charset="0"/>
              </a:rPr>
              <a:t>Крымом (пал Севастополь);</a:t>
            </a:r>
          </a:p>
          <a:p>
            <a:pPr marL="342900" indent="-342900">
              <a:buFont typeface="Arial" panose="020B0604020202020204" pitchFamily="34" charset="0"/>
              <a:buChar char="•"/>
            </a:pPr>
            <a:r>
              <a:rPr lang="ru-RU" sz="2000" b="1" dirty="0" smtClean="0">
                <a:solidFill>
                  <a:schemeClr val="bg1"/>
                </a:solidFill>
                <a:latin typeface="Arial" panose="020B0604020202020204" pitchFamily="34" charset="0"/>
                <a:cs typeface="Arial" panose="020B0604020202020204" pitchFamily="34" charset="0"/>
              </a:rPr>
              <a:t>Харьковом;</a:t>
            </a:r>
          </a:p>
          <a:p>
            <a:pPr marL="342900" indent="-342900">
              <a:buFont typeface="Arial" panose="020B0604020202020204" pitchFamily="34" charset="0"/>
              <a:buChar char="•"/>
            </a:pPr>
            <a:r>
              <a:rPr lang="ru-RU" sz="2000" b="1" dirty="0" smtClean="0">
                <a:solidFill>
                  <a:schemeClr val="bg1"/>
                </a:solidFill>
                <a:latin typeface="Arial" panose="020B0604020202020204" pitchFamily="34" charset="0"/>
                <a:cs typeface="Arial" panose="020B0604020202020204" pitchFamily="34" charset="0"/>
              </a:rPr>
              <a:t>Донбассом;</a:t>
            </a:r>
          </a:p>
          <a:p>
            <a:pPr marL="342900" indent="-342900">
              <a:buFont typeface="Arial" panose="020B0604020202020204" pitchFamily="34" charset="0"/>
              <a:buChar char="•"/>
            </a:pPr>
            <a:r>
              <a:rPr lang="ru-RU" sz="2000" b="1" dirty="0" smtClean="0">
                <a:solidFill>
                  <a:schemeClr val="bg1"/>
                </a:solidFill>
                <a:latin typeface="Arial" panose="020B0604020202020204" pitchFamily="34" charset="0"/>
                <a:cs typeface="Arial" panose="020B0604020202020204" pitchFamily="34" charset="0"/>
              </a:rPr>
              <a:t>Ростовом-на-Дону (ворота Кавказа);</a:t>
            </a:r>
          </a:p>
          <a:p>
            <a:pPr marL="342900" indent="-342900">
              <a:buFont typeface="Arial" panose="020B0604020202020204" pitchFamily="34" charset="0"/>
              <a:buChar char="•"/>
            </a:pPr>
            <a:r>
              <a:rPr lang="ru-RU" sz="2000" b="1" u="sng" dirty="0" smtClean="0">
                <a:solidFill>
                  <a:schemeClr val="bg1"/>
                </a:solidFill>
                <a:latin typeface="Arial" panose="020B0604020202020204" pitchFamily="34" charset="0"/>
                <a:cs typeface="Arial" panose="020B0604020202020204" pitchFamily="34" charset="0"/>
              </a:rPr>
              <a:t>Вышли к Сталинграду</a:t>
            </a:r>
          </a:p>
        </p:txBody>
      </p:sp>
      <p:pic>
        <p:nvPicPr>
          <p:cNvPr id="8194" name="Picture 2" descr="https://cf.ppt-online.org/files/slide/d/dhLnw9UyScRKXrWYqgbFJ5IP4aVtEpTx70vGAB/slide-2.jpg"/>
          <p:cNvPicPr>
            <a:picLocks noChangeAspect="1" noChangeArrowheads="1"/>
          </p:cNvPicPr>
          <p:nvPr/>
        </p:nvPicPr>
        <p:blipFill rotWithShape="1">
          <a:blip r:embed="rId2">
            <a:extLst>
              <a:ext uri="{28A0092B-C50C-407E-A947-70E740481C1C}">
                <a14:useLocalDpi xmlns:a14="http://schemas.microsoft.com/office/drawing/2010/main" val="0"/>
              </a:ext>
            </a:extLst>
          </a:blip>
          <a:srcRect l="4017" t="22873" r="3359" b="15968"/>
          <a:stretch/>
        </p:blipFill>
        <p:spPr bwMode="auto">
          <a:xfrm>
            <a:off x="3514136" y="3645024"/>
            <a:ext cx="5468920" cy="31506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4576504"/>
            <a:ext cx="3341637" cy="1938992"/>
          </a:xfrm>
          <a:prstGeom prst="rect">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ru-RU" sz="2400" b="1" dirty="0" smtClean="0">
                <a:solidFill>
                  <a:schemeClr val="bg1"/>
                </a:solidFill>
                <a:latin typeface="Arial" panose="020B0604020202020204" pitchFamily="34" charset="0"/>
                <a:cs typeface="Arial" panose="020B0604020202020204" pitchFamily="34" charset="0"/>
              </a:rPr>
              <a:t>В разрушенном до основания Сталинграде завязались уличные бои</a:t>
            </a:r>
            <a:endParaRPr lang="ru-RU" sz="2400" b="1"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3953197" y="3266112"/>
            <a:ext cx="4968552" cy="1323439"/>
          </a:xfrm>
          <a:prstGeom prst="rect">
            <a:avLst/>
          </a:prstGeom>
          <a:solidFill>
            <a:schemeClr val="accent3">
              <a:lumMod val="60000"/>
              <a:lumOff val="40000"/>
            </a:schemeClr>
          </a:solidFill>
          <a:ln>
            <a:solidFill>
              <a:schemeClr val="bg1"/>
            </a:solidFill>
          </a:ln>
        </p:spPr>
        <p:txBody>
          <a:bodyPr wrap="square" rtlCol="0">
            <a:spAutoFit/>
          </a:bodyPr>
          <a:lstStyle/>
          <a:p>
            <a:r>
              <a:rPr lang="ru-RU" sz="2000" dirty="0" smtClean="0">
                <a:solidFill>
                  <a:schemeClr val="bg1"/>
                </a:solidFill>
                <a:latin typeface="Arial" panose="020B0604020202020204" pitchFamily="34" charset="0"/>
                <a:cs typeface="Arial" panose="020B0604020202020204" pitchFamily="34" charset="0"/>
              </a:rPr>
              <a:t>С июля по сентябрь 1942 гг. </a:t>
            </a:r>
            <a:r>
              <a:rPr lang="ru-RU" sz="2000" dirty="0">
                <a:solidFill>
                  <a:schemeClr val="bg1"/>
                </a:solidFill>
                <a:latin typeface="Arial" panose="020B0604020202020204" pitchFamily="34" charset="0"/>
                <a:cs typeface="Arial" panose="020B0604020202020204" pitchFamily="34" charset="0"/>
              </a:rPr>
              <a:t> </a:t>
            </a:r>
            <a:r>
              <a:rPr lang="ru-RU" sz="2000" dirty="0" smtClean="0">
                <a:solidFill>
                  <a:schemeClr val="bg1"/>
                </a:solidFill>
                <a:latin typeface="Arial" panose="020B0604020202020204" pitchFamily="34" charset="0"/>
                <a:cs typeface="Arial" panose="020B0604020202020204" pitchFamily="34" charset="0"/>
              </a:rPr>
              <a:t>- немцами до основания был разрушен Сталинград, но занять город они так и не смогли</a:t>
            </a:r>
            <a:endParaRPr lang="ru-RU"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081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260648"/>
            <a:ext cx="8928992" cy="55399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3000" dirty="0" smtClean="0">
                <a:solidFill>
                  <a:schemeClr val="bg1"/>
                </a:solidFill>
                <a:latin typeface="Arial" panose="020B0604020202020204" pitchFamily="34" charset="0"/>
                <a:cs typeface="Arial" panose="020B0604020202020204" pitchFamily="34" charset="0"/>
              </a:rPr>
              <a:t>Сталинградская битва (17.07.1942-02.02.1943)</a:t>
            </a:r>
            <a:endParaRPr lang="ru-RU" sz="3000" dirty="0">
              <a:solidFill>
                <a:schemeClr val="bg1"/>
              </a:solidFill>
              <a:latin typeface="Arial" panose="020B0604020202020204" pitchFamily="34" charset="0"/>
              <a:cs typeface="Arial" panose="020B0604020202020204" pitchFamily="34" charset="0"/>
            </a:endParaRPr>
          </a:p>
        </p:txBody>
      </p:sp>
      <p:pic>
        <p:nvPicPr>
          <p:cNvPr id="9220" name="Picture 4" descr="https://ds01.infourok.ru/uploads/ex/0a30/00006bd7-dba891a1/img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54475"/>
            <a:ext cx="8640960" cy="5723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9411735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679</TotalTime>
  <Words>1137</Words>
  <Application>Microsoft Office PowerPoint</Application>
  <PresentationFormat>Экран (4:3)</PresentationFormat>
  <Paragraphs>133</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Твердый переплет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123</cp:revision>
  <dcterms:created xsi:type="dcterms:W3CDTF">2018-01-15T17:59:34Z</dcterms:created>
  <dcterms:modified xsi:type="dcterms:W3CDTF">2018-01-18T17:55:50Z</dcterms:modified>
</cp:coreProperties>
</file>