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334EB-1127-4011-B71C-04982C77206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24BDFE3-06CE-4436-B627-927040FB54E6}">
      <dgm:prSet/>
      <dgm:spPr/>
      <dgm:t>
        <a:bodyPr/>
        <a:lstStyle/>
        <a:p>
          <a:r>
            <a:rPr lang="ru-RU"/>
            <a:t>достижение независимости мирными, ненасильственными средствами, путём вовлечения в борьбу широких народных масс (Сатьяграха);</a:t>
          </a:r>
          <a:endParaRPr lang="en-US"/>
        </a:p>
      </dgm:t>
    </dgm:pt>
    <dgm:pt modelId="{8F135A7D-AC14-4101-BBD3-7ABCDAD52AC2}" type="parTrans" cxnId="{D6CAA6BC-6213-4D3F-AB62-EA080D2849D3}">
      <dgm:prSet/>
      <dgm:spPr/>
      <dgm:t>
        <a:bodyPr/>
        <a:lstStyle/>
        <a:p>
          <a:endParaRPr lang="en-US"/>
        </a:p>
      </dgm:t>
    </dgm:pt>
    <dgm:pt modelId="{A72AE8EC-BA9B-4C5E-B360-4450F9EEE4FB}" type="sibTrans" cxnId="{D6CAA6BC-6213-4D3F-AB62-EA080D2849D3}">
      <dgm:prSet/>
      <dgm:spPr/>
      <dgm:t>
        <a:bodyPr/>
        <a:lstStyle/>
        <a:p>
          <a:endParaRPr lang="en-US"/>
        </a:p>
      </dgm:t>
    </dgm:pt>
    <dgm:pt modelId="{A304E9A7-337E-44BA-AAA7-E01FA61FEDDB}">
      <dgm:prSet/>
      <dgm:spPr/>
      <dgm:t>
        <a:bodyPr/>
        <a:lstStyle/>
        <a:p>
          <a:r>
            <a:rPr lang="ru-RU"/>
            <a:t>идеализация старины, апелляция к религиозным чувствам народных масс;</a:t>
          </a:r>
          <a:endParaRPr lang="en-US"/>
        </a:p>
      </dgm:t>
    </dgm:pt>
    <dgm:pt modelId="{03CDE492-88DE-4270-B4BC-FE90ABC3F960}" type="parTrans" cxnId="{84B9E7CB-5FCB-472F-942A-6BEEEDCB64C7}">
      <dgm:prSet/>
      <dgm:spPr/>
      <dgm:t>
        <a:bodyPr/>
        <a:lstStyle/>
        <a:p>
          <a:endParaRPr lang="en-US"/>
        </a:p>
      </dgm:t>
    </dgm:pt>
    <dgm:pt modelId="{AC22FC59-DC17-4DD3-8E85-9535CCBD5233}" type="sibTrans" cxnId="{84B9E7CB-5FCB-472F-942A-6BEEEDCB64C7}">
      <dgm:prSet/>
      <dgm:spPr/>
      <dgm:t>
        <a:bodyPr/>
        <a:lstStyle/>
        <a:p>
          <a:endParaRPr lang="en-US"/>
        </a:p>
      </dgm:t>
    </dgm:pt>
    <dgm:pt modelId="{AD4868CE-965F-4485-B1D8-41153781D3BA}">
      <dgm:prSet/>
      <dgm:spPr/>
      <dgm:t>
        <a:bodyPr/>
        <a:lstStyle/>
        <a:p>
          <a:r>
            <a:rPr lang="ru-RU"/>
            <a:t>борьба с кастовым неравенством;</a:t>
          </a:r>
          <a:endParaRPr lang="en-US"/>
        </a:p>
      </dgm:t>
    </dgm:pt>
    <dgm:pt modelId="{CB6E20D0-ADB1-416C-9699-C1F160FB88E3}" type="parTrans" cxnId="{5D011CA9-D877-4D1D-BA47-58D2B70F7A6E}">
      <dgm:prSet/>
      <dgm:spPr/>
      <dgm:t>
        <a:bodyPr/>
        <a:lstStyle/>
        <a:p>
          <a:endParaRPr lang="en-US"/>
        </a:p>
      </dgm:t>
    </dgm:pt>
    <dgm:pt modelId="{A65BBC27-2F7B-4C27-96A7-4F26AD59327D}" type="sibTrans" cxnId="{5D011CA9-D877-4D1D-BA47-58D2B70F7A6E}">
      <dgm:prSet/>
      <dgm:spPr/>
      <dgm:t>
        <a:bodyPr/>
        <a:lstStyle/>
        <a:p>
          <a:endParaRPr lang="en-US"/>
        </a:p>
      </dgm:t>
    </dgm:pt>
    <dgm:pt modelId="{C55A8043-0A5D-4625-B786-CC241871081A}">
      <dgm:prSet/>
      <dgm:spPr/>
      <dgm:t>
        <a:bodyPr/>
        <a:lstStyle/>
        <a:p>
          <a:r>
            <a:rPr lang="ru-RU"/>
            <a:t>утверждение возможности достижения классового мира и разрешения конфликтов между классами путём арбитража, исходя из концепции об опеке крестьян помещиками, а рабочих — капиталистами;</a:t>
          </a:r>
          <a:endParaRPr lang="en-US"/>
        </a:p>
      </dgm:t>
    </dgm:pt>
    <dgm:pt modelId="{559FF603-5329-4621-BD50-EFE8BD4B758D}" type="parTrans" cxnId="{C7298612-E522-4AF2-8809-9C81986651C5}">
      <dgm:prSet/>
      <dgm:spPr/>
      <dgm:t>
        <a:bodyPr/>
        <a:lstStyle/>
        <a:p>
          <a:endParaRPr lang="en-US"/>
        </a:p>
      </dgm:t>
    </dgm:pt>
    <dgm:pt modelId="{AF6D18F4-7220-4E68-BECD-4A0E5D9ABE2F}" type="sibTrans" cxnId="{C7298612-E522-4AF2-8809-9C81986651C5}">
      <dgm:prSet/>
      <dgm:spPr/>
      <dgm:t>
        <a:bodyPr/>
        <a:lstStyle/>
        <a:p>
          <a:endParaRPr lang="en-US"/>
        </a:p>
      </dgm:t>
    </dgm:pt>
    <dgm:pt modelId="{C2A5179B-DF66-4B82-81F1-B8BA0B1A3269}">
      <dgm:prSet/>
      <dgm:spPr/>
      <dgm:t>
        <a:bodyPr/>
        <a:lstStyle/>
        <a:p>
          <a:r>
            <a:rPr lang="ru-RU"/>
            <a:t>идеализация патриархальных отношений, призывы к возрождению сельской общины, кустарного ремесла в Индии и особенно ручного прядения и ткачества.</a:t>
          </a:r>
          <a:endParaRPr lang="en-US"/>
        </a:p>
      </dgm:t>
    </dgm:pt>
    <dgm:pt modelId="{1598B31D-20C0-4BE1-BC94-54A83D0DE292}" type="parTrans" cxnId="{12FFA0C5-8CD8-453E-B069-73965E1CE829}">
      <dgm:prSet/>
      <dgm:spPr/>
      <dgm:t>
        <a:bodyPr/>
        <a:lstStyle/>
        <a:p>
          <a:endParaRPr lang="en-US"/>
        </a:p>
      </dgm:t>
    </dgm:pt>
    <dgm:pt modelId="{02AA895F-84EA-4DDA-8D3E-E6CEEE9E7BAA}" type="sibTrans" cxnId="{12FFA0C5-8CD8-453E-B069-73965E1CE829}">
      <dgm:prSet/>
      <dgm:spPr/>
      <dgm:t>
        <a:bodyPr/>
        <a:lstStyle/>
        <a:p>
          <a:endParaRPr lang="en-US"/>
        </a:p>
      </dgm:t>
    </dgm:pt>
    <dgm:pt modelId="{055BD014-669D-45A7-B9AE-BA1072582BC2}" type="pres">
      <dgm:prSet presAssocID="{BAF334EB-1127-4011-B71C-04982C772063}" presName="linear" presStyleCnt="0">
        <dgm:presLayoutVars>
          <dgm:animLvl val="lvl"/>
          <dgm:resizeHandles val="exact"/>
        </dgm:presLayoutVars>
      </dgm:prSet>
      <dgm:spPr/>
    </dgm:pt>
    <dgm:pt modelId="{5C387EA3-BC62-4ACC-91DB-944951DD6724}" type="pres">
      <dgm:prSet presAssocID="{E24BDFE3-06CE-4436-B627-927040FB54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6241D33-D5B0-4298-870F-F19DFFEACBC7}" type="pres">
      <dgm:prSet presAssocID="{A72AE8EC-BA9B-4C5E-B360-4450F9EEE4FB}" presName="spacer" presStyleCnt="0"/>
      <dgm:spPr/>
    </dgm:pt>
    <dgm:pt modelId="{2C251A8E-AC7A-420C-816E-A719511ED03D}" type="pres">
      <dgm:prSet presAssocID="{A304E9A7-337E-44BA-AAA7-E01FA61FEDD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98119B8-BA17-41CB-A710-C210AB62174D}" type="pres">
      <dgm:prSet presAssocID="{AC22FC59-DC17-4DD3-8E85-9535CCBD5233}" presName="spacer" presStyleCnt="0"/>
      <dgm:spPr/>
    </dgm:pt>
    <dgm:pt modelId="{0323666A-AD74-48CC-94E3-5684484D284B}" type="pres">
      <dgm:prSet presAssocID="{AD4868CE-965F-4485-B1D8-41153781D3B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6CC0654-EB0F-44F6-8325-CC1BE9240D57}" type="pres">
      <dgm:prSet presAssocID="{A65BBC27-2F7B-4C27-96A7-4F26AD59327D}" presName="spacer" presStyleCnt="0"/>
      <dgm:spPr/>
    </dgm:pt>
    <dgm:pt modelId="{AC84A885-D7F1-4AC7-9AA6-7B4D7C8AB8A5}" type="pres">
      <dgm:prSet presAssocID="{C55A8043-0A5D-4625-B786-CC241871081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046CC2C-2367-4A17-88EF-58FD538B17DD}" type="pres">
      <dgm:prSet presAssocID="{AF6D18F4-7220-4E68-BECD-4A0E5D9ABE2F}" presName="spacer" presStyleCnt="0"/>
      <dgm:spPr/>
    </dgm:pt>
    <dgm:pt modelId="{9A4DA292-F5EA-46F9-BE38-F4D820C44500}" type="pres">
      <dgm:prSet presAssocID="{C2A5179B-DF66-4B82-81F1-B8BA0B1A326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7298612-E522-4AF2-8809-9C81986651C5}" srcId="{BAF334EB-1127-4011-B71C-04982C772063}" destId="{C55A8043-0A5D-4625-B786-CC241871081A}" srcOrd="3" destOrd="0" parTransId="{559FF603-5329-4621-BD50-EFE8BD4B758D}" sibTransId="{AF6D18F4-7220-4E68-BECD-4A0E5D9ABE2F}"/>
    <dgm:cxn modelId="{1326453E-74D3-49F9-A579-6A37CDE55BF3}" type="presOf" srcId="{C2A5179B-DF66-4B82-81F1-B8BA0B1A3269}" destId="{9A4DA292-F5EA-46F9-BE38-F4D820C44500}" srcOrd="0" destOrd="0" presId="urn:microsoft.com/office/officeart/2005/8/layout/vList2"/>
    <dgm:cxn modelId="{8052DD5B-44A7-4A3F-9B38-C46E4CD4E423}" type="presOf" srcId="{AD4868CE-965F-4485-B1D8-41153781D3BA}" destId="{0323666A-AD74-48CC-94E3-5684484D284B}" srcOrd="0" destOrd="0" presId="urn:microsoft.com/office/officeart/2005/8/layout/vList2"/>
    <dgm:cxn modelId="{A33DAB5C-58C5-4E30-A558-E50F9BFB2DD3}" type="presOf" srcId="{A304E9A7-337E-44BA-AAA7-E01FA61FEDDB}" destId="{2C251A8E-AC7A-420C-816E-A719511ED03D}" srcOrd="0" destOrd="0" presId="urn:microsoft.com/office/officeart/2005/8/layout/vList2"/>
    <dgm:cxn modelId="{C12AF48F-E626-4172-A352-BB450113DE73}" type="presOf" srcId="{E24BDFE3-06CE-4436-B627-927040FB54E6}" destId="{5C387EA3-BC62-4ACC-91DB-944951DD6724}" srcOrd="0" destOrd="0" presId="urn:microsoft.com/office/officeart/2005/8/layout/vList2"/>
    <dgm:cxn modelId="{5D011CA9-D877-4D1D-BA47-58D2B70F7A6E}" srcId="{BAF334EB-1127-4011-B71C-04982C772063}" destId="{AD4868CE-965F-4485-B1D8-41153781D3BA}" srcOrd="2" destOrd="0" parTransId="{CB6E20D0-ADB1-416C-9699-C1F160FB88E3}" sibTransId="{A65BBC27-2F7B-4C27-96A7-4F26AD59327D}"/>
    <dgm:cxn modelId="{D6CAA6BC-6213-4D3F-AB62-EA080D2849D3}" srcId="{BAF334EB-1127-4011-B71C-04982C772063}" destId="{E24BDFE3-06CE-4436-B627-927040FB54E6}" srcOrd="0" destOrd="0" parTransId="{8F135A7D-AC14-4101-BBD3-7ABCDAD52AC2}" sibTransId="{A72AE8EC-BA9B-4C5E-B360-4450F9EEE4FB}"/>
    <dgm:cxn modelId="{12FFA0C5-8CD8-453E-B069-73965E1CE829}" srcId="{BAF334EB-1127-4011-B71C-04982C772063}" destId="{C2A5179B-DF66-4B82-81F1-B8BA0B1A3269}" srcOrd="4" destOrd="0" parTransId="{1598B31D-20C0-4BE1-BC94-54A83D0DE292}" sibTransId="{02AA895F-84EA-4DDA-8D3E-E6CEEE9E7BAA}"/>
    <dgm:cxn modelId="{84B9E7CB-5FCB-472F-942A-6BEEEDCB64C7}" srcId="{BAF334EB-1127-4011-B71C-04982C772063}" destId="{A304E9A7-337E-44BA-AAA7-E01FA61FEDDB}" srcOrd="1" destOrd="0" parTransId="{03CDE492-88DE-4270-B4BC-FE90ABC3F960}" sibTransId="{AC22FC59-DC17-4DD3-8E85-9535CCBD5233}"/>
    <dgm:cxn modelId="{C47014E2-29B4-4826-AF8D-08F6F53D61C4}" type="presOf" srcId="{C55A8043-0A5D-4625-B786-CC241871081A}" destId="{AC84A885-D7F1-4AC7-9AA6-7B4D7C8AB8A5}" srcOrd="0" destOrd="0" presId="urn:microsoft.com/office/officeart/2005/8/layout/vList2"/>
    <dgm:cxn modelId="{BF579AF1-0152-4A7E-A13B-799047DF74C4}" type="presOf" srcId="{BAF334EB-1127-4011-B71C-04982C772063}" destId="{055BD014-669D-45A7-B9AE-BA1072582BC2}" srcOrd="0" destOrd="0" presId="urn:microsoft.com/office/officeart/2005/8/layout/vList2"/>
    <dgm:cxn modelId="{9B91F0F3-A7D3-46B7-87AE-1305F6E90B0E}" type="presParOf" srcId="{055BD014-669D-45A7-B9AE-BA1072582BC2}" destId="{5C387EA3-BC62-4ACC-91DB-944951DD6724}" srcOrd="0" destOrd="0" presId="urn:microsoft.com/office/officeart/2005/8/layout/vList2"/>
    <dgm:cxn modelId="{F2E0B202-C39A-4812-8AE9-AE9A4FC482AD}" type="presParOf" srcId="{055BD014-669D-45A7-B9AE-BA1072582BC2}" destId="{06241D33-D5B0-4298-870F-F19DFFEACBC7}" srcOrd="1" destOrd="0" presId="urn:microsoft.com/office/officeart/2005/8/layout/vList2"/>
    <dgm:cxn modelId="{2D3BFD0E-F3D6-445A-9751-BC9C66D9CABD}" type="presParOf" srcId="{055BD014-669D-45A7-B9AE-BA1072582BC2}" destId="{2C251A8E-AC7A-420C-816E-A719511ED03D}" srcOrd="2" destOrd="0" presId="urn:microsoft.com/office/officeart/2005/8/layout/vList2"/>
    <dgm:cxn modelId="{8BCDD018-C3A2-46F6-A2AE-BE3966088C74}" type="presParOf" srcId="{055BD014-669D-45A7-B9AE-BA1072582BC2}" destId="{A98119B8-BA17-41CB-A710-C210AB62174D}" srcOrd="3" destOrd="0" presId="urn:microsoft.com/office/officeart/2005/8/layout/vList2"/>
    <dgm:cxn modelId="{C4B2DE64-597F-4F32-805E-5ED8C64AA443}" type="presParOf" srcId="{055BD014-669D-45A7-B9AE-BA1072582BC2}" destId="{0323666A-AD74-48CC-94E3-5684484D284B}" srcOrd="4" destOrd="0" presId="urn:microsoft.com/office/officeart/2005/8/layout/vList2"/>
    <dgm:cxn modelId="{7552AB97-4FB0-4FAB-A4B2-5C14A10D4C81}" type="presParOf" srcId="{055BD014-669D-45A7-B9AE-BA1072582BC2}" destId="{96CC0654-EB0F-44F6-8325-CC1BE9240D57}" srcOrd="5" destOrd="0" presId="urn:microsoft.com/office/officeart/2005/8/layout/vList2"/>
    <dgm:cxn modelId="{49053257-0EDF-48F5-9D5B-1826F2ECA438}" type="presParOf" srcId="{055BD014-669D-45A7-B9AE-BA1072582BC2}" destId="{AC84A885-D7F1-4AC7-9AA6-7B4D7C8AB8A5}" srcOrd="6" destOrd="0" presId="urn:microsoft.com/office/officeart/2005/8/layout/vList2"/>
    <dgm:cxn modelId="{D78F0102-4697-45A2-AA16-90F2807B93DC}" type="presParOf" srcId="{055BD014-669D-45A7-B9AE-BA1072582BC2}" destId="{8046CC2C-2367-4A17-88EF-58FD538B17DD}" srcOrd="7" destOrd="0" presId="urn:microsoft.com/office/officeart/2005/8/layout/vList2"/>
    <dgm:cxn modelId="{2B53F524-9C47-4581-8D7E-4EDB1759DD08}" type="presParOf" srcId="{055BD014-669D-45A7-B9AE-BA1072582BC2}" destId="{9A4DA292-F5EA-46F9-BE38-F4D820C4450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87EA3-BC62-4ACC-91DB-944951DD6724}">
      <dsp:nvSpPr>
        <dsp:cNvPr id="0" name=""/>
        <dsp:cNvSpPr/>
      </dsp:nvSpPr>
      <dsp:spPr>
        <a:xfrm>
          <a:off x="0" y="82490"/>
          <a:ext cx="10991460" cy="7160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достижение независимости мирными, ненасильственными средствами, путём вовлечения в борьбу широких народных масс (Сатьяграха);</a:t>
          </a:r>
          <a:endParaRPr lang="en-US" sz="1800" kern="1200"/>
        </a:p>
      </dsp:txBody>
      <dsp:txXfrm>
        <a:off x="34954" y="117444"/>
        <a:ext cx="10921552" cy="646132"/>
      </dsp:txXfrm>
    </dsp:sp>
    <dsp:sp modelId="{2C251A8E-AC7A-420C-816E-A719511ED03D}">
      <dsp:nvSpPr>
        <dsp:cNvPr id="0" name=""/>
        <dsp:cNvSpPr/>
      </dsp:nvSpPr>
      <dsp:spPr>
        <a:xfrm>
          <a:off x="0" y="850370"/>
          <a:ext cx="10991460" cy="7160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идеализация старины, апелляция к религиозным чувствам народных масс;</a:t>
          </a:r>
          <a:endParaRPr lang="en-US" sz="1800" kern="1200"/>
        </a:p>
      </dsp:txBody>
      <dsp:txXfrm>
        <a:off x="34954" y="885324"/>
        <a:ext cx="10921552" cy="646132"/>
      </dsp:txXfrm>
    </dsp:sp>
    <dsp:sp modelId="{0323666A-AD74-48CC-94E3-5684484D284B}">
      <dsp:nvSpPr>
        <dsp:cNvPr id="0" name=""/>
        <dsp:cNvSpPr/>
      </dsp:nvSpPr>
      <dsp:spPr>
        <a:xfrm>
          <a:off x="0" y="1618250"/>
          <a:ext cx="10991460" cy="7160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борьба с кастовым неравенством;</a:t>
          </a:r>
          <a:endParaRPr lang="en-US" sz="1800" kern="1200"/>
        </a:p>
      </dsp:txBody>
      <dsp:txXfrm>
        <a:off x="34954" y="1653204"/>
        <a:ext cx="10921552" cy="646132"/>
      </dsp:txXfrm>
    </dsp:sp>
    <dsp:sp modelId="{AC84A885-D7F1-4AC7-9AA6-7B4D7C8AB8A5}">
      <dsp:nvSpPr>
        <dsp:cNvPr id="0" name=""/>
        <dsp:cNvSpPr/>
      </dsp:nvSpPr>
      <dsp:spPr>
        <a:xfrm>
          <a:off x="0" y="2386130"/>
          <a:ext cx="10991460" cy="7160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утверждение возможности достижения классового мира и разрешения конфликтов между классами путём арбитража, исходя из концепции об опеке крестьян помещиками, а рабочих — капиталистами;</a:t>
          </a:r>
          <a:endParaRPr lang="en-US" sz="1800" kern="1200"/>
        </a:p>
      </dsp:txBody>
      <dsp:txXfrm>
        <a:off x="34954" y="2421084"/>
        <a:ext cx="10921552" cy="646132"/>
      </dsp:txXfrm>
    </dsp:sp>
    <dsp:sp modelId="{9A4DA292-F5EA-46F9-BE38-F4D820C44500}">
      <dsp:nvSpPr>
        <dsp:cNvPr id="0" name=""/>
        <dsp:cNvSpPr/>
      </dsp:nvSpPr>
      <dsp:spPr>
        <a:xfrm>
          <a:off x="0" y="3154010"/>
          <a:ext cx="10991460" cy="7160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идеализация патриархальных отношений, призывы к возрождению сельской общины, кустарного ремесла в Индии и особенно ручного прядения и ткачества.</a:t>
          </a:r>
          <a:endParaRPr lang="en-US" sz="1800" kern="1200"/>
        </a:p>
      </dsp:txBody>
      <dsp:txXfrm>
        <a:off x="34954" y="3188964"/>
        <a:ext cx="10921552" cy="64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892A-39E3-480D-B2FF-31D77C24D8F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495A-A256-4F92-B523-4F6E35F09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892A-39E3-480D-B2FF-31D77C24D8F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495A-A256-4F92-B523-4F6E35F09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3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892A-39E3-480D-B2FF-31D77C24D8F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495A-A256-4F92-B523-4F6E35F09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9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892A-39E3-480D-B2FF-31D77C24D8F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495A-A256-4F92-B523-4F6E35F09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4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892A-39E3-480D-B2FF-31D77C24D8F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495A-A256-4F92-B523-4F6E35F09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84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892A-39E3-480D-B2FF-31D77C24D8F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495A-A256-4F92-B523-4F6E35F09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3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892A-39E3-480D-B2FF-31D77C24D8F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495A-A256-4F92-B523-4F6E35F099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0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892A-39E3-480D-B2FF-31D77C24D8F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495A-A256-4F92-B523-4F6E35F09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7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892A-39E3-480D-B2FF-31D77C24D8F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495A-A256-4F92-B523-4F6E35F09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0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892A-39E3-480D-B2FF-31D77C24D8F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495A-A256-4F92-B523-4F6E35F09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7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247892A-39E3-480D-B2FF-31D77C24D8F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495A-A256-4F92-B523-4F6E35F09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4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247892A-39E3-480D-B2FF-31D77C24D8F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302495A-A256-4F92-B523-4F6E35F09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0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69DD15-8239-43C8-BD85-6A584BD62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8"/>
          <a:stretch/>
        </p:blipFill>
        <p:spPr>
          <a:xfrm>
            <a:off x="20" y="10"/>
            <a:ext cx="4059916" cy="68579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C707A7-58B5-4ECD-939B-59951FC7AD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r="3897"/>
          <a:stretch/>
        </p:blipFill>
        <p:spPr>
          <a:xfrm>
            <a:off x="4066032" y="10"/>
            <a:ext cx="4059936" cy="6857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CBF268-4119-47A9-8704-F0A3E87D31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65"/>
          <a:stretch/>
        </p:blipFill>
        <p:spPr>
          <a:xfrm>
            <a:off x="8128591" y="10"/>
            <a:ext cx="406340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EF2B5-A639-4A55-9EDB-1492EB149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anchor="ctr"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Страны Азии, Африки и Латинской Америки в межвоенный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3025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340E6-346D-4A09-8A85-DFA101CC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66112"/>
            <a:ext cx="7729728" cy="1188720"/>
          </a:xfrm>
        </p:spPr>
        <p:txBody>
          <a:bodyPr>
            <a:normAutofit/>
          </a:bodyPr>
          <a:lstStyle/>
          <a:p>
            <a:r>
              <a:rPr lang="ru-RU" sz="4000" dirty="0"/>
              <a:t>Основные принципы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318747C-49C3-4332-9E0E-5C22FAE36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005387"/>
              </p:ext>
            </p:extLst>
          </p:nvPr>
        </p:nvGraphicFramePr>
        <p:xfrm>
          <a:off x="597160" y="2239347"/>
          <a:ext cx="10991460" cy="395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00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внешний, стары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A46139E-CC61-4307-ADB3-BE932307F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3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41822D-DC24-47AB-9E29-A787CCBCD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57" t="22993" r="10765" b="21633"/>
          <a:stretch/>
        </p:blipFill>
        <p:spPr>
          <a:xfrm>
            <a:off x="2366210" y="1420555"/>
            <a:ext cx="7915425" cy="4016889"/>
          </a:xfrm>
          <a:prstGeom prst="rect">
            <a:avLst/>
          </a:prstGeom>
        </p:spPr>
      </p:pic>
      <p:sp>
        <p:nvSpPr>
          <p:cNvPr id="15" name="Oval 1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CB96A-BD98-4AAB-A47C-C4811FBD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С. 136</a:t>
            </a:r>
          </a:p>
        </p:txBody>
      </p:sp>
    </p:spTree>
    <p:extLst>
      <p:ext uri="{BB962C8B-B14F-4D97-AF65-F5344CB8AC3E}">
        <p14:creationId xmlns:p14="http://schemas.microsoft.com/office/powerpoint/2010/main" val="143499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BD7AC9-8DD5-4AD1-9641-D7ACA91A4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23" t="12245" r="16276" b="11292"/>
          <a:stretch/>
        </p:blipFill>
        <p:spPr>
          <a:xfrm>
            <a:off x="3248236" y="1271016"/>
            <a:ext cx="6151372" cy="431596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6519C-D9A3-491A-9193-1C9407BF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С. 137</a:t>
            </a:r>
          </a:p>
        </p:txBody>
      </p:sp>
    </p:spTree>
    <p:extLst>
      <p:ext uri="{BB962C8B-B14F-4D97-AF65-F5344CB8AC3E}">
        <p14:creationId xmlns:p14="http://schemas.microsoft.com/office/powerpoint/2010/main" val="270682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DEF5C-5494-407C-9C70-330EBA04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Повторим изученное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EC549-C25A-44A0-936A-FCBED3432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327" y="1035698"/>
            <a:ext cx="5542382" cy="4842588"/>
          </a:xfrm>
        </p:spPr>
        <p:txBody>
          <a:bodyPr anchor="ctr">
            <a:normAutofit/>
          </a:bodyPr>
          <a:lstStyle/>
          <a:p>
            <a:r>
              <a:rPr lang="ru-RU" sz="3600" dirty="0"/>
              <a:t>Кратко опишите национально-освободительное движение в Индии</a:t>
            </a:r>
          </a:p>
          <a:p>
            <a:r>
              <a:rPr lang="ru-RU" sz="3600" dirty="0"/>
              <a:t>Чем закончилась </a:t>
            </a:r>
            <a:r>
              <a:rPr lang="ru-RU" sz="3600" dirty="0" err="1"/>
              <a:t>Кемалистская</a:t>
            </a:r>
            <a:r>
              <a:rPr lang="ru-RU" sz="3600" dirty="0"/>
              <a:t> революция в Турции?</a:t>
            </a:r>
          </a:p>
        </p:txBody>
      </p:sp>
    </p:spTree>
    <p:extLst>
      <p:ext uri="{BB962C8B-B14F-4D97-AF65-F5344CB8AC3E}">
        <p14:creationId xmlns:p14="http://schemas.microsoft.com/office/powerpoint/2010/main" val="425005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0E254-B1B1-4DD0-8979-B76DB340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55" y="1124339"/>
            <a:ext cx="10207690" cy="4609321"/>
          </a:xfrm>
          <a:noFill/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4000" kern="1200" cap="all" spc="200" baseline="0" dirty="0" err="1">
                <a:solidFill>
                  <a:schemeClr val="tx1"/>
                </a:solidFill>
                <a:latin typeface="Corbel" panose="020B0503020204020204" pitchFamily="34" charset="0"/>
              </a:rPr>
              <a:t>Проанализируйте</a:t>
            </a:r>
            <a:r>
              <a:rPr lang="en-US" sz="4000" kern="1200" cap="all" spc="200" baseline="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4000" kern="1200" cap="all" spc="200" baseline="0" dirty="0" err="1">
                <a:solidFill>
                  <a:schemeClr val="tx1"/>
                </a:solidFill>
                <a:latin typeface="Corbel" panose="020B0503020204020204" pitchFamily="34" charset="0"/>
              </a:rPr>
              <a:t>первые</a:t>
            </a:r>
            <a:r>
              <a:rPr lang="en-US" sz="4000" kern="1200" cap="all" spc="200" baseline="0" dirty="0">
                <a:solidFill>
                  <a:schemeClr val="tx1"/>
                </a:solidFill>
                <a:latin typeface="Corbel" panose="020B0503020204020204" pitchFamily="34" charset="0"/>
              </a:rPr>
              <a:t> 3 </a:t>
            </a:r>
            <a:r>
              <a:rPr lang="en-US" sz="4000" kern="1200" cap="all" spc="200" baseline="0" dirty="0" err="1">
                <a:solidFill>
                  <a:schemeClr val="tx1"/>
                </a:solidFill>
                <a:latin typeface="Corbel" panose="020B0503020204020204" pitchFamily="34" charset="0"/>
              </a:rPr>
              <a:t>абз</a:t>
            </a:r>
            <a:r>
              <a:rPr lang="en-US" sz="4000" kern="1200" cap="all" spc="200" baseline="0" dirty="0">
                <a:solidFill>
                  <a:schemeClr val="tx1"/>
                </a:solidFill>
                <a:latin typeface="Corbel" panose="020B0503020204020204" pitchFamily="34" charset="0"/>
              </a:rPr>
              <a:t>. </a:t>
            </a:r>
            <a:r>
              <a:rPr lang="en-US" sz="4000" kern="1200" cap="all" spc="200" baseline="0" dirty="0" err="1">
                <a:solidFill>
                  <a:schemeClr val="tx1"/>
                </a:solidFill>
                <a:latin typeface="Corbel" panose="020B0503020204020204" pitchFamily="34" charset="0"/>
              </a:rPr>
              <a:t>На</a:t>
            </a:r>
            <a:r>
              <a:rPr lang="en-US" sz="4000" kern="1200" cap="all" spc="200" baseline="0" dirty="0">
                <a:solidFill>
                  <a:schemeClr val="tx1"/>
                </a:solidFill>
                <a:latin typeface="Corbel" panose="020B0503020204020204" pitchFamily="34" charset="0"/>
              </a:rPr>
              <a:t> с. 138 и </a:t>
            </a:r>
            <a:r>
              <a:rPr lang="en-US" sz="4000" kern="1200" cap="all" spc="200" baseline="0" dirty="0" err="1">
                <a:solidFill>
                  <a:schemeClr val="tx1"/>
                </a:solidFill>
                <a:latin typeface="Corbel" panose="020B0503020204020204" pitchFamily="34" charset="0"/>
              </a:rPr>
              <a:t>опишите</a:t>
            </a:r>
            <a:r>
              <a:rPr lang="en-US" sz="4000" kern="1200" cap="all" spc="200" baseline="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4000" kern="1200" cap="all" spc="200" baseline="0" dirty="0" err="1">
                <a:solidFill>
                  <a:schemeClr val="tx1"/>
                </a:solidFill>
                <a:latin typeface="Corbel" panose="020B0503020204020204" pitchFamily="34" charset="0"/>
              </a:rPr>
              <a:t>национально-освободительное</a:t>
            </a:r>
            <a:r>
              <a:rPr lang="en-US" sz="4000" kern="1200" cap="all" spc="200" baseline="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4000" kern="1200" cap="all" spc="200" baseline="0" dirty="0" err="1">
                <a:solidFill>
                  <a:schemeClr val="tx1"/>
                </a:solidFill>
                <a:latin typeface="Corbel" panose="020B0503020204020204" pitchFamily="34" charset="0"/>
              </a:rPr>
              <a:t>движение</a:t>
            </a:r>
            <a:r>
              <a:rPr lang="en-US" sz="4000" kern="1200" cap="all" spc="200" baseline="0" dirty="0">
                <a:solidFill>
                  <a:schemeClr val="tx1"/>
                </a:solidFill>
                <a:latin typeface="Corbel" panose="020B0503020204020204" pitchFamily="34" charset="0"/>
              </a:rPr>
              <a:t> в </a:t>
            </a:r>
            <a:r>
              <a:rPr lang="en-US" sz="4000" kern="1200" cap="all" spc="200" baseline="0" dirty="0" err="1">
                <a:solidFill>
                  <a:schemeClr val="tx1"/>
                </a:solidFill>
                <a:latin typeface="Corbel" panose="020B0503020204020204" pitchFamily="34" charset="0"/>
              </a:rPr>
              <a:t>иране</a:t>
            </a:r>
            <a:r>
              <a:rPr lang="en-US" sz="4000" kern="1200" cap="all" spc="200" baseline="0" dirty="0">
                <a:solidFill>
                  <a:schemeClr val="tx1"/>
                </a:solidFill>
                <a:latin typeface="Corbel" panose="020B0503020204020204" pitchFamily="34" charset="0"/>
              </a:rPr>
              <a:t> и </a:t>
            </a:r>
            <a:r>
              <a:rPr lang="en-US" sz="4000" kern="1200" cap="all" spc="200" baseline="0" dirty="0" err="1">
                <a:solidFill>
                  <a:schemeClr val="tx1"/>
                </a:solidFill>
                <a:latin typeface="Corbel" panose="020B0503020204020204" pitchFamily="34" charset="0"/>
              </a:rPr>
              <a:t>африке</a:t>
            </a:r>
            <a:r>
              <a:rPr lang="en-US" sz="4000" kern="1200" cap="all" spc="200" baseline="0" dirty="0">
                <a:solidFill>
                  <a:schemeClr val="tx1"/>
                </a:solidFill>
                <a:latin typeface="Corbel" panose="020B0503020204020204" pitchFamily="34" charset="0"/>
              </a:rPr>
              <a:t>. </a:t>
            </a:r>
            <a:r>
              <a:rPr lang="en-US" sz="4000" kern="1200" cap="all" spc="200" baseline="0" dirty="0" err="1">
                <a:solidFill>
                  <a:schemeClr val="tx1"/>
                </a:solidFill>
                <a:latin typeface="Corbel" panose="020B0503020204020204" pitchFamily="34" charset="0"/>
              </a:rPr>
              <a:t>Каковы</a:t>
            </a:r>
            <a:r>
              <a:rPr lang="en-US" sz="4000" kern="1200" cap="all" spc="200" baseline="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4000" kern="1200" cap="all" spc="200" baseline="0" dirty="0" err="1">
                <a:solidFill>
                  <a:schemeClr val="tx1"/>
                </a:solidFill>
                <a:latin typeface="Corbel" panose="020B0503020204020204" pitchFamily="34" charset="0"/>
              </a:rPr>
              <a:t>общие</a:t>
            </a:r>
            <a:r>
              <a:rPr lang="en-US" sz="4000" kern="1200" cap="all" spc="200" baseline="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4000" kern="1200" cap="all" spc="200" baseline="0" dirty="0" err="1">
                <a:solidFill>
                  <a:schemeClr val="tx1"/>
                </a:solidFill>
                <a:latin typeface="Corbel" panose="020B0503020204020204" pitchFamily="34" charset="0"/>
              </a:rPr>
              <a:t>итоги</a:t>
            </a:r>
            <a:r>
              <a:rPr lang="en-US" sz="4000" kern="1200" cap="all" spc="200" baseline="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4000" kern="1200" cap="all" spc="200" baseline="0" dirty="0" err="1">
                <a:solidFill>
                  <a:schemeClr val="tx1"/>
                </a:solidFill>
                <a:latin typeface="Corbel" panose="020B0503020204020204" pitchFamily="34" charset="0"/>
              </a:rPr>
              <a:t>национального-освободительного</a:t>
            </a:r>
            <a:r>
              <a:rPr lang="en-US" sz="4000" kern="1200" cap="all" spc="200" baseline="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4000" kern="1200" cap="all" spc="200" baseline="0" dirty="0" err="1">
                <a:solidFill>
                  <a:schemeClr val="tx1"/>
                </a:solidFill>
                <a:latin typeface="Corbel" panose="020B0503020204020204" pitchFamily="34" charset="0"/>
              </a:rPr>
              <a:t>движения</a:t>
            </a:r>
            <a:r>
              <a:rPr lang="en-US" sz="4000" kern="1200" cap="all" spc="200" baseline="0" dirty="0">
                <a:solidFill>
                  <a:schemeClr val="tx1"/>
                </a:solidFill>
                <a:latin typeface="Corbel" panose="020B05030202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187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F1037-6423-45E1-9342-06740971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784" y="1912525"/>
            <a:ext cx="4065979" cy="303295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600" dirty="0" err="1"/>
              <a:t>Япония</a:t>
            </a:r>
            <a:r>
              <a:rPr lang="en-US" sz="3600" dirty="0"/>
              <a:t> в </a:t>
            </a:r>
            <a:r>
              <a:rPr lang="en-US" sz="3600" dirty="0" err="1"/>
              <a:t>межвоенный</a:t>
            </a:r>
            <a:r>
              <a:rPr lang="en-US" sz="3600" dirty="0"/>
              <a:t> </a:t>
            </a:r>
            <a:r>
              <a:rPr lang="en-US" sz="3600" dirty="0" err="1"/>
              <a:t>период</a:t>
            </a:r>
            <a:r>
              <a:rPr lang="en-US" sz="3600" dirty="0"/>
              <a:t>: </a:t>
            </a:r>
            <a:r>
              <a:rPr lang="en-US" sz="3600" dirty="0" err="1"/>
              <a:t>установление</a:t>
            </a:r>
            <a:r>
              <a:rPr lang="en-US" sz="3600" dirty="0"/>
              <a:t> </a:t>
            </a:r>
            <a:r>
              <a:rPr lang="en-US" sz="3600" dirty="0" err="1"/>
              <a:t>фашизма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2C5A14-1953-477D-BF65-FC0358753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4886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человек, стен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115C7127-1D9D-494C-986A-DB2176B89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12" y="321732"/>
            <a:ext cx="2848007" cy="36748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B3B02C1-D6A5-4FA5-A35E-210AF310F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321731"/>
            <a:ext cx="2773764" cy="206586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C684D5-3BE6-4567-A7F4-8FAC8B5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4157447"/>
            <a:ext cx="4111054" cy="2378820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текст, человек, черны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30BC9EEE-84F0-4232-A680-135C2C30F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53" y="2548467"/>
            <a:ext cx="2691765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C184A3C-E439-417B-994A-3ED03B218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 r="9091" b="66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670A1-4F2D-48D7-B0E4-D4C24513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09" y="792159"/>
            <a:ext cx="2286000" cy="2286000"/>
          </a:xfrm>
          <a:prstGeom prst="ellipse">
            <a:avLst/>
          </a:prstGeom>
          <a:solidFill>
            <a:srgbClr val="000000">
              <a:alpha val="75000"/>
            </a:srgb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100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Меморандум</a:t>
            </a:r>
            <a:r>
              <a:rPr lang="en-US" sz="11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танаки</a:t>
            </a:r>
            <a:endParaRPr lang="en-US" sz="11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8BB1C48-A06D-4315-9809-A60A6F41C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417" y="627567"/>
            <a:ext cx="2615184" cy="2615184"/>
          </a:xfrm>
          <a:prstGeom prst="ellipse">
            <a:avLst/>
          </a:prstGeom>
          <a:noFill/>
          <a:ln w="317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BEF3F1-2817-4593-8575-BCF2AAB4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9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976283-BE67-4C13-A45F-2DAF235F9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" b="7445"/>
          <a:stretch/>
        </p:blipFill>
        <p:spPr>
          <a:xfrm>
            <a:off x="970788" y="969264"/>
            <a:ext cx="10250424" cy="49194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F9A2C9-7772-4A25-A286-C89751B17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noFill/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1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D60A2-60E7-4524-871B-D3234F39B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381" y="2265011"/>
            <a:ext cx="4141237" cy="232797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sz="4000" kern="1200" cap="all" spc="200" baseline="0" dirty="0" err="1">
                <a:solidFill>
                  <a:srgbClr val="262626"/>
                </a:solidFill>
                <a:latin typeface="Corbel" panose="020B0503020204020204" pitchFamily="34" charset="0"/>
              </a:rPr>
              <a:t>Латинская</a:t>
            </a:r>
            <a:r>
              <a:rPr lang="en-US" sz="4000" kern="1200" cap="all" spc="200" baseline="0" dirty="0">
                <a:solidFill>
                  <a:srgbClr val="262626"/>
                </a:solidFill>
                <a:latin typeface="Corbel" panose="020B0503020204020204" pitchFamily="34" charset="0"/>
              </a:rPr>
              <a:t> </a:t>
            </a:r>
            <a:r>
              <a:rPr lang="en-US" sz="4000" kern="1200" cap="all" spc="200" baseline="0" dirty="0" err="1">
                <a:solidFill>
                  <a:srgbClr val="262626"/>
                </a:solidFill>
                <a:latin typeface="Corbel" panose="020B0503020204020204" pitchFamily="34" charset="0"/>
              </a:rPr>
              <a:t>Америка</a:t>
            </a:r>
            <a:r>
              <a:rPr lang="en-US" sz="4000" kern="1200" cap="all" spc="200" baseline="0" dirty="0">
                <a:solidFill>
                  <a:srgbClr val="262626"/>
                </a:solidFill>
                <a:latin typeface="Corbel" panose="020B0503020204020204" pitchFamily="34" charset="0"/>
              </a:rPr>
              <a:t> в </a:t>
            </a:r>
            <a:r>
              <a:rPr lang="en-US" sz="4000" kern="1200" cap="all" spc="200" baseline="0" dirty="0" err="1">
                <a:solidFill>
                  <a:srgbClr val="262626"/>
                </a:solidFill>
                <a:latin typeface="Corbel" panose="020B0503020204020204" pitchFamily="34" charset="0"/>
              </a:rPr>
              <a:t>межвоенный</a:t>
            </a:r>
            <a:r>
              <a:rPr lang="en-US" sz="4000" kern="1200" cap="all" spc="200" baseline="0" dirty="0">
                <a:solidFill>
                  <a:srgbClr val="262626"/>
                </a:solidFill>
                <a:latin typeface="Corbel" panose="020B0503020204020204" pitchFamily="34" charset="0"/>
              </a:rPr>
              <a:t> </a:t>
            </a:r>
            <a:r>
              <a:rPr lang="en-US" sz="4000" kern="1200" cap="all" spc="200" baseline="0" dirty="0" err="1">
                <a:solidFill>
                  <a:srgbClr val="262626"/>
                </a:solidFill>
                <a:latin typeface="Corbel" panose="020B0503020204020204" pitchFamily="34" charset="0"/>
              </a:rPr>
              <a:t>период</a:t>
            </a:r>
            <a:endParaRPr lang="en-US" sz="4000" kern="1200" cap="all" spc="200" baseline="0" dirty="0">
              <a:solidFill>
                <a:srgbClr val="262626"/>
              </a:solidFill>
              <a:latin typeface="Corbel" panose="020B0503020204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1C08849-D93A-4FF2-AC87-DC40B6DA01BB}"/>
              </a:ext>
            </a:extLst>
          </p:cNvPr>
          <p:cNvCxnSpPr/>
          <p:nvPr/>
        </p:nvCxnSpPr>
        <p:spPr>
          <a:xfrm flipV="1">
            <a:off x="6095999" y="1352939"/>
            <a:ext cx="0" cy="8024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8670EF7-5AEE-453C-889B-79704606FFCE}"/>
              </a:ext>
            </a:extLst>
          </p:cNvPr>
          <p:cNvCxnSpPr>
            <a:cxnSpLocks/>
          </p:cNvCxnSpPr>
          <p:nvPr/>
        </p:nvCxnSpPr>
        <p:spPr>
          <a:xfrm>
            <a:off x="6095999" y="4715993"/>
            <a:ext cx="0" cy="7704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0C040B3-B40D-4D95-AE07-F83BD9625F24}"/>
              </a:ext>
            </a:extLst>
          </p:cNvPr>
          <p:cNvCxnSpPr>
            <a:cxnSpLocks/>
          </p:cNvCxnSpPr>
          <p:nvPr/>
        </p:nvCxnSpPr>
        <p:spPr>
          <a:xfrm>
            <a:off x="8330696" y="3320251"/>
            <a:ext cx="768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083086A-C9EE-4D29-AD6C-4922F07747DD}"/>
              </a:ext>
            </a:extLst>
          </p:cNvPr>
          <p:cNvCxnSpPr>
            <a:cxnSpLocks/>
          </p:cNvCxnSpPr>
          <p:nvPr/>
        </p:nvCxnSpPr>
        <p:spPr>
          <a:xfrm flipH="1">
            <a:off x="2879002" y="3428999"/>
            <a:ext cx="9777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40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90753-F4D6-4331-9150-3CF6E2B7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План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451897-D922-4565-B916-D3602380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354563"/>
            <a:ext cx="5408696" cy="6120882"/>
          </a:xfrm>
        </p:spPr>
        <p:txBody>
          <a:bodyPr anchor="ctr"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Территориальный передел мира</a:t>
            </a:r>
          </a:p>
          <a:p>
            <a:r>
              <a:rPr lang="ru-RU" sz="3600" dirty="0">
                <a:solidFill>
                  <a:schemeClr val="bg1"/>
                </a:solidFill>
              </a:rPr>
              <a:t>Национально-освободительное движение за независимость и модернизацию</a:t>
            </a:r>
          </a:p>
          <a:p>
            <a:r>
              <a:rPr lang="ru-RU" sz="3600" dirty="0">
                <a:solidFill>
                  <a:schemeClr val="bg1"/>
                </a:solidFill>
              </a:rPr>
              <a:t>Особенности развития Японии</a:t>
            </a:r>
          </a:p>
          <a:p>
            <a:r>
              <a:rPr lang="ru-RU" sz="3600" dirty="0">
                <a:solidFill>
                  <a:schemeClr val="bg1"/>
                </a:solidFill>
              </a:rPr>
              <a:t>Латинская Америка</a:t>
            </a:r>
          </a:p>
        </p:txBody>
      </p:sp>
    </p:spTree>
    <p:extLst>
      <p:ext uri="{BB962C8B-B14F-4D97-AF65-F5344CB8AC3E}">
        <p14:creationId xmlns:p14="http://schemas.microsoft.com/office/powerpoint/2010/main" val="1121008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056EE-652A-4646-A5C5-19ADC7C9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Повторим изученное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04D6EC-5080-4F6E-894C-A4CBF33FB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4" y="858415"/>
            <a:ext cx="5866297" cy="5187821"/>
          </a:xfrm>
        </p:spPr>
        <p:txBody>
          <a:bodyPr anchor="ctr">
            <a:normAutofit/>
          </a:bodyPr>
          <a:lstStyle/>
          <a:p>
            <a:r>
              <a:rPr lang="ru-RU" sz="4000" dirty="0"/>
              <a:t>Охарактеризуйте межвоенное развитие Японии</a:t>
            </a:r>
          </a:p>
          <a:p>
            <a:r>
              <a:rPr lang="ru-RU" sz="4000" dirty="0"/>
              <a:t>В чём заключаются особенности развития стран Латинской Америки в 1918-1939 гг.?</a:t>
            </a:r>
          </a:p>
        </p:txBody>
      </p:sp>
    </p:spTree>
    <p:extLst>
      <p:ext uri="{BB962C8B-B14F-4D97-AF65-F5344CB8AC3E}">
        <p14:creationId xmlns:p14="http://schemas.microsoft.com/office/powerpoint/2010/main" val="35192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CFC16-3CEA-4F32-BD6C-31EB7FE30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004" y="1016924"/>
            <a:ext cx="6111551" cy="4398041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rgbClr val="404040"/>
                </a:solidFill>
              </a:rPr>
              <a:t>Назовите последствия ПМВ для стран Азии, Латинской Америки и Африки</a:t>
            </a:r>
          </a:p>
          <a:p>
            <a:r>
              <a:rPr lang="ru-RU" sz="2400" dirty="0">
                <a:solidFill>
                  <a:srgbClr val="404040"/>
                </a:solidFill>
              </a:rPr>
              <a:t>Охарактеризуйте развитие этих стран в межвоенный период</a:t>
            </a:r>
          </a:p>
          <a:p>
            <a:r>
              <a:rPr lang="ru-RU" sz="2400" dirty="0">
                <a:solidFill>
                  <a:srgbClr val="404040"/>
                </a:solidFill>
              </a:rPr>
              <a:t>В каких странах национально-освободительное движение было успешным?</a:t>
            </a:r>
          </a:p>
          <a:p>
            <a:r>
              <a:rPr lang="ru-RU" sz="2400" dirty="0">
                <a:solidFill>
                  <a:srgbClr val="404040"/>
                </a:solidFill>
              </a:rPr>
              <a:t>Как развивались Япония и страны Латинской Америки?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8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5EAF3-CEC0-4338-8EE4-AFC3BD0E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168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Подведём итоги</a:t>
            </a:r>
          </a:p>
        </p:txBody>
      </p:sp>
    </p:spTree>
    <p:extLst>
      <p:ext uri="{BB962C8B-B14F-4D97-AF65-F5344CB8AC3E}">
        <p14:creationId xmlns:p14="http://schemas.microsoft.com/office/powerpoint/2010/main" val="429097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8FCC3-F7E5-4A9C-9FEC-BFEC2B0B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704" y="1548881"/>
            <a:ext cx="7114592" cy="3760237"/>
          </a:xfrm>
          <a:noFill/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115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§ 18-19, c. 147 (в. У.) </a:t>
            </a:r>
          </a:p>
        </p:txBody>
      </p:sp>
    </p:spTree>
    <p:extLst>
      <p:ext uri="{BB962C8B-B14F-4D97-AF65-F5344CB8AC3E}">
        <p14:creationId xmlns:p14="http://schemas.microsoft.com/office/powerpoint/2010/main" val="1094039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92CE41C-1028-4EBE-89A1-0770B7069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317DEC-6128-42BD-80B9-FE86DE729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47" t="31565" r="16123" b="35919"/>
          <a:stretch/>
        </p:blipFill>
        <p:spPr>
          <a:xfrm>
            <a:off x="804334" y="1856012"/>
            <a:ext cx="10583332" cy="31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внешний, природа, стая&#10;&#10;Автоматически созданное описание">
            <a:extLst>
              <a:ext uri="{FF2B5EF4-FFF2-40B4-BE49-F238E27FC236}">
                <a16:creationId xmlns:a16="http://schemas.microsoft.com/office/drawing/2014/main" id="{93078B45-8C2E-4BE5-9897-A175B3888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b="33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3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DD03A-4A8A-4D6E-ABB1-9F22B565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79" y="611258"/>
            <a:ext cx="4211102" cy="5635484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Национально-освободительное движение — это борьба угнетенных народов за национальную независимость, экономическую самостоятельность, духовное освобождение и социальный прогресс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4B7D3-9B18-4BB5-A613-4A2A35A48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746" y="706948"/>
            <a:ext cx="6055567" cy="5444102"/>
          </a:xfrm>
        </p:spPr>
        <p:txBody>
          <a:bodyPr anchor="ctr"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Кто возглавлял?</a:t>
            </a:r>
          </a:p>
          <a:p>
            <a:pPr lvl="1"/>
            <a:r>
              <a:rPr lang="ru-RU" sz="2000" dirty="0">
                <a:solidFill>
                  <a:schemeClr val="bg1"/>
                </a:solidFill>
              </a:rPr>
              <a:t>Национальная буржуазия</a:t>
            </a:r>
          </a:p>
          <a:p>
            <a:pPr lvl="1"/>
            <a:r>
              <a:rPr lang="ru-RU" sz="2000" dirty="0">
                <a:solidFill>
                  <a:schemeClr val="bg1"/>
                </a:solidFill>
              </a:rPr>
              <a:t>Интеллигенция</a:t>
            </a:r>
          </a:p>
          <a:p>
            <a:pPr lvl="1"/>
            <a:r>
              <a:rPr lang="ru-RU" sz="2000" dirty="0">
                <a:solidFill>
                  <a:schemeClr val="bg1"/>
                </a:solidFill>
              </a:rPr>
              <a:t>Духовенство</a:t>
            </a:r>
          </a:p>
          <a:p>
            <a:r>
              <a:rPr lang="ru-RU" sz="2400" dirty="0">
                <a:solidFill>
                  <a:schemeClr val="bg1"/>
                </a:solidFill>
              </a:rPr>
              <a:t>Социальная база</a:t>
            </a:r>
          </a:p>
          <a:p>
            <a:pPr lvl="1"/>
            <a:r>
              <a:rPr lang="ru-RU" sz="2000" dirty="0">
                <a:solidFill>
                  <a:schemeClr val="bg1"/>
                </a:solidFill>
              </a:rPr>
              <a:t>Крестьяне</a:t>
            </a:r>
          </a:p>
          <a:p>
            <a:pPr lvl="1"/>
            <a:r>
              <a:rPr lang="ru-RU" sz="2000" dirty="0">
                <a:solidFill>
                  <a:schemeClr val="bg1"/>
                </a:solidFill>
              </a:rPr>
              <a:t>Ремесленники</a:t>
            </a:r>
          </a:p>
          <a:p>
            <a:pPr lvl="1"/>
            <a:r>
              <a:rPr lang="ru-RU" sz="2000" dirty="0">
                <a:solidFill>
                  <a:schemeClr val="bg1"/>
                </a:solidFill>
              </a:rPr>
              <a:t>Рабочие</a:t>
            </a:r>
          </a:p>
          <a:p>
            <a:pPr lvl="1"/>
            <a:r>
              <a:rPr lang="ru-RU" sz="2000" dirty="0">
                <a:solidFill>
                  <a:schemeClr val="bg1"/>
                </a:solidFill>
              </a:rPr>
              <a:t>Торговцы и предприниматели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Методы борьбы</a:t>
            </a:r>
          </a:p>
          <a:p>
            <a:pPr lvl="1"/>
            <a:r>
              <a:rPr lang="ru-RU" sz="2000" dirty="0">
                <a:solidFill>
                  <a:schemeClr val="bg1"/>
                </a:solidFill>
              </a:rPr>
              <a:t>Мирная (демонстрации, манифестации, стачки)</a:t>
            </a:r>
          </a:p>
          <a:p>
            <a:pPr lvl="1"/>
            <a:r>
              <a:rPr lang="ru-RU" sz="2000" dirty="0">
                <a:solidFill>
                  <a:schemeClr val="bg1"/>
                </a:solidFill>
              </a:rPr>
              <a:t>Насильственные (вооружённая борьба, террор)</a:t>
            </a:r>
          </a:p>
        </p:txBody>
      </p:sp>
    </p:spTree>
    <p:extLst>
      <p:ext uri="{BB962C8B-B14F-4D97-AF65-F5344CB8AC3E}">
        <p14:creationId xmlns:p14="http://schemas.microsoft.com/office/powerpoint/2010/main" val="396603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1901E-3286-4534-A7A4-C7EFB8C7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345233"/>
            <a:ext cx="3797560" cy="6120881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Изучите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информацию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подпункта</a:t>
            </a:r>
            <a:r>
              <a:rPr lang="en-US" sz="3200" dirty="0">
                <a:solidFill>
                  <a:schemeClr val="bg1"/>
                </a:solidFill>
              </a:rPr>
              <a:t> «</a:t>
            </a:r>
            <a:r>
              <a:rPr lang="en-US" sz="3200" dirty="0" err="1">
                <a:solidFill>
                  <a:schemeClr val="bg1"/>
                </a:solidFill>
              </a:rPr>
              <a:t>Китай</a:t>
            </a:r>
            <a:r>
              <a:rPr lang="en-US" sz="3200" dirty="0">
                <a:solidFill>
                  <a:schemeClr val="bg1"/>
                </a:solidFill>
              </a:rPr>
              <a:t>» и </a:t>
            </a:r>
            <a:r>
              <a:rPr lang="en-US" sz="3200" dirty="0" err="1">
                <a:solidFill>
                  <a:schemeClr val="bg1"/>
                </a:solidFill>
              </a:rPr>
              <a:t>расскажите</a:t>
            </a:r>
            <a:r>
              <a:rPr lang="en-US" sz="3200" dirty="0">
                <a:solidFill>
                  <a:schemeClr val="bg1"/>
                </a:solidFill>
              </a:rPr>
              <a:t> о </a:t>
            </a:r>
            <a:r>
              <a:rPr lang="en-US" sz="3200" dirty="0" err="1">
                <a:solidFill>
                  <a:schemeClr val="bg1"/>
                </a:solidFill>
              </a:rPr>
              <a:t>национально-освободительном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движении</a:t>
            </a:r>
            <a:r>
              <a:rPr lang="en-US" sz="3200" dirty="0">
                <a:solidFill>
                  <a:schemeClr val="bg1"/>
                </a:solidFill>
              </a:rPr>
              <a:t> в </a:t>
            </a:r>
            <a:r>
              <a:rPr lang="en-US" sz="3200" dirty="0" err="1">
                <a:solidFill>
                  <a:schemeClr val="bg1"/>
                </a:solidFill>
              </a:rPr>
              <a:t>этой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стране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Изображение выглядит как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15149BF4-00A1-4559-9BEC-F9E39EC73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38"/>
          <a:stretch/>
        </p:blipFill>
        <p:spPr>
          <a:xfrm>
            <a:off x="4654297" y="10"/>
            <a:ext cx="7537702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3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96374-9CA7-4892-B42D-BE328A94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Повторим изученное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F82E9-434B-46A5-91E2-5AABA5A2C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409" y="924974"/>
            <a:ext cx="6148873" cy="5008051"/>
          </a:xfrm>
        </p:spPr>
        <p:txBody>
          <a:bodyPr anchor="ctr">
            <a:noAutofit/>
          </a:bodyPr>
          <a:lstStyle/>
          <a:p>
            <a:r>
              <a:rPr lang="ru-RU" sz="2800" dirty="0"/>
              <a:t>Что такое мандатная система? Смогла ли она решать послевоенные проблемы?</a:t>
            </a:r>
          </a:p>
          <a:p>
            <a:r>
              <a:rPr lang="ru-RU" sz="2800" dirty="0"/>
              <a:t>Дайте определение термину «национально-освободительное движение». Охарактеризуйте по следующим признакам: лидеры, социальная база, формы борьбы</a:t>
            </a:r>
          </a:p>
          <a:p>
            <a:r>
              <a:rPr lang="ru-RU" sz="2800" dirty="0"/>
              <a:t>Чем закончилась национально-освободительная борьба в Китае?</a:t>
            </a:r>
          </a:p>
        </p:txBody>
      </p:sp>
    </p:spTree>
    <p:extLst>
      <p:ext uri="{BB962C8B-B14F-4D97-AF65-F5344CB8AC3E}">
        <p14:creationId xmlns:p14="http://schemas.microsoft.com/office/powerpoint/2010/main" val="99133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A4E55FDB-9672-42D6-AA7C-39D335ADA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7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64FB6-C7F1-4150-A942-FD2F4BB1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31981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Национально-освободительная борьба в Индии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CD696-0ACE-4DF8-B8EB-5849BB25C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3816220"/>
            <a:ext cx="3363974" cy="223744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Колония Великобритании</a:t>
            </a:r>
          </a:p>
          <a:p>
            <a:r>
              <a:rPr lang="ru-RU" sz="2800" dirty="0">
                <a:solidFill>
                  <a:schemeClr val="bg1"/>
                </a:solidFill>
              </a:rPr>
              <a:t>Глава борьбы – М. Ганди (ИНК)</a:t>
            </a:r>
          </a:p>
        </p:txBody>
      </p:sp>
    </p:spTree>
    <p:extLst>
      <p:ext uri="{BB962C8B-B14F-4D97-AF65-F5344CB8AC3E}">
        <p14:creationId xmlns:p14="http://schemas.microsoft.com/office/powerpoint/2010/main" val="3722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Посылк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33</TotalTime>
  <Words>350</Words>
  <Application>Microsoft Office PowerPoint</Application>
  <PresentationFormat>Широкоэкранный</PresentationFormat>
  <Paragraphs>51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Corbel</vt:lpstr>
      <vt:lpstr>Gill Sans MT</vt:lpstr>
      <vt:lpstr>Посылка</vt:lpstr>
      <vt:lpstr>Страны Азии, Африки и Латинской Америки в межвоенный период</vt:lpstr>
      <vt:lpstr>План</vt:lpstr>
      <vt:lpstr>Презентация PowerPoint</vt:lpstr>
      <vt:lpstr>Презентация PowerPoint</vt:lpstr>
      <vt:lpstr>Презентация PowerPoint</vt:lpstr>
      <vt:lpstr>Национально-освободительное движение — это борьба угнетенных народов за национальную независимость, экономическую самостоятельность, духовное освобождение и социальный прогресс</vt:lpstr>
      <vt:lpstr>Изучите информацию подпункта «Китай» и расскажите о национально-освободительном движении в этой стране</vt:lpstr>
      <vt:lpstr>Повторим изученное</vt:lpstr>
      <vt:lpstr>Национально-освободительная борьба в Индии</vt:lpstr>
      <vt:lpstr>Основные принципы</vt:lpstr>
      <vt:lpstr>Презентация PowerPoint</vt:lpstr>
      <vt:lpstr>С. 136</vt:lpstr>
      <vt:lpstr>С. 137</vt:lpstr>
      <vt:lpstr>Повторим изученное</vt:lpstr>
      <vt:lpstr>Проанализируйте первые 3 абз. На с. 138 и опишите национально-освободительное движение в иране и африке. Каковы общие итоги национального-освободительного движения?</vt:lpstr>
      <vt:lpstr>Япония в межвоенный период: установление фашизма</vt:lpstr>
      <vt:lpstr>Меморандум танаки</vt:lpstr>
      <vt:lpstr>Презентация PowerPoint</vt:lpstr>
      <vt:lpstr>Латинская Америка в межвоенный период</vt:lpstr>
      <vt:lpstr>Повторим изученное</vt:lpstr>
      <vt:lpstr>Подведём итоги</vt:lpstr>
      <vt:lpstr>§ 18-19, c. 147 (в. У.)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Красинский</dc:creator>
  <cp:lastModifiedBy>Иван Красинский</cp:lastModifiedBy>
  <cp:revision>13</cp:revision>
  <dcterms:created xsi:type="dcterms:W3CDTF">2022-02-08T11:34:37Z</dcterms:created>
  <dcterms:modified xsi:type="dcterms:W3CDTF">2022-02-08T12:08:18Z</dcterms:modified>
</cp:coreProperties>
</file>