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8" autoAdjust="0"/>
    <p:restoredTop sz="94660"/>
  </p:normalViewPr>
  <p:slideViewPr>
    <p:cSldViewPr snapToGrid="0">
      <p:cViewPr varScale="1">
        <p:scale>
          <a:sx n="65" d="100"/>
          <a:sy n="65" d="100"/>
        </p:scale>
        <p:origin x="4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972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21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063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353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338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173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50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14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921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59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78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8214F-919C-4C1C-BB9A-43B65F82B92A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3D7FB-A646-4CFE-9379-73906E82B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102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23495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Прогресс и регресс в социальном развитии</a:t>
            </a:r>
            <a:endParaRPr lang="ru-RU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28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Прогресс и регресс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трелка вправо с вырезом 3"/>
          <p:cNvSpPr/>
          <p:nvPr/>
        </p:nvSpPr>
        <p:spPr>
          <a:xfrm>
            <a:off x="993058" y="1690688"/>
            <a:ext cx="10137058" cy="1878422"/>
          </a:xfrm>
          <a:prstGeom prst="notchedRightArrow">
            <a:avLst>
              <a:gd name="adj1" fmla="val 86640"/>
              <a:gd name="adj2" fmla="val 29586"/>
            </a:avLst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ПРОГРЕСС</a:t>
            </a:r>
            <a:r>
              <a:rPr lang="ru-RU" sz="2800" dirty="0" smtClean="0"/>
              <a:t> – поступательное движение к лучшему, более совершенному, от низших ступеней к высшим</a:t>
            </a:r>
            <a:endParaRPr lang="ru-RU" sz="2800" dirty="0"/>
          </a:p>
        </p:txBody>
      </p:sp>
      <p:sp>
        <p:nvSpPr>
          <p:cNvPr id="5" name="Стрелка вправо с вырезом 4"/>
          <p:cNvSpPr/>
          <p:nvPr/>
        </p:nvSpPr>
        <p:spPr>
          <a:xfrm flipH="1">
            <a:off x="993058" y="3955462"/>
            <a:ext cx="10137058" cy="1878422"/>
          </a:xfrm>
          <a:prstGeom prst="notchedRightArrow">
            <a:avLst>
              <a:gd name="adj1" fmla="val 86640"/>
              <a:gd name="adj2" fmla="val 29586"/>
            </a:avLst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РЕГРЕСС</a:t>
            </a:r>
            <a:r>
              <a:rPr lang="ru-RU" sz="2800" dirty="0" smtClean="0"/>
              <a:t> – процесс движения от более высших форм к низшим, возвращение назад, деградация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4140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Общественный прогресс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9587" y="1553497"/>
            <a:ext cx="6390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Переход от менее развитых форм человеческого (общественного) существования к более высшим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299587" y="3614434"/>
            <a:ext cx="639096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+mj-lt"/>
              </a:rPr>
              <a:t>ОТМЕНА КРЕПОСТНОГО ПРАВА</a:t>
            </a:r>
          </a:p>
          <a:p>
            <a:r>
              <a:rPr lang="ru-RU" sz="2000" dirty="0" smtClean="0"/>
              <a:t>Наиболее популярный и известный по отечественной истории пример общественного прогресса, когда менее совершенные (рабские) отношения были заменены на более совершенные (лично свободные). Одновременно это и показатель регресса – усиления терроризма в России после крестьянской реформы 1861 г.</a:t>
            </a:r>
            <a:endParaRPr lang="ru-RU" sz="2000" dirty="0"/>
          </a:p>
        </p:txBody>
      </p:sp>
      <p:pic>
        <p:nvPicPr>
          <p:cNvPr id="1026" name="Picture 2" descr="Освобождённая энергия крестьянства»: как отмена крепостного права изменила  Российскую империю — РТ на русском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03" t="-666" r="5915" b="666"/>
          <a:stretch/>
        </p:blipFill>
        <p:spPr bwMode="auto">
          <a:xfrm>
            <a:off x="838200" y="1553497"/>
            <a:ext cx="3987851" cy="4984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809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Технический прогресс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432619" y="1906999"/>
            <a:ext cx="2861187" cy="1878422"/>
          </a:xfrm>
          <a:prstGeom prst="notchedRightArrow">
            <a:avLst>
              <a:gd name="adj1" fmla="val 86640"/>
              <a:gd name="adj2" fmla="val 29586"/>
            </a:avLst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Каменные орудия труда</a:t>
            </a:r>
            <a:endParaRPr lang="ru-RU" dirty="0"/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3293806" y="1906999"/>
            <a:ext cx="2861187" cy="1878422"/>
          </a:xfrm>
          <a:prstGeom prst="notchedRightArrow">
            <a:avLst>
              <a:gd name="adj1" fmla="val 86640"/>
              <a:gd name="adj2" fmla="val 29586"/>
            </a:avLst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Орудия труда из железа</a:t>
            </a:r>
            <a:endParaRPr lang="ru-RU" dirty="0"/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6154993" y="1906999"/>
            <a:ext cx="2861187" cy="1878422"/>
          </a:xfrm>
          <a:prstGeom prst="notchedRightArrow">
            <a:avLst>
              <a:gd name="adj1" fmla="val 86640"/>
              <a:gd name="adj2" fmla="val 29586"/>
            </a:avLst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Ручные ремесленные машины (мануфактурное производство)</a:t>
            </a:r>
            <a:endParaRPr lang="ru-RU" dirty="0"/>
          </a:p>
        </p:txBody>
      </p:sp>
      <p:sp>
        <p:nvSpPr>
          <p:cNvPr id="10" name="Стрелка вправо с вырезом 9"/>
          <p:cNvSpPr/>
          <p:nvPr/>
        </p:nvSpPr>
        <p:spPr>
          <a:xfrm>
            <a:off x="9016180" y="1906999"/>
            <a:ext cx="2861187" cy="1878422"/>
          </a:xfrm>
          <a:prstGeom prst="notchedRightArrow">
            <a:avLst>
              <a:gd name="adj1" fmla="val 86640"/>
              <a:gd name="adj2" fmla="val 29586"/>
            </a:avLst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Автоматические машины (индустриальное производство)</a:t>
            </a:r>
            <a:endParaRPr lang="ru-RU" dirty="0"/>
          </a:p>
        </p:txBody>
      </p:sp>
      <p:sp>
        <p:nvSpPr>
          <p:cNvPr id="11" name="Стрелка вправо с вырезом 10"/>
          <p:cNvSpPr/>
          <p:nvPr/>
        </p:nvSpPr>
        <p:spPr>
          <a:xfrm>
            <a:off x="4522838" y="4178249"/>
            <a:ext cx="2861187" cy="1878422"/>
          </a:xfrm>
          <a:prstGeom prst="notchedRightArrow">
            <a:avLst>
              <a:gd name="adj1" fmla="val 86640"/>
              <a:gd name="adj2" fmla="val 29586"/>
            </a:avLst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56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Научно-технический прогресс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229033" y="4847305"/>
            <a:ext cx="845574" cy="84557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338052" y="4847305"/>
            <a:ext cx="845574" cy="84557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540478" y="4847305"/>
            <a:ext cx="845574" cy="84557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7742904" y="4847305"/>
            <a:ext cx="845574" cy="84557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9792929" y="4847305"/>
            <a:ext cx="845574" cy="84557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1533832" y="3746091"/>
            <a:ext cx="2202426" cy="766916"/>
          </a:xfrm>
          <a:prstGeom prst="curvedDownArrow">
            <a:avLst>
              <a:gd name="adj1" fmla="val 40144"/>
              <a:gd name="adj2" fmla="val 50000"/>
              <a:gd name="adj3" fmla="val 25000"/>
            </a:avLst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верх стрелка 16"/>
          <p:cNvSpPr/>
          <p:nvPr/>
        </p:nvSpPr>
        <p:spPr>
          <a:xfrm>
            <a:off x="3760839" y="3746091"/>
            <a:ext cx="2202426" cy="766916"/>
          </a:xfrm>
          <a:prstGeom prst="curvedDownArrow">
            <a:avLst>
              <a:gd name="adj1" fmla="val 40144"/>
              <a:gd name="adj2" fmla="val 50000"/>
              <a:gd name="adj3" fmla="val 25000"/>
            </a:avLst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Выгнутая вверх стрелка 17"/>
          <p:cNvSpPr/>
          <p:nvPr/>
        </p:nvSpPr>
        <p:spPr>
          <a:xfrm>
            <a:off x="5963265" y="3746091"/>
            <a:ext cx="2202426" cy="766916"/>
          </a:xfrm>
          <a:prstGeom prst="curvedDownArrow">
            <a:avLst>
              <a:gd name="adj1" fmla="val 40144"/>
              <a:gd name="adj2" fmla="val 50000"/>
              <a:gd name="adj3" fmla="val 25000"/>
            </a:avLst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Выгнутая вверх стрелка 18"/>
          <p:cNvSpPr/>
          <p:nvPr/>
        </p:nvSpPr>
        <p:spPr>
          <a:xfrm>
            <a:off x="8165691" y="3716595"/>
            <a:ext cx="2202426" cy="766916"/>
          </a:xfrm>
          <a:prstGeom prst="curvedDownArrow">
            <a:avLst>
              <a:gd name="adj1" fmla="val 40144"/>
              <a:gd name="adj2" fmla="val 50000"/>
              <a:gd name="adj3" fmla="val 25000"/>
            </a:avLst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гнутая вверх стрелка 19"/>
          <p:cNvSpPr/>
          <p:nvPr/>
        </p:nvSpPr>
        <p:spPr>
          <a:xfrm>
            <a:off x="1509251" y="2713704"/>
            <a:ext cx="8858866" cy="1120877"/>
          </a:xfrm>
          <a:prstGeom prst="curvedDownArrow">
            <a:avLst>
              <a:gd name="adj1" fmla="val 40144"/>
              <a:gd name="adj2" fmla="val 50000"/>
              <a:gd name="adj3" fmla="val 25000"/>
            </a:avLst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35910" y="3067665"/>
            <a:ext cx="2605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эволюция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85187" y="1900224"/>
            <a:ext cx="3106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РЕВОЛЮЦИЯ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290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Современные вызовы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12258" y="1690688"/>
            <a:ext cx="9205452" cy="106188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Совершенствование оружия массово поражения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212258" y="2898265"/>
            <a:ext cx="9205452" cy="106188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Экологические катастрофы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212258" y="4105842"/>
            <a:ext cx="9205452" cy="106188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Технологизация</a:t>
            </a:r>
            <a:r>
              <a:rPr lang="ru-RU" dirty="0" smtClean="0"/>
              <a:t> общества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212258" y="5313419"/>
            <a:ext cx="9205452" cy="106188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Упадок духовно-нравственного развития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947274" y="1732750"/>
            <a:ext cx="900000" cy="900000"/>
          </a:xfrm>
          <a:prstGeom prst="ellipse">
            <a:avLst/>
          </a:prstGeom>
          <a:solidFill>
            <a:srgbClr val="FFC0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ядерный взрыв свободный вектор | Загрузите это сейчас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18" y="1681630"/>
            <a:ext cx="827651" cy="993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Овал 23"/>
          <p:cNvSpPr/>
          <p:nvPr/>
        </p:nvSpPr>
        <p:spPr>
          <a:xfrm>
            <a:off x="947274" y="2979207"/>
            <a:ext cx="900000" cy="900000"/>
          </a:xfrm>
          <a:prstGeom prst="ellipse">
            <a:avLst/>
          </a:prstGeom>
          <a:solidFill>
            <a:srgbClr val="FFC0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947274" y="4183602"/>
            <a:ext cx="900000" cy="900000"/>
          </a:xfrm>
          <a:prstGeom prst="ellipse">
            <a:avLst/>
          </a:prstGeom>
          <a:solidFill>
            <a:srgbClr val="FFC0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947274" y="5394361"/>
            <a:ext cx="900000" cy="900000"/>
          </a:xfrm>
          <a:prstGeom prst="ellipse">
            <a:avLst/>
          </a:prstGeom>
          <a:solidFill>
            <a:srgbClr val="FFC0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2" name="Picture 4" descr="ecology вектор бесплатно | AI, SVG и 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15" y="2810548"/>
            <a:ext cx="1237317" cy="1237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and holding phone Royalty Free Vector Image - VectorStock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07"/>
          <a:stretch/>
        </p:blipFill>
        <p:spPr bwMode="auto">
          <a:xfrm>
            <a:off x="852811" y="3960149"/>
            <a:ext cx="1088923" cy="1133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Рамадан Исламский Молитва - Бесплатная векторная графика на Pixabay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281" y="5399742"/>
            <a:ext cx="697236" cy="773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48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Гуманизм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9587" y="1553497"/>
            <a:ext cx="63909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Система взглядов, при которой человек – высшая ценность, священные его личность, права, свобода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299587" y="3614434"/>
            <a:ext cx="639096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+mj-lt"/>
              </a:rPr>
              <a:t>Возрождение</a:t>
            </a:r>
          </a:p>
          <a:p>
            <a:r>
              <a:rPr lang="ru-RU" sz="2000" dirty="0" smtClean="0"/>
              <a:t>Исторический период, хронологические рамки которого выделяют </a:t>
            </a:r>
            <a:r>
              <a:rPr lang="en-US" sz="2000" dirty="0" smtClean="0"/>
              <a:t>XIV – XVI</a:t>
            </a:r>
            <a:r>
              <a:rPr lang="ru-RU" sz="2000" dirty="0" smtClean="0"/>
              <a:t> вв. Развитие идей Возрождения началось в Северной Италии и распространилось на все европейские государства. Основой идей этого периода был гуманизм и антропоцентризм – постановка человека во главе мироздания</a:t>
            </a:r>
            <a:endParaRPr lang="ru-RU" sz="2000" dirty="0"/>
          </a:p>
        </p:txBody>
      </p:sp>
      <p:pic>
        <p:nvPicPr>
          <p:cNvPr id="5122" name="Picture 2" descr="Общая характеристика эпохи Возрождения - Перекрёстки мод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851" y="1553497"/>
            <a:ext cx="3543890" cy="4984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30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Другая 1">
      <a:majorFont>
        <a:latin typeface="Bebas Neue Bold"/>
        <a:ea typeface=""/>
        <a:cs typeface=""/>
      </a:majorFont>
      <a:minorFont>
        <a:latin typeface="Yu Gothic UI Light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FA42ECCC-6B67-4EC2-9BCB-A533EDE5D491}" vid="{515273B5-A2BB-4ACE-899B-BD14641B921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146</TotalTime>
  <Words>199</Words>
  <Application>Microsoft Office PowerPoint</Application>
  <PresentationFormat>Широкоэкранный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Yu Gothic UI Light</vt:lpstr>
      <vt:lpstr>Arial</vt:lpstr>
      <vt:lpstr>Bebas Neue Bold</vt:lpstr>
      <vt:lpstr>Тема1</vt:lpstr>
      <vt:lpstr>Прогресс и регресс в социальном развитии</vt:lpstr>
      <vt:lpstr>Прогресс и регресс</vt:lpstr>
      <vt:lpstr>Общественный прогресс</vt:lpstr>
      <vt:lpstr>Технический прогресс</vt:lpstr>
      <vt:lpstr>Научно-технический прогресс</vt:lpstr>
      <vt:lpstr>Современные вызовы</vt:lpstr>
      <vt:lpstr>Гуманизм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Прогресс и регресс в социальном развитии</dc:title>
  <dc:creator>Павел</dc:creator>
  <cp:lastModifiedBy>Павел</cp:lastModifiedBy>
  <cp:revision>7</cp:revision>
  <dcterms:created xsi:type="dcterms:W3CDTF">2021-08-24T18:12:37Z</dcterms:created>
  <dcterms:modified xsi:type="dcterms:W3CDTF">2021-09-10T11:11:12Z</dcterms:modified>
</cp:coreProperties>
</file>