
<file path=[Content_Types].xml><?xml version="1.0" encoding="utf-8"?>
<Types xmlns="http://schemas.openxmlformats.org/package/2006/content-types">
  <Default ContentType="application/x-fontdata" Extension="fntdata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tableStyles+xml" PartName="/ppt/tableStyles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5"/>
  </p:sldMasterIdLst>
  <p:notesMasterIdLst>
    <p:notesMasterId r:id="rId6"/>
  </p:notesMasterIdLst>
  <p:sldIdLst>
    <p:sldId id="256" r:id="rId7"/>
    <p:sldId id="257" r:id="rId8"/>
    <p:sldId id="258" r:id="rId9"/>
    <p:sldId id="259" r:id="rId10"/>
    <p:sldId id="260" r:id="rId11"/>
    <p:sldId id="261" r:id="rId12"/>
    <p:sldId id="262" r:id="rId13"/>
    <p:sldId id="263" r:id="rId14"/>
    <p:sldId id="264" r:id="rId15"/>
    <p:sldId id="265" r:id="rId16"/>
    <p:sldId id="266" r:id="rId17"/>
    <p:sldId id="267" r:id="rId18"/>
    <p:sldId id="268" r:id="rId19"/>
    <p:sldId id="269" r:id="rId20"/>
    <p:sldId id="270" r:id="rId21"/>
  </p:sldIdLst>
  <p:sldSz cy="5143500" cx="9144000"/>
  <p:notesSz cx="6858000" cy="9144000"/>
  <p:embeddedFontLst>
    <p:embeddedFont>
      <p:font typeface="PT Sans Narrow"/>
      <p:regular r:id="rId22"/>
      <p:bold r:id="rId23"/>
    </p:embeddedFont>
    <p:embeddedFont>
      <p:font typeface="Open Sans"/>
      <p:regular r:id="rId24"/>
      <p:bold r:id="rId25"/>
      <p:italic r:id="rId26"/>
      <p:boldItalic r:id="rId27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tableStyles.xml><?xml version="1.0" encoding="utf-8"?>
<a:tblStyleLst xmlns:a="http://schemas.openxmlformats.org/drawingml/2006/main" xmlns:r="http://schemas.openxmlformats.org/officeDocument/2006/relationships" def="{FB252211-A6BD-4047-A714-A5D4D2F7A8C9}">
  <a:tblStyle styleId="{FB252211-A6BD-4047-A714-A5D4D2F7A8C9}" styleName="Table_0">
    <a:wholeTbl>
      <a:tcTxStyle>
        <a:font>
          <a:latin typeface="Arial"/>
          <a:ea typeface="Arial"/>
          <a:cs typeface="Arial"/>
        </a:font>
        <a:srgbClr val="000000"/>
      </a:tcTxStyle>
      <a:tcStyle>
        <a:tcBdr>
          <a:lef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left>
          <a:right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right>
          <a:top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top>
          <a:bottom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bottom>
          <a:insideH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H>
          <a:insideV>
            <a:ln cap="flat" cmpd="sng" w="9525">
              <a:solidFill>
                <a:srgbClr val="9E9E9E"/>
              </a:solidFill>
              <a:prstDash val="solid"/>
              <a:round/>
              <a:headEnd len="sm" w="sm" type="none"/>
              <a:tailEnd len="sm" w="sm" type="none"/>
            </a:ln>
          </a:insideV>
        </a:tcBdr>
      </a:tcStyle>
    </a:wholeTbl>
    <a:band1H>
      <a:tcTxStyle/>
    </a:band1H>
    <a:band2H>
      <a:tcTxStyle/>
    </a:band2H>
    <a:band1V>
      <a:tcTxStyle/>
    </a:band1V>
    <a:band2V>
      <a:tcTxStyle/>
    </a:band2V>
    <a:lastCol>
      <a:tcTxStyle/>
    </a:lastCol>
    <a:firstCol>
      <a:tcTxStyle/>
    </a:firstCol>
    <a:lastRow>
      <a:tcTxStyle/>
    </a:lastRow>
    <a:seCell>
      <a:tcTxStyle/>
    </a:seCell>
    <a:swCell>
      <a:tcTxStyle/>
    </a:swCell>
    <a:firstRow>
      <a:tcTxStyle/>
    </a:firstRow>
    <a:neCell>
      <a:tcTxStyle/>
    </a:neCell>
    <a:nwCell>
      <a:tcTxStyle/>
    </a:nwCell>
  </a:tblStyle>
</a:tblStyleLst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4.xml"/><Relationship Id="rId22" Type="http://schemas.openxmlformats.org/officeDocument/2006/relationships/font" Target="fonts/PTSansNarrow-regular.fntdata"/><Relationship Id="rId21" Type="http://schemas.openxmlformats.org/officeDocument/2006/relationships/slide" Target="slides/slide15.xml"/><Relationship Id="rId24" Type="http://schemas.openxmlformats.org/officeDocument/2006/relationships/font" Target="fonts/OpenSans-regular.fntdata"/><Relationship Id="rId23" Type="http://schemas.openxmlformats.org/officeDocument/2006/relationships/font" Target="fonts/PTSansNarrow-bold.fntdata"/><Relationship Id="rId1" Type="http://schemas.openxmlformats.org/officeDocument/2006/relationships/theme" Target="theme/theme2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tableStyles" Target="tableStyles.xml"/><Relationship Id="rId9" Type="http://schemas.openxmlformats.org/officeDocument/2006/relationships/slide" Target="slides/slide3.xml"/><Relationship Id="rId26" Type="http://schemas.openxmlformats.org/officeDocument/2006/relationships/font" Target="fonts/OpenSans-italic.fntdata"/><Relationship Id="rId25" Type="http://schemas.openxmlformats.org/officeDocument/2006/relationships/font" Target="fonts/OpenSans-bold.fntdata"/><Relationship Id="rId27" Type="http://schemas.openxmlformats.org/officeDocument/2006/relationships/font" Target="fonts/OpenSans-boldItalic.fntdata"/><Relationship Id="rId5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7" Type="http://schemas.openxmlformats.org/officeDocument/2006/relationships/slide" Target="slides/slide1.xml"/><Relationship Id="rId8" Type="http://schemas.openxmlformats.org/officeDocument/2006/relationships/slide" Target="slides/slide2.xml"/><Relationship Id="rId11" Type="http://schemas.openxmlformats.org/officeDocument/2006/relationships/slide" Target="slides/slide5.xml"/><Relationship Id="rId10" Type="http://schemas.openxmlformats.org/officeDocument/2006/relationships/slide" Target="slides/slide4.xml"/><Relationship Id="rId13" Type="http://schemas.openxmlformats.org/officeDocument/2006/relationships/slide" Target="slides/slide7.xml"/><Relationship Id="rId12" Type="http://schemas.openxmlformats.org/officeDocument/2006/relationships/slide" Target="slides/slide6.xml"/><Relationship Id="rId15" Type="http://schemas.openxmlformats.org/officeDocument/2006/relationships/slide" Target="slides/slide9.xml"/><Relationship Id="rId14" Type="http://schemas.openxmlformats.org/officeDocument/2006/relationships/slide" Target="slides/slide8.xml"/><Relationship Id="rId17" Type="http://schemas.openxmlformats.org/officeDocument/2006/relationships/slide" Target="slides/slide11.xml"/><Relationship Id="rId16" Type="http://schemas.openxmlformats.org/officeDocument/2006/relationships/slide" Target="slides/slide10.xml"/><Relationship Id="rId19" Type="http://schemas.openxmlformats.org/officeDocument/2006/relationships/slide" Target="slides/slide13.xml"/><Relationship Id="rId18" Type="http://schemas.openxmlformats.org/officeDocument/2006/relationships/slide" Target="slides/slide12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2" name="Shape 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3" name="Google Shape;63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4" name="Google Shape;64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g3f9900ea4c_0_6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0" name="Google Shape;70;g3f9900ea4c_0_6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4" name="Shape 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Google Shape;75;g3f9900ea4c_0_6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6" name="Google Shape;76;g3f9900ea4c_0_6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0" name="Shape 8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" name="Google Shape;81;g3f9900ea4c_0_5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2" name="Google Shape;82;g3f9900ea4c_0_5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g3f9900ea4c_0_1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8" name="Google Shape;88;g3f9900ea4c_0_1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g3f9900ea4c_0_13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4" name="Google Shape;94;g3f9900ea4c_0_13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g3f9900ea4c_0_13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0" name="Google Shape;100;g3f9900ea4c_0_13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3f9900ea4c_0_14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3f9900ea4c_0_14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2" name="Shape 11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3" name="Google Shape;113;g3ec7ea4eda_0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4" name="Google Shape;114;g3ec7ea4eda_0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3ec7ea4eda_0_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3ec7ea4eda_0_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3ec7ea4eda_0_1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3ec7ea4eda_0_1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3ec7ea4eda_0_2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9" name="Google Shape;139;g3ec7ea4eda_0_2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4" name="Shape 14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5" name="Google Shape;145;g3ec7ea4eda_0_2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6" name="Google Shape;146;g3ec7ea4eda_0_2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3ec7ea4eda_0_3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3ec7ea4eda_0_3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9" name="Shape 15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Google Shape;160;g3ec7ea4eda_0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1" name="Google Shape;161;g3ec7ea4eda_0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0" name="Google Shape;10;p2"/>
          <p:cNvCxnSpPr/>
          <p:nvPr/>
        </p:nvCxnSpPr>
        <p:spPr>
          <a:xfrm>
            <a:off x="7007735" y="3176888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cxnSp>
        <p:nvCxnSpPr>
          <p:cNvPr id="11" name="Google Shape;11;p2"/>
          <p:cNvCxnSpPr/>
          <p:nvPr/>
        </p:nvCxnSpPr>
        <p:spPr>
          <a:xfrm>
            <a:off x="1575035" y="3158252"/>
            <a:ext cx="562200" cy="0"/>
          </a:xfrm>
          <a:prstGeom prst="straightConnector1">
            <a:avLst/>
          </a:prstGeom>
          <a:noFill/>
          <a:ln cap="flat" cmpd="sng" w="76200">
            <a:solidFill>
              <a:schemeClr val="lt2"/>
            </a:solidFill>
            <a:prstDash val="solid"/>
            <a:round/>
            <a:headEnd len="sm" w="sm" type="none"/>
            <a:tailEnd len="sm" w="sm" type="none"/>
          </a:ln>
        </p:spPr>
      </p:cxnSp>
      <p:grpSp>
        <p:nvGrpSpPr>
          <p:cNvPr id="12" name="Google Shape;12;p2"/>
          <p:cNvGrpSpPr/>
          <p:nvPr/>
        </p:nvGrpSpPr>
        <p:grpSpPr>
          <a:xfrm>
            <a:off x="1004144" y="1022025"/>
            <a:ext cx="7136668" cy="152400"/>
            <a:chOff x="1346429" y="1011300"/>
            <a:chExt cx="6452100" cy="152400"/>
          </a:xfrm>
        </p:grpSpPr>
        <p:cxnSp>
          <p:nvCxnSpPr>
            <p:cNvPr id="13" name="Google Shape;13;p2"/>
            <p:cNvCxnSpPr/>
            <p:nvPr/>
          </p:nvCxnSpPr>
          <p:spPr>
            <a:xfrm rot="10800000">
              <a:off x="1346429" y="1011300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4" name="Google Shape;14;p2"/>
            <p:cNvCxnSpPr/>
            <p:nvPr/>
          </p:nvCxnSpPr>
          <p:spPr>
            <a:xfrm rot="10800000">
              <a:off x="1346429" y="1163700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grpSp>
        <p:nvGrpSpPr>
          <p:cNvPr id="15" name="Google Shape;15;p2"/>
          <p:cNvGrpSpPr/>
          <p:nvPr/>
        </p:nvGrpSpPr>
        <p:grpSpPr>
          <a:xfrm>
            <a:off x="1004151" y="3969100"/>
            <a:ext cx="7136668" cy="152400"/>
            <a:chOff x="1346435" y="3969088"/>
            <a:chExt cx="6452100" cy="152400"/>
          </a:xfrm>
        </p:grpSpPr>
        <p:cxnSp>
          <p:nvCxnSpPr>
            <p:cNvPr id="16" name="Google Shape;16;p2"/>
            <p:cNvCxnSpPr/>
            <p:nvPr/>
          </p:nvCxnSpPr>
          <p:spPr>
            <a:xfrm>
              <a:off x="1346435" y="4121488"/>
              <a:ext cx="6452100" cy="0"/>
            </a:xfrm>
            <a:prstGeom prst="straightConnector1">
              <a:avLst/>
            </a:prstGeom>
            <a:noFill/>
            <a:ln cap="flat" cmpd="sng" w="76200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  <p:cxnSp>
          <p:nvCxnSpPr>
            <p:cNvPr id="17" name="Google Shape;17;p2"/>
            <p:cNvCxnSpPr/>
            <p:nvPr/>
          </p:nvCxnSpPr>
          <p:spPr>
            <a:xfrm>
              <a:off x="1346435" y="3969088"/>
              <a:ext cx="6452100" cy="0"/>
            </a:xfrm>
            <a:prstGeom prst="straightConnector1">
              <a:avLst/>
            </a:prstGeom>
            <a:noFill/>
            <a:ln cap="flat" cmpd="sng" w="9525">
              <a:solidFill>
                <a:schemeClr val="accent3"/>
              </a:solidFill>
              <a:prstDash val="solid"/>
              <a:round/>
              <a:headEnd len="sm" w="sm" type="none"/>
              <a:tailEnd len="sm" w="sm" type="none"/>
            </a:ln>
          </p:spPr>
        </p:cxnSp>
      </p:grpSp>
      <p:sp>
        <p:nvSpPr>
          <p:cNvPr id="18" name="Google Shape;18;p2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1pPr>
            <a:lvl2pPr lvl="1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2pPr>
            <a:lvl3pPr lvl="2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3pPr>
            <a:lvl4pPr lvl="3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4pPr>
            <a:lvl5pPr lvl="4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5pPr>
            <a:lvl6pPr lvl="5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6pPr>
            <a:lvl7pPr lvl="6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7pPr>
            <a:lvl8pPr lvl="7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8pPr>
            <a:lvl9pPr lvl="8" algn="ctr">
              <a:spcBef>
                <a:spcPts val="0"/>
              </a:spcBef>
              <a:spcAft>
                <a:spcPts val="0"/>
              </a:spcAft>
              <a:buSzPts val="5400"/>
              <a:buNone/>
              <a:defRPr sz="5400"/>
            </a:lvl9pPr>
          </a:lstStyle>
          <a:p/>
        </p:txBody>
      </p:sp>
      <p:sp>
        <p:nvSpPr>
          <p:cNvPr id="19" name="Google Shape;19;p2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20" name="Google Shape;20;p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3"/>
          <p:cNvSpPr/>
          <p:nvPr/>
        </p:nvSpPr>
        <p:spPr>
          <a:xfrm>
            <a:off x="-50" y="2571900"/>
            <a:ext cx="9144000" cy="25716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3" name="Google Shape;23;p3"/>
          <p:cNvSpPr txBox="1"/>
          <p:nvPr>
            <p:ph type="title"/>
          </p:nvPr>
        </p:nvSpPr>
        <p:spPr>
          <a:xfrm>
            <a:off x="311700" y="814800"/>
            <a:ext cx="8571300" cy="9420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 algn="ctr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4" name="Google Shape;24;p3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4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4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28" name="Google Shape;28;p4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9" name="Google Shape;29;p4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30" name="Shape 3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Google Shape;31;p5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2" name="Google Shape;32;p5"/>
          <p:cNvSpPr txBox="1"/>
          <p:nvPr>
            <p:ph idx="1" type="body"/>
          </p:nvPr>
        </p:nvSpPr>
        <p:spPr>
          <a:xfrm>
            <a:off x="3117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3" name="Google Shape;33;p5"/>
          <p:cNvSpPr txBox="1"/>
          <p:nvPr>
            <p:ph idx="2" type="body"/>
          </p:nvPr>
        </p:nvSpPr>
        <p:spPr>
          <a:xfrm>
            <a:off x="4832400" y="1266175"/>
            <a:ext cx="39999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4" name="Google Shape;34;p5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6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600"/>
              <a:buNone/>
              <a:defRPr/>
            </a:lvl9pPr>
          </a:lstStyle>
          <a:p/>
        </p:txBody>
      </p:sp>
      <p:sp>
        <p:nvSpPr>
          <p:cNvPr id="37" name="Google Shape;37;p6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8" name="Shape 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Google Shape;39;p7"/>
          <p:cNvSpPr txBox="1"/>
          <p:nvPr>
            <p:ph type="title"/>
          </p:nvPr>
        </p:nvSpPr>
        <p:spPr>
          <a:xfrm>
            <a:off x="311700" y="555600"/>
            <a:ext cx="2808000" cy="755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311700" y="1389600"/>
            <a:ext cx="2808000" cy="3179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1pPr>
            <a:lvl2pPr indent="-304800" lvl="1" marL="9144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160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160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160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1600"/>
              </a:spcBef>
              <a:spcAft>
                <a:spcPts val="160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41" name="Google Shape;41;p7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bg>
      <p:bgPr>
        <a:solidFill>
          <a:schemeClr val="accent6"/>
        </a:solidFill>
      </p:bgPr>
    </p:bg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90250" y="526350"/>
            <a:ext cx="56136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5400"/>
              <a:buNone/>
              <a:defRPr b="0" sz="54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>
            <a:off x="4572000" y="0"/>
            <a:ext cx="4572000" cy="51435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cxnSp>
        <p:nvCxnSpPr>
          <p:cNvPr id="47" name="Google Shape;47;p9"/>
          <p:cNvCxnSpPr/>
          <p:nvPr/>
        </p:nvCxnSpPr>
        <p:spPr>
          <a:xfrm>
            <a:off x="5029675" y="4495500"/>
            <a:ext cx="468300" cy="0"/>
          </a:xfrm>
          <a:prstGeom prst="straightConnector1">
            <a:avLst/>
          </a:prstGeom>
          <a:noFill/>
          <a:ln cap="flat" cmpd="sng" w="19050">
            <a:solidFill>
              <a:schemeClr val="lt1"/>
            </a:solidFill>
            <a:prstDash val="solid"/>
            <a:round/>
            <a:headEnd len="sm" w="sm" type="none"/>
            <a:tailEnd len="sm" w="sm" type="none"/>
          </a:ln>
        </p:spPr>
      </p:cxnSp>
      <p:sp>
        <p:nvSpPr>
          <p:cNvPr id="48" name="Google Shape;48;p9"/>
          <p:cNvSpPr txBox="1"/>
          <p:nvPr>
            <p:ph type="title"/>
          </p:nvPr>
        </p:nvSpPr>
        <p:spPr>
          <a:xfrm>
            <a:off x="265500" y="1039675"/>
            <a:ext cx="4045200" cy="16758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 algn="ctr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49" name="Google Shape;49;p9"/>
          <p:cNvSpPr txBox="1"/>
          <p:nvPr>
            <p:ph idx="1" type="subTitle"/>
          </p:nvPr>
        </p:nvSpPr>
        <p:spPr>
          <a:xfrm>
            <a:off x="265500" y="2726875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160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1600"/>
              </a:spcBef>
              <a:spcAft>
                <a:spcPts val="160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>
            <p:ph idx="1" type="body"/>
          </p:nvPr>
        </p:nvSpPr>
        <p:spPr>
          <a:xfrm>
            <a:off x="311700" y="4230725"/>
            <a:ext cx="5998800" cy="598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400"/>
              <a:buFont typeface="PT Sans Narrow"/>
              <a:buNone/>
              <a:defRPr sz="2400">
                <a:latin typeface="PT Sans Narrow"/>
                <a:ea typeface="PT Sans Narrow"/>
                <a:cs typeface="PT Sans Narrow"/>
                <a:sym typeface="PT Sans Narrow"/>
              </a:defRPr>
            </a:lvl1pPr>
          </a:lstStyle>
          <a:p/>
        </p:txBody>
      </p:sp>
      <p:sp>
        <p:nvSpPr>
          <p:cNvPr id="54" name="Google Shape;54;p10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spTree>
      <p:nvGrpSpPr>
        <p:cNvPr id="55" name="Shape 5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Google Shape;56;p11"/>
          <p:cNvSpPr/>
          <p:nvPr/>
        </p:nvSpPr>
        <p:spPr>
          <a:xfrm>
            <a:off x="-75" y="5045700"/>
            <a:ext cx="9144000" cy="97800"/>
          </a:xfrm>
          <a:prstGeom prst="rect">
            <a:avLst/>
          </a:prstGeom>
          <a:solidFill>
            <a:schemeClr val="lt2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7" name="Google Shape;57;p11"/>
          <p:cNvSpPr txBox="1"/>
          <p:nvPr>
            <p:ph hasCustomPrompt="1" type="title"/>
          </p:nvPr>
        </p:nvSpPr>
        <p:spPr>
          <a:xfrm>
            <a:off x="311700" y="1304850"/>
            <a:ext cx="8520600" cy="15384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accent3"/>
              </a:buClr>
              <a:buSzPts val="13000"/>
              <a:buNone/>
              <a:defRPr sz="13000">
                <a:solidFill>
                  <a:schemeClr val="accent3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8" name="Google Shape;58;p11"/>
          <p:cNvSpPr txBox="1"/>
          <p:nvPr>
            <p:ph idx="1" type="body"/>
          </p:nvPr>
        </p:nvSpPr>
        <p:spPr>
          <a:xfrm>
            <a:off x="311700" y="2995650"/>
            <a:ext cx="8520600" cy="1071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160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160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160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1600"/>
              </a:spcBef>
              <a:spcAft>
                <a:spcPts val="160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59" name="Google Shape;59;p1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0" name="Shape 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Google Shape;61;p12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tropic">
    <p:bg>
      <p:bgPr>
        <a:solidFill>
          <a:schemeClr val="lt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ts val="3600"/>
              <a:buFont typeface="PT Sans Narrow"/>
              <a:buNone/>
              <a:defRPr b="1" sz="3600">
                <a:solidFill>
                  <a:schemeClr val="accent1"/>
                </a:solidFill>
                <a:latin typeface="PT Sans Narrow"/>
                <a:ea typeface="PT Sans Narrow"/>
                <a:cs typeface="PT Sans Narrow"/>
                <a:sym typeface="PT Sans Narrow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800"/>
              <a:buFont typeface="Open Sans"/>
              <a:buChar char="●"/>
              <a:defRPr sz="18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indent="-317500" lvl="1" marL="914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indent="-317500" lvl="2" marL="1371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indent="-317500" lvl="3" marL="18288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indent="-317500" lvl="4" marL="22860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indent="-317500" lvl="5" marL="27432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indent="-317500" lvl="6" marL="32004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●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indent="-317500" lvl="7" marL="3657600">
              <a:lnSpc>
                <a:spcPct val="115000"/>
              </a:lnSpc>
              <a:spcBef>
                <a:spcPts val="1600"/>
              </a:spcBef>
              <a:spcAft>
                <a:spcPts val="0"/>
              </a:spcAft>
              <a:buClr>
                <a:schemeClr val="dk2"/>
              </a:buClr>
              <a:buSzPts val="1400"/>
              <a:buFont typeface="Open Sans"/>
              <a:buChar char="○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indent="-317500" lvl="8" marL="4114800">
              <a:lnSpc>
                <a:spcPct val="115000"/>
              </a:lnSpc>
              <a:spcBef>
                <a:spcPts val="1600"/>
              </a:spcBef>
              <a:spcAft>
                <a:spcPts val="1600"/>
              </a:spcAft>
              <a:buClr>
                <a:schemeClr val="dk2"/>
              </a:buClr>
              <a:buSzPts val="1400"/>
              <a:buFont typeface="Open Sans"/>
              <a:buChar char="■"/>
              <a:defRPr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472458" y="4663217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>
            <a:lvl1pPr lvl="0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1pPr>
            <a:lvl2pPr lvl="1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2pPr>
            <a:lvl3pPr lvl="2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3pPr>
            <a:lvl4pPr lvl="3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4pPr>
            <a:lvl5pPr lvl="4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5pPr>
            <a:lvl6pPr lvl="5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6pPr>
            <a:lvl7pPr lvl="6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7pPr>
            <a:lvl8pPr lvl="7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8pPr>
            <a:lvl9pPr lvl="8" algn="r">
              <a:buNone/>
              <a:defRPr sz="1000">
                <a:solidFill>
                  <a:schemeClr val="dk2"/>
                </a:solidFill>
                <a:latin typeface="Open Sans"/>
                <a:ea typeface="Open Sans"/>
                <a:cs typeface="Open Sans"/>
                <a:sym typeface="Open Sans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ru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6.pn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8.pn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2.pn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5.png"/><Relationship Id="rId4" Type="http://schemas.openxmlformats.org/officeDocument/2006/relationships/image" Target="../media/image1.png"/><Relationship Id="rId5" Type="http://schemas.openxmlformats.org/officeDocument/2006/relationships/image" Target="../media/image3.pn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4.png"/><Relationship Id="rId4" Type="http://schemas.openxmlformats.org/officeDocument/2006/relationships/image" Target="../media/image7.pn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5" name="Shape 6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" name="Google Shape;66;p13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История Беларуси 7 класс, </a:t>
            </a:r>
            <a:endParaRPr/>
          </a:p>
        </p:txBody>
      </p:sp>
      <p:sp>
        <p:nvSpPr>
          <p:cNvPr id="67" name="Google Shape;67;p13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урок 6</a:t>
            </a:r>
            <a:endParaRPr b="1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1" name="Shape 7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2" name="Google Shape;72;p14"/>
          <p:cNvSpPr txBox="1"/>
          <p:nvPr>
            <p:ph type="ctrTitle"/>
          </p:nvPr>
        </p:nvSpPr>
        <p:spPr>
          <a:xfrm>
            <a:off x="1004150" y="1751764"/>
            <a:ext cx="7136700" cy="1022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Культура</a:t>
            </a:r>
            <a:endParaRPr/>
          </a:p>
        </p:txBody>
      </p:sp>
      <p:sp>
        <p:nvSpPr>
          <p:cNvPr id="73" name="Google Shape;73;p14"/>
          <p:cNvSpPr txBox="1"/>
          <p:nvPr>
            <p:ph idx="1" type="subTitle"/>
          </p:nvPr>
        </p:nvSpPr>
        <p:spPr>
          <a:xfrm>
            <a:off x="2137225" y="2850039"/>
            <a:ext cx="4870500" cy="7926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7 класс, </a:t>
            </a:r>
            <a:r>
              <a:rPr b="1" lang="ru"/>
              <a:t>урок 6</a:t>
            </a:r>
            <a:endParaRPr b="1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7" name="Shape 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" name="Google Shape;78;p15"/>
          <p:cNvSpPr txBox="1"/>
          <p:nvPr>
            <p:ph type="title"/>
          </p:nvPr>
        </p:nvSpPr>
        <p:spPr>
          <a:xfrm>
            <a:off x="311700" y="627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План:</a:t>
            </a:r>
            <a:endParaRPr/>
          </a:p>
        </p:txBody>
      </p:sp>
      <p:sp>
        <p:nvSpPr>
          <p:cNvPr id="79" name="Google Shape;79;p15"/>
          <p:cNvSpPr txBox="1"/>
          <p:nvPr>
            <p:ph idx="1" type="body"/>
          </p:nvPr>
        </p:nvSpPr>
        <p:spPr>
          <a:xfrm>
            <a:off x="311700" y="7701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Распространение Возрождения (Ренессанса) и его проявления в культуре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Франциск Скорина - белорусский первопечатник, гуманист и просветитель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Литература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Культовое и оборонительное зодчество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Изобразительное искусство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ЗАДАЧА: </a:t>
            </a:r>
            <a:endParaRPr b="1">
              <a:solidFill>
                <a:srgbClr val="980000"/>
              </a:solidFill>
            </a:endParaRPr>
          </a:p>
          <a:p>
            <a:pPr indent="-342900" lvl="0" marL="457200" rtl="0" algn="just">
              <a:spcBef>
                <a:spcPts val="160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b="1" i="1" lang="ru">
                <a:solidFill>
                  <a:srgbClr val="000000"/>
                </a:solidFill>
              </a:rPr>
              <a:t>выяснить, что было особенного в культуре Возрождения на белорусских землях;</a:t>
            </a:r>
            <a:endParaRPr b="1" i="1">
              <a:solidFill>
                <a:srgbClr val="000000"/>
              </a:solidFill>
            </a:endParaRPr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Char char="-"/>
            </a:pPr>
            <a:r>
              <a:rPr b="1" i="1" lang="ru">
                <a:solidFill>
                  <a:srgbClr val="000000"/>
                </a:solidFill>
              </a:rPr>
              <a:t> определить в чем исключительное значение деятельности Франциска Скорины.</a:t>
            </a:r>
            <a:endParaRPr b="1" i="1">
              <a:solidFill>
                <a:srgbClr val="000000"/>
              </a:solidFill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p16"/>
          <p:cNvSpPr txBox="1"/>
          <p:nvPr>
            <p:ph type="title"/>
          </p:nvPr>
        </p:nvSpPr>
        <p:spPr>
          <a:xfrm>
            <a:off x="311700" y="13507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ru"/>
              <a:t>Распространение Возрождения ( Ренессанса) и его проявления в культуре</a:t>
            </a:r>
            <a:endParaRPr/>
          </a:p>
        </p:txBody>
      </p:sp>
      <p:sp>
        <p:nvSpPr>
          <p:cNvPr id="85" name="Google Shape;85;p16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Где и когда возникла культура Возрождения?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Почему она так называется?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Какие еще названия эта эпоха?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Перечислите имена наиболее известных деятелей культуры Возрождения в Западной Европе?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Какое учение  лежит в основе культуры Возрождения? В чем его суть?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Что изменилось в мироощущении человека эпохи Возрождения по сравнению с эпохой Средневековья?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Char char="-"/>
            </a:pPr>
            <a:r>
              <a:rPr b="1" lang="ru"/>
              <a:t>Ушли ли идеи Возрождения в прошлое? Хорошо это или плохо для современного человека?</a:t>
            </a:r>
            <a:endParaRPr b="1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9" name="Shape 8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0" name="Google Shape;90;p17"/>
          <p:cNvSpPr txBox="1"/>
          <p:nvPr>
            <p:ph type="title"/>
          </p:nvPr>
        </p:nvSpPr>
        <p:spPr>
          <a:xfrm>
            <a:off x="311700" y="937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ru"/>
              <a:t>Распространение Возрождения ( Ренессанса)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и его проявления в культуре</a:t>
            </a:r>
            <a:endParaRPr/>
          </a:p>
        </p:txBody>
      </p:sp>
      <p:sp>
        <p:nvSpPr>
          <p:cNvPr id="91" name="Google Shape;91;p17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Поработайте со словарем с термином “</a:t>
            </a:r>
            <a:r>
              <a:rPr b="1" lang="ru">
                <a:solidFill>
                  <a:srgbClr val="980000"/>
                </a:solidFill>
              </a:rPr>
              <a:t>Возрождение”</a:t>
            </a:r>
            <a:r>
              <a:rPr b="1" lang="ru"/>
              <a:t> ( </a:t>
            </a:r>
            <a:r>
              <a:rPr b="1" lang="ru" u="sng"/>
              <a:t>стр. 201)</a:t>
            </a:r>
            <a:endParaRPr b="1" u="sng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ru" u="sng"/>
              <a:t>ВОЗРОЖДЕНИЕ ( РЕНЕССАНС)</a:t>
            </a:r>
            <a:r>
              <a:rPr b="1" lang="ru"/>
              <a:t> - эпоха в истории культуры Европы, в том числе и ВКЛ в XVI в., которой свойственны светский характер культуры, интерес к человеку и его деятельности.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ru" u="sng"/>
              <a:t>ГУМАНИЗМ</a:t>
            </a:r>
            <a:r>
              <a:rPr b="1" lang="ru"/>
              <a:t> - учение эпохи Возрождения, провозглашающее свободу, ценность и независимость человека. 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ru"/>
              <a:t>Гуманисты верили в творческие силы человека и призывали его быть активным в их проявлении.</a:t>
            </a:r>
            <a:endParaRPr b="1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5" name="Shape 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6" name="Google Shape;96;p18"/>
          <p:cNvSpPr txBox="1"/>
          <p:nvPr>
            <p:ph type="title"/>
          </p:nvPr>
        </p:nvSpPr>
        <p:spPr>
          <a:xfrm>
            <a:off x="311700" y="1247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Дополните предложения, ознакомившись с информацией на стр. 39 - 40 учебника</a:t>
            </a:r>
            <a:endParaRPr sz="3000"/>
          </a:p>
        </p:txBody>
      </p:sp>
      <p:sp>
        <p:nvSpPr>
          <p:cNvPr id="97" name="Google Shape;97;p18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Культура Возрождения пришла в ВКЛ  в  ______ веке, что на _______века ________, чем в Италии.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Центрами  распространения идей Возрождения </a:t>
            </a:r>
            <a:r>
              <a:rPr b="1" lang="ru"/>
              <a:t>в ВКЛ были______, _____ и_______.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Ренессансная культура на белорусских землях сохраняла глубокую связь с ______.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Наиболее ярко  культура Возрождения на белорусских землях проявилась в возрастании интереса к _______ и __________, ___________.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Идеи Возрождения быстро распространялись благодаря новому техническому изобретению - ____________.</a:t>
            </a:r>
            <a:endParaRPr b="1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1" name="Shape 1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Google Shape;102;p19"/>
          <p:cNvSpPr txBox="1"/>
          <p:nvPr>
            <p:ph type="title"/>
          </p:nvPr>
        </p:nvSpPr>
        <p:spPr>
          <a:xfrm>
            <a:off x="311700" y="22805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457200" lvl="0" marL="457200" rtl="0" algn="l">
              <a:spcBef>
                <a:spcPts val="0"/>
              </a:spcBef>
              <a:spcAft>
                <a:spcPts val="0"/>
              </a:spcAft>
              <a:buSzPts val="3600"/>
              <a:buAutoNum type="arabicPeriod"/>
            </a:pPr>
            <a:r>
              <a:rPr lang="ru"/>
              <a:t>Распространение Возрождения ( Ренессанса)</a:t>
            </a:r>
            <a:endParaRPr/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 и его проявления в культуре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03" name="Google Shape;103;p19"/>
          <p:cNvSpPr txBox="1"/>
          <p:nvPr>
            <p:ph idx="1" type="body"/>
          </p:nvPr>
        </p:nvSpPr>
        <p:spPr>
          <a:xfrm>
            <a:off x="311700" y="156595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2400"/>
              <a:t>Расскажите об эпохе Возрождения на белорусских землях по плану:</a:t>
            </a:r>
            <a:endParaRPr b="1" i="1" sz="2400"/>
          </a:p>
          <a:p>
            <a:pPr indent="-381000" lvl="0" marL="457200" rtl="0" algn="l">
              <a:spcBef>
                <a:spcPts val="1600"/>
              </a:spcBef>
              <a:spcAft>
                <a:spcPts val="0"/>
              </a:spcAft>
              <a:buSzPts val="2400"/>
              <a:buAutoNum type="arabicPeriod"/>
            </a:pPr>
            <a:r>
              <a:rPr b="1" lang="ru" sz="2400"/>
              <a:t>Время возникновения идей Возрождения в Западной Европе и ВКЛ.</a:t>
            </a:r>
            <a:endParaRPr b="1"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b="1" lang="ru" sz="2400"/>
              <a:t>Возрождение - это…</a:t>
            </a:r>
            <a:endParaRPr b="1" sz="2400"/>
          </a:p>
          <a:p>
            <a:pPr indent="-381000" lvl="0" marL="457200" rtl="0" algn="l">
              <a:spcBef>
                <a:spcPts val="0"/>
              </a:spcBef>
              <a:spcAft>
                <a:spcPts val="0"/>
              </a:spcAft>
              <a:buSzPts val="2400"/>
              <a:buAutoNum type="arabicPeriod"/>
            </a:pPr>
            <a:r>
              <a:rPr b="1" lang="ru" sz="2400"/>
              <a:t>Основные особенности  эпохи Возрождения на белорусских землях: а)... б)... в)... г)....д)...</a:t>
            </a:r>
            <a:endParaRPr b="1" sz="2400"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ru"/>
              <a:t>               </a:t>
            </a:r>
            <a:endParaRPr b="1"/>
          </a:p>
          <a:p>
            <a:pPr indent="0" lvl="0" marL="45720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20"/>
          <p:cNvSpPr txBox="1"/>
          <p:nvPr>
            <p:ph type="title"/>
          </p:nvPr>
        </p:nvSpPr>
        <p:spPr>
          <a:xfrm>
            <a:off x="311700" y="8340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2. Франциск Скорина -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белорусский первопечатник, гуманист и просветитель </a:t>
            </a:r>
            <a:endParaRPr sz="1400"/>
          </a:p>
        </p:txBody>
      </p:sp>
      <p:sp>
        <p:nvSpPr>
          <p:cNvPr id="109" name="Google Shape;109;p20"/>
          <p:cNvSpPr txBox="1"/>
          <p:nvPr>
            <p:ph idx="1" type="body"/>
          </p:nvPr>
        </p:nvSpPr>
        <p:spPr>
          <a:xfrm>
            <a:off x="3183625" y="2278075"/>
            <a:ext cx="6203100" cy="231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1</a:t>
            </a:r>
            <a:r>
              <a:rPr b="1" lang="ru" sz="2400"/>
              <a:t>.</a:t>
            </a:r>
            <a:r>
              <a:rPr b="1" lang="ru"/>
              <a:t>Заполните первую часть таблицы.</a:t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rPr b="1" lang="ru"/>
              <a:t>2. Прослушайте сообщения, по ходу делая пометки во второй части таблицы.</a:t>
            </a:r>
            <a:endParaRPr b="1"/>
          </a:p>
        </p:txBody>
      </p:sp>
      <p:graphicFrame>
        <p:nvGraphicFramePr>
          <p:cNvPr id="110" name="Google Shape;110;p20"/>
          <p:cNvGraphicFramePr/>
          <p:nvPr/>
        </p:nvGraphicFramePr>
        <p:xfrm>
          <a:off x="713475" y="40459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{FB252211-A6BD-4047-A714-A5D4D2F7A8C9}</a:tableStyleId>
              </a:tblPr>
              <a:tblGrid>
                <a:gridCol w="3619500"/>
                <a:gridCol w="3619500"/>
              </a:tblGrid>
              <a:tr h="381000"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Знаю</a:t>
                      </a:r>
                      <a:endParaRPr b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ctr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2400">
                          <a:latin typeface="Times New Roman"/>
                          <a:ea typeface="Times New Roman"/>
                          <a:cs typeface="Times New Roman"/>
                          <a:sym typeface="Times New Roman"/>
                        </a:rPr>
                        <a:t>Узнал</a:t>
                      </a:r>
                      <a:endParaRPr b="1" sz="2400">
                        <a:latin typeface="Times New Roman"/>
                        <a:ea typeface="Times New Roman"/>
                        <a:cs typeface="Times New Roman"/>
                        <a:sym typeface="Times New Roman"/>
                      </a:endParaRPr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11" name="Google Shape;111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502900" y="1242513"/>
            <a:ext cx="2333301" cy="2658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5" name="Shape 1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Google Shape;116;p21"/>
          <p:cNvSpPr txBox="1"/>
          <p:nvPr>
            <p:ph type="title"/>
          </p:nvPr>
        </p:nvSpPr>
        <p:spPr>
          <a:xfrm>
            <a:off x="397725" y="-9037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2. </a:t>
            </a:r>
            <a:r>
              <a:rPr lang="ru" sz="3000" u="sng"/>
              <a:t>Проверьте себя по теме</a:t>
            </a:r>
            <a:r>
              <a:rPr lang="ru" sz="3000"/>
              <a:t> “Франциск Скорина -</a:t>
            </a:r>
            <a:endParaRPr sz="3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белорусский первопечатник, гуманист и просветитель” </a:t>
            </a:r>
            <a:endParaRPr sz="14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7" name="Google Shape;117;p21"/>
          <p:cNvSpPr txBox="1"/>
          <p:nvPr>
            <p:ph idx="1" type="body"/>
          </p:nvPr>
        </p:nvSpPr>
        <p:spPr>
          <a:xfrm>
            <a:off x="311700" y="92040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Где и когда родился Ф. Скорина?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Где учился Ф. Скорина? Какое образование он получил?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Каково было главное дело жизни Ф. Скорины?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Где и когда Ф. Скорина издал первую книгу на языке, приближенном к старобелорусскому? Какую?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Чем, кроме непосредственно печати книг, занимался Ф. Скорина?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В каких городах печатал книги Ф. Скорина?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Какие книги он печатал?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Какие книги он напечатал в 1522 и 1525 гг.?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Какие новшества Ф. Скорина ввел в печать книг?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Назовите грани таланта Ф. Скорины?</a:t>
            </a:r>
            <a:endParaRPr b="1"/>
          </a:p>
          <a:p>
            <a:pPr indent="-342900" lvl="0" marL="457200" rtl="0" algn="just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Как в гимназии г. Щучина чтут память об этом человеке?</a:t>
            </a:r>
            <a:endParaRPr b="1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2"/>
          <p:cNvSpPr txBox="1"/>
          <p:nvPr>
            <p:ph type="title"/>
          </p:nvPr>
        </p:nvSpPr>
        <p:spPr>
          <a:xfrm>
            <a:off x="311700" y="4450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3. Литература</a:t>
            </a:r>
            <a:endParaRPr/>
          </a:p>
        </p:txBody>
      </p:sp>
      <p:sp>
        <p:nvSpPr>
          <p:cNvPr id="123" name="Google Shape;123;p22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                                                                                     </a:t>
            </a:r>
            <a:r>
              <a:rPr b="1" lang="ru">
                <a:solidFill>
                  <a:srgbClr val="980000"/>
                </a:solidFill>
              </a:rPr>
              <a:t>1.</a:t>
            </a:r>
            <a:r>
              <a:rPr b="1" lang="ru"/>
              <a:t> </a:t>
            </a:r>
            <a:r>
              <a:rPr b="1" lang="ru">
                <a:solidFill>
                  <a:srgbClr val="980000"/>
                </a:solidFill>
              </a:rPr>
              <a:t>Н. Гусовский “Песнь о  </a:t>
            </a:r>
            <a:endParaRPr b="1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                                                                                         зубре”</a:t>
            </a:r>
            <a:r>
              <a:rPr lang="ru">
                <a:solidFill>
                  <a:srgbClr val="980000"/>
                </a:solidFill>
              </a:rPr>
              <a:t>, </a:t>
            </a:r>
            <a:r>
              <a:rPr b="1" lang="ru">
                <a:solidFill>
                  <a:srgbClr val="980000"/>
                </a:solidFill>
              </a:rPr>
              <a:t>Рим, латинский </a:t>
            </a:r>
            <a:endParaRPr b="1">
              <a:solidFill>
                <a:srgbClr val="980000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>
                <a:solidFill>
                  <a:srgbClr val="980000"/>
                </a:solidFill>
              </a:rPr>
              <a:t>                                                                                 </a:t>
            </a:r>
            <a:r>
              <a:rPr b="1" lang="ru">
                <a:solidFill>
                  <a:srgbClr val="980000"/>
                </a:solidFill>
              </a:rPr>
              <a:t> язык. Издана в 1523 г. в   </a:t>
            </a:r>
            <a:endParaRPr b="1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                                                                                         Кракове .  </a:t>
            </a:r>
            <a:r>
              <a:rPr b="1" lang="ru"/>
              <a:t> 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                                                                                       </a:t>
            </a:r>
            <a:r>
              <a:rPr b="1" lang="ru">
                <a:solidFill>
                  <a:srgbClr val="980000"/>
                </a:solidFill>
              </a:rPr>
              <a:t> </a:t>
            </a:r>
            <a:r>
              <a:rPr b="1" lang="ru">
                <a:solidFill>
                  <a:srgbClr val="000000"/>
                </a:solidFill>
              </a:rPr>
              <a:t>2.    </a:t>
            </a:r>
            <a:r>
              <a:rPr b="1" lang="ru">
                <a:solidFill>
                  <a:srgbClr val="000000"/>
                </a:solidFill>
              </a:rPr>
              <a:t>Ян Вислицкий  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000000"/>
                </a:solidFill>
              </a:rPr>
              <a:t>                                                                                        “Прусская война” 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000000"/>
                </a:solidFill>
              </a:rPr>
              <a:t>                                                                                        (о событиях 1409 -1411гг.);</a:t>
            </a:r>
            <a:endParaRPr b="1">
              <a:solidFill>
                <a:srgbClr val="00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                                                                                      </a:t>
            </a:r>
            <a:r>
              <a:rPr b="1" lang="ru">
                <a:solidFill>
                  <a:srgbClr val="980000"/>
                </a:solidFill>
              </a:rPr>
              <a:t> 3. Памятники белорусско- </a:t>
            </a:r>
            <a:endParaRPr b="1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                                                                                        литовского летописания</a:t>
            </a:r>
            <a:endParaRPr b="1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                                                                                         XVI в.;</a:t>
            </a:r>
            <a:endParaRPr b="1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/>
              <a:t>             </a:t>
            </a:r>
            <a:r>
              <a:rPr lang="ru"/>
              <a:t>                                                                 </a:t>
            </a:r>
            <a:endParaRPr/>
          </a:p>
        </p:txBody>
      </p:sp>
      <p:pic>
        <p:nvPicPr>
          <p:cNvPr id="124" name="Google Shape;124;p22"/>
          <p:cNvPicPr preferRelativeResize="0"/>
          <p:nvPr/>
        </p:nvPicPr>
        <p:blipFill rotWithShape="1">
          <a:blip r:embed="rId3">
            <a:alphaModFix/>
          </a:blip>
          <a:srcRect b="16499" l="0" r="0" t="0"/>
          <a:stretch/>
        </p:blipFill>
        <p:spPr>
          <a:xfrm>
            <a:off x="110950" y="1266325"/>
            <a:ext cx="5273750" cy="33026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3"/>
          <p:cNvSpPr txBox="1"/>
          <p:nvPr>
            <p:ph type="title"/>
          </p:nvPr>
        </p:nvSpPr>
        <p:spPr>
          <a:xfrm>
            <a:off x="311700" y="5307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4</a:t>
            </a:r>
            <a:r>
              <a:rPr lang="ru" sz="3000"/>
              <a:t>. Культовое и оборонительное зодчество</a:t>
            </a:r>
            <a:endParaRPr sz="3000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30" name="Google Shape;130;p23"/>
          <p:cNvSpPr txBox="1"/>
          <p:nvPr>
            <p:ph idx="1" type="body"/>
          </p:nvPr>
        </p:nvSpPr>
        <p:spPr>
          <a:xfrm>
            <a:off x="311700" y="126632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 b="1"/>
          </a:p>
        </p:txBody>
      </p:sp>
      <p:pic>
        <p:nvPicPr>
          <p:cNvPr id="131" name="Google Shape;131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251500" y="618111"/>
            <a:ext cx="3763874" cy="2511664"/>
          </a:xfrm>
          <a:prstGeom prst="rect">
            <a:avLst/>
          </a:prstGeom>
          <a:noFill/>
          <a:ln>
            <a:noFill/>
          </a:ln>
        </p:spPr>
      </p:pic>
      <p:sp>
        <p:nvSpPr>
          <p:cNvPr id="132" name="Google Shape;132;p23"/>
          <p:cNvSpPr txBox="1"/>
          <p:nvPr/>
        </p:nvSpPr>
        <p:spPr>
          <a:xfrm>
            <a:off x="86025" y="3139275"/>
            <a:ext cx="4524900" cy="642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/>
              <a:t>Церковь Рождества Богородицы в Мурованке. </a:t>
            </a:r>
            <a:endParaRPr b="1" i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/>
              <a:t>Щучинский район, 1516 - 1524 гг.</a:t>
            </a:r>
            <a:endParaRPr b="1" i="1"/>
          </a:p>
        </p:txBody>
      </p:sp>
      <p:pic>
        <p:nvPicPr>
          <p:cNvPr id="133" name="Google Shape;133;p23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4857575" y="618100"/>
            <a:ext cx="3668857" cy="2450800"/>
          </a:xfrm>
          <a:prstGeom prst="rect">
            <a:avLst/>
          </a:prstGeom>
          <a:noFill/>
          <a:ln>
            <a:noFill/>
          </a:ln>
        </p:spPr>
      </p:pic>
      <p:sp>
        <p:nvSpPr>
          <p:cNvPr id="134" name="Google Shape;134;p23"/>
          <p:cNvSpPr txBox="1"/>
          <p:nvPr/>
        </p:nvSpPr>
        <p:spPr>
          <a:xfrm>
            <a:off x="4677175" y="3106875"/>
            <a:ext cx="4340400" cy="642600"/>
          </a:xfrm>
          <a:prstGeom prst="rect">
            <a:avLst/>
          </a:prstGeom>
          <a:solidFill>
            <a:srgbClr val="FFD966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/>
              <a:t>Михайловская церковь в Сынковичах. </a:t>
            </a:r>
            <a:endParaRPr b="1" i="1"/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/>
              <a:t>Зельвенский район</a:t>
            </a:r>
            <a:endParaRPr b="1" i="1"/>
          </a:p>
        </p:txBody>
      </p:sp>
      <p:sp>
        <p:nvSpPr>
          <p:cNvPr id="135" name="Google Shape;135;p23"/>
          <p:cNvSpPr txBox="1"/>
          <p:nvPr/>
        </p:nvSpPr>
        <p:spPr>
          <a:xfrm>
            <a:off x="151850" y="3647975"/>
            <a:ext cx="9077100" cy="642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980000"/>
              </a:buClr>
              <a:buSzPts val="1800"/>
              <a:buChar char="-"/>
            </a:pPr>
            <a:r>
              <a:rPr b="1" lang="ru" sz="1800">
                <a:solidFill>
                  <a:srgbClr val="980000"/>
                </a:solidFill>
              </a:rPr>
              <a:t>Почему данные храмы называются храмами оборонительного типа?</a:t>
            </a:r>
            <a:endParaRPr b="1" sz="1800">
              <a:solidFill>
                <a:srgbClr val="980000"/>
              </a:solidFill>
            </a:endParaRPr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Clr>
                <a:srgbClr val="980000"/>
              </a:buClr>
              <a:buSzPts val="1800"/>
              <a:buChar char="-"/>
            </a:pPr>
            <a:r>
              <a:rPr b="1" lang="ru" sz="1800">
                <a:solidFill>
                  <a:srgbClr val="980000"/>
                </a:solidFill>
              </a:rPr>
              <a:t>Как научиться различать, узнавать эти храмы?</a:t>
            </a:r>
            <a:endParaRPr b="1" sz="1800">
              <a:solidFill>
                <a:srgbClr val="980000"/>
              </a:solidFill>
            </a:endParaRPr>
          </a:p>
        </p:txBody>
      </p:sp>
      <p:sp>
        <p:nvSpPr>
          <p:cNvPr id="136" name="Google Shape;136;p23"/>
          <p:cNvSpPr txBox="1"/>
          <p:nvPr/>
        </p:nvSpPr>
        <p:spPr>
          <a:xfrm>
            <a:off x="33450" y="4294800"/>
            <a:ext cx="9077100" cy="896400"/>
          </a:xfrm>
          <a:prstGeom prst="rect">
            <a:avLst/>
          </a:prstGeom>
          <a:solidFill>
            <a:srgbClr val="E69138"/>
          </a:solidFill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just">
              <a:spcBef>
                <a:spcPts val="0"/>
              </a:spcBef>
              <a:spcAft>
                <a:spcPts val="0"/>
              </a:spcAft>
              <a:buNone/>
            </a:pPr>
            <a:r>
              <a:rPr b="1" i="1" lang="ru" sz="1800"/>
              <a:t>Только на землях ВКЛ в готическом и ренессансном ( т.е. западных) стилях строились православные храмы. Это является уникальной чертой архитектуры белорусских земель этого периода.</a:t>
            </a:r>
            <a:endParaRPr b="1" i="1" sz="180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4"/>
          <p:cNvSpPr txBox="1"/>
          <p:nvPr>
            <p:ph type="title"/>
          </p:nvPr>
        </p:nvSpPr>
        <p:spPr>
          <a:xfrm>
            <a:off x="311700" y="1773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3000"/>
              <a:t>4. Культовое и оборонительное зодчество. Мирский замок. </a:t>
            </a:r>
            <a:r>
              <a:rPr lang="ru" sz="2400">
                <a:solidFill>
                  <a:srgbClr val="980000"/>
                </a:solidFill>
              </a:rPr>
              <a:t>Построен по приказу Юрия Ильинича в XVI в. </a:t>
            </a:r>
            <a:endParaRPr sz="2400">
              <a:solidFill>
                <a:srgbClr val="980000"/>
              </a:solidFill>
            </a:endParaRPr>
          </a:p>
          <a:p>
            <a:pPr indent="0" lvl="0" marL="0" rtl="0" algn="ctr">
              <a:spcBef>
                <a:spcPts val="0"/>
              </a:spcBef>
              <a:spcAft>
                <a:spcPts val="0"/>
              </a:spcAft>
              <a:buNone/>
            </a:pPr>
            <a:r>
              <a:rPr lang="ru" sz="2400">
                <a:solidFill>
                  <a:srgbClr val="980000"/>
                </a:solidFill>
              </a:rPr>
              <a:t>( сочетание элементов готической и ренессансной архитектуры)</a:t>
            </a:r>
            <a:endParaRPr sz="2400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42" name="Google Shape;142;p24"/>
          <p:cNvSpPr txBox="1"/>
          <p:nvPr>
            <p:ph idx="1" type="body"/>
          </p:nvPr>
        </p:nvSpPr>
        <p:spPr>
          <a:xfrm>
            <a:off x="244775" y="2442275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pic>
        <p:nvPicPr>
          <p:cNvPr id="143" name="Google Shape;143;p24"/>
          <p:cNvPicPr preferRelativeResize="0"/>
          <p:nvPr/>
        </p:nvPicPr>
        <p:blipFill rotWithShape="1">
          <a:blip r:embed="rId3">
            <a:alphaModFix/>
          </a:blip>
          <a:srcRect b="-9742" l="0" r="0" t="-6930"/>
          <a:stretch/>
        </p:blipFill>
        <p:spPr>
          <a:xfrm>
            <a:off x="1529098" y="1210650"/>
            <a:ext cx="6085826" cy="401892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7" name="Shape 1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Google Shape;148;p25"/>
          <p:cNvSpPr txBox="1"/>
          <p:nvPr>
            <p:ph type="title"/>
          </p:nvPr>
        </p:nvSpPr>
        <p:spPr>
          <a:xfrm>
            <a:off x="369075" y="1582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5. Изобразительное искусство в перв. пол. XVI в.</a:t>
            </a:r>
            <a:endParaRPr/>
          </a:p>
        </p:txBody>
      </p:sp>
      <p:sp>
        <p:nvSpPr>
          <p:cNvPr id="149" name="Google Shape;149;p25"/>
          <p:cNvSpPr txBox="1"/>
          <p:nvPr>
            <p:ph idx="1" type="body"/>
          </p:nvPr>
        </p:nvSpPr>
        <p:spPr>
          <a:xfrm>
            <a:off x="311700" y="92040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Новые  явления - появление </a:t>
            </a:r>
            <a:r>
              <a:rPr b="1" lang="ru">
                <a:solidFill>
                  <a:srgbClr val="980000"/>
                </a:solidFill>
              </a:rPr>
              <a:t>гравюры</a:t>
            </a:r>
            <a:r>
              <a:rPr b="1" lang="ru"/>
              <a:t> на дереве. В технике гравюры выполнялись иллюстрации к старопечатным книгам.</a:t>
            </a:r>
            <a:endParaRPr b="1"/>
          </a:p>
          <a:p>
            <a:pPr indent="-342900" lvl="0" marL="457200" rtl="0" algn="l"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Сохранение традиций украшения </a:t>
            </a:r>
            <a:r>
              <a:rPr b="1" lang="ru">
                <a:solidFill>
                  <a:srgbClr val="980000"/>
                </a:solidFill>
              </a:rPr>
              <a:t>миниатюрами</a:t>
            </a:r>
            <a:r>
              <a:rPr b="1" lang="ru"/>
              <a:t> рукописных книг.</a:t>
            </a:r>
            <a:endParaRPr b="1"/>
          </a:p>
          <a:p>
            <a:pPr indent="-342900" lvl="0" marL="45720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Сохранение традиций </a:t>
            </a:r>
            <a:r>
              <a:rPr b="1" lang="ru">
                <a:solidFill>
                  <a:srgbClr val="980000"/>
                </a:solidFill>
              </a:rPr>
              <a:t>ф</a:t>
            </a:r>
            <a:r>
              <a:rPr b="1" lang="ru">
                <a:solidFill>
                  <a:srgbClr val="980000"/>
                </a:solidFill>
              </a:rPr>
              <a:t>ресковых</a:t>
            </a:r>
            <a:r>
              <a:rPr b="1" lang="ru"/>
              <a:t> росписей.</a:t>
            </a:r>
            <a:endParaRPr b="1"/>
          </a:p>
          <a:p>
            <a:pPr indent="-34290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SzPts val="1800"/>
              <a:buAutoNum type="arabicPeriod"/>
            </a:pPr>
            <a:r>
              <a:rPr b="1" lang="ru"/>
              <a:t>Начало оформления </a:t>
            </a:r>
            <a:r>
              <a:rPr b="1" lang="ru">
                <a:solidFill>
                  <a:srgbClr val="980000"/>
                </a:solidFill>
              </a:rPr>
              <a:t>белорусской школы </a:t>
            </a:r>
            <a:endParaRPr b="1">
              <a:solidFill>
                <a:srgbClr val="980000"/>
              </a:solidFill>
            </a:endParaRPr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ru">
                <a:solidFill>
                  <a:srgbClr val="980000"/>
                </a:solidFill>
              </a:rPr>
              <a:t>иконописи</a:t>
            </a:r>
            <a:r>
              <a:rPr b="1" lang="ru"/>
              <a:t> (местные + византийские + </a:t>
            </a:r>
            <a:endParaRPr b="1"/>
          </a:p>
          <a:p>
            <a:pPr indent="0" lvl="0" marL="457200" rtl="0" algn="l">
              <a:lnSpc>
                <a:spcPct val="100000"/>
              </a:lnSpc>
              <a:spcBef>
                <a:spcPts val="1000"/>
              </a:spcBef>
              <a:spcAft>
                <a:spcPts val="0"/>
              </a:spcAft>
              <a:buNone/>
            </a:pPr>
            <a:r>
              <a:rPr b="1" lang="ru"/>
              <a:t>западноевропейскіе традиции).</a:t>
            </a:r>
            <a:endParaRPr b="1"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 sz="1400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rPr b="1" lang="ru" sz="1400"/>
              <a:t>                                                          </a:t>
            </a:r>
            <a:r>
              <a:rPr b="1" lang="ru" sz="1400">
                <a:solidFill>
                  <a:srgbClr val="980000"/>
                </a:solidFill>
              </a:rPr>
              <a:t>Фрески Благовещенской церкви Супрасльского монастыря.</a:t>
            </a:r>
            <a:endParaRPr b="1" sz="1400">
              <a:solidFill>
                <a:srgbClr val="980000"/>
              </a:solidFill>
            </a:endParaRPr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b="1" lang="ru" sz="1400">
                <a:solidFill>
                  <a:srgbClr val="980000"/>
                </a:solidFill>
              </a:rPr>
              <a:t>                                                           </a:t>
            </a:r>
            <a:r>
              <a:rPr b="1" i="1" lang="ru" sz="1400">
                <a:solidFill>
                  <a:srgbClr val="000000"/>
                </a:solidFill>
              </a:rPr>
              <a:t>1557 г., созданы группой художников во главе с Нектарием </a:t>
            </a:r>
            <a:endParaRPr b="1" i="1" sz="1400">
              <a:solidFill>
                <a:srgbClr val="000000"/>
              </a:solidFill>
            </a:endParaRPr>
          </a:p>
          <a:p>
            <a:pPr indent="0" lvl="0" marL="45720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0"/>
              </a:spcAft>
              <a:buNone/>
            </a:pPr>
            <a:r>
              <a:t/>
            </a:r>
            <a:endParaRPr b="1"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 b="1"/>
          </a:p>
        </p:txBody>
      </p:sp>
      <p:pic>
        <p:nvPicPr>
          <p:cNvPr id="150" name="Google Shape;150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6242420" y="2239245"/>
            <a:ext cx="908750" cy="16571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51" name="Google Shape;151;p25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7187000" y="2294813"/>
            <a:ext cx="908750" cy="1546016"/>
          </a:xfrm>
          <a:prstGeom prst="rect">
            <a:avLst/>
          </a:prstGeom>
          <a:noFill/>
          <a:ln>
            <a:noFill/>
          </a:ln>
        </p:spPr>
      </p:pic>
      <p:pic>
        <p:nvPicPr>
          <p:cNvPr id="152" name="Google Shape;152;p25"/>
          <p:cNvPicPr preferRelativeResize="0"/>
          <p:nvPr/>
        </p:nvPicPr>
        <p:blipFill>
          <a:blip r:embed="rId5">
            <a:alphaModFix/>
          </a:blip>
          <a:stretch>
            <a:fillRect/>
          </a:stretch>
        </p:blipFill>
        <p:spPr>
          <a:xfrm>
            <a:off x="8131575" y="2294826"/>
            <a:ext cx="908750" cy="1532797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 txBox="1"/>
          <p:nvPr>
            <p:ph type="title"/>
          </p:nvPr>
        </p:nvSpPr>
        <p:spPr>
          <a:xfrm>
            <a:off x="359500" y="301625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Сделайте выводы, ответив на  вопросы:</a:t>
            </a:r>
            <a:endParaRPr/>
          </a:p>
        </p:txBody>
      </p:sp>
      <p:sp>
        <p:nvSpPr>
          <p:cNvPr id="158" name="Google Shape;158;p26"/>
          <p:cNvSpPr txBox="1"/>
          <p:nvPr>
            <p:ph idx="1" type="body"/>
          </p:nvPr>
        </p:nvSpPr>
        <p:spPr>
          <a:xfrm>
            <a:off x="311700" y="109425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-381000" lvl="0" marL="457200" rtl="0" algn="just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b="1" lang="ru" sz="2400"/>
              <a:t>Под каким культурным воздействием развивалась культура белорусских земель в  первой половине XVI в. ?</a:t>
            </a:r>
            <a:endParaRPr b="1" sz="2400"/>
          </a:p>
          <a:p>
            <a:pPr indent="-381000" lvl="0" marL="457200" rtl="0" algn="just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b="1" lang="ru" sz="2400"/>
              <a:t>Была ли эпоха Ренессанса на территории Беларуси долгой?</a:t>
            </a:r>
            <a:endParaRPr b="1" sz="2400"/>
          </a:p>
          <a:p>
            <a:pPr indent="-381000" lvl="0" marL="457200" rtl="0" algn="just">
              <a:spcBef>
                <a:spcPts val="0"/>
              </a:spcBef>
              <a:spcAft>
                <a:spcPts val="0"/>
              </a:spcAft>
              <a:buSzPts val="2400"/>
              <a:buChar char="-"/>
            </a:pPr>
            <a:r>
              <a:rPr b="1" lang="ru" sz="2400"/>
              <a:t>Повлияла ли культура Ренессанса на дальнейшее развитие белорусской культуры?</a:t>
            </a:r>
            <a:endParaRPr b="1" sz="240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2" name="Shape 16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" name="Google Shape;163;p27"/>
          <p:cNvSpPr txBox="1"/>
          <p:nvPr>
            <p:ph type="title"/>
          </p:nvPr>
        </p:nvSpPr>
        <p:spPr>
          <a:xfrm>
            <a:off x="311700" y="0"/>
            <a:ext cx="8520600" cy="7074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ru"/>
              <a:t>Проверьте себя. Соотнесите данные:</a:t>
            </a:r>
            <a:endParaRPr/>
          </a:p>
        </p:txBody>
      </p:sp>
      <p:sp>
        <p:nvSpPr>
          <p:cNvPr id="164" name="Google Shape;164;p27"/>
          <p:cNvSpPr txBox="1"/>
          <p:nvPr>
            <p:ph idx="1" type="body"/>
          </p:nvPr>
        </p:nvSpPr>
        <p:spPr>
          <a:xfrm>
            <a:off x="216075" y="611800"/>
            <a:ext cx="8520600" cy="33027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  <a:p>
            <a:pPr indent="0" lvl="0" marL="0" rtl="0" algn="l">
              <a:spcBef>
                <a:spcPts val="1600"/>
              </a:spcBef>
              <a:spcAft>
                <a:spcPts val="1600"/>
              </a:spcAft>
              <a:buNone/>
            </a:pPr>
            <a:r>
              <a:t/>
            </a:r>
            <a:endParaRPr/>
          </a:p>
        </p:txBody>
      </p:sp>
      <p:graphicFrame>
        <p:nvGraphicFramePr>
          <p:cNvPr id="165" name="Google Shape;165;p27"/>
          <p:cNvGraphicFramePr/>
          <p:nvPr/>
        </p:nvGraphicFramePr>
        <p:xfrm>
          <a:off x="656125" y="821675"/>
          <a:ext cx="3000000" cy="3000000"/>
        </p:xfrm>
        <a:graphic>
          <a:graphicData uri="http://schemas.openxmlformats.org/drawingml/2006/table">
            <a:tbl>
              <a:tblPr>
                <a:noFill/>
                <a:tableStyleId>{FB252211-A6BD-4047-A714-A5D4D2F7A8C9}</a:tableStyleId>
              </a:tblPr>
              <a:tblGrid>
                <a:gridCol w="3619500"/>
                <a:gridCol w="3619500"/>
              </a:tblGrid>
              <a:tr h="381000">
                <a:tc>
                  <a:txBody>
                    <a:bodyPr/>
                    <a:lstStyle/>
                    <a:p>
                      <a:pPr indent="-304800" lvl="0" marL="45720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SzPts val="1200"/>
                        <a:buAutoNum type="arabicPeriod"/>
                      </a:pPr>
                      <a:r>
                        <a:rPr b="1" lang="ru" sz="1200"/>
                        <a:t>Н. Гусовский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А. первая половина XVI в.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2. Ф. Скорина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Б. Церковь Рождества Богородицы в Мурованке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3. Появление культуры Возрождения на белорусских землях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В. 1523 г.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4. Я. Вислицкий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Г. 1517 г.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5.  Нектарий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Д. “Прусская война”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6. Ю. Ильинич</a:t>
                      </a:r>
                      <a:endParaRPr b="1"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Ж. Михайловская церковь в Сынковичах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200"/>
                        <a:t>7.</a:t>
                      </a:r>
                      <a:endParaRPr sz="12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З. Фрески Благовещенской церкви Супрасльского монастыря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  <a:tr h="381000"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lang="ru" sz="1200"/>
                        <a:t>8.</a:t>
                      </a:r>
                      <a:endParaRPr sz="12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t/>
                      </a:r>
                      <a:endParaRPr sz="1200"/>
                    </a:p>
                  </a:txBody>
                  <a:tcPr marT="91425" marB="91425" marR="91425" marL="91425"/>
                </a:tc>
                <a:tc>
                  <a:txBody>
                    <a:bodyPr/>
                    <a:lstStyle/>
                    <a:p>
                      <a:pPr indent="0" lvl="0" marL="0" rtl="0" algn="l">
                        <a:spcBef>
                          <a:spcPts val="0"/>
                        </a:spcBef>
                        <a:spcAft>
                          <a:spcPts val="0"/>
                        </a:spcAft>
                        <a:buNone/>
                      </a:pPr>
                      <a:r>
                        <a:rPr b="1" lang="ru" sz="1200"/>
                        <a:t>Е. Мирский замок</a:t>
                      </a:r>
                      <a:endParaRPr b="1" sz="1200"/>
                    </a:p>
                  </a:txBody>
                  <a:tcPr marT="91425" marB="91425" marR="91425" marL="91425"/>
                </a:tc>
              </a:tr>
            </a:tbl>
          </a:graphicData>
        </a:graphic>
      </p:graphicFrame>
      <p:pic>
        <p:nvPicPr>
          <p:cNvPr id="166" name="Google Shape;16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1232374" y="3495700"/>
            <a:ext cx="891263" cy="594750"/>
          </a:xfrm>
          <a:prstGeom prst="rect">
            <a:avLst/>
          </a:prstGeom>
          <a:noFill/>
          <a:ln>
            <a:noFill/>
          </a:ln>
        </p:spPr>
      </p:pic>
      <p:pic>
        <p:nvPicPr>
          <p:cNvPr id="167" name="Google Shape;167;p27"/>
          <p:cNvPicPr preferRelativeResize="0"/>
          <p:nvPr/>
        </p:nvPicPr>
        <p:blipFill>
          <a:blip r:embed="rId4">
            <a:alphaModFix/>
          </a:blip>
          <a:stretch>
            <a:fillRect/>
          </a:stretch>
        </p:blipFill>
        <p:spPr>
          <a:xfrm>
            <a:off x="1189150" y="4233724"/>
            <a:ext cx="977700" cy="6531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Tropic">
  <a:themeElements>
    <a:clrScheme name="Tropic">
      <a:dk1>
        <a:srgbClr val="A1E8D9"/>
      </a:dk1>
      <a:lt1>
        <a:srgbClr val="FFFFFF"/>
      </a:lt1>
      <a:dk2>
        <a:srgbClr val="695D46"/>
      </a:dk2>
      <a:lt2>
        <a:srgbClr val="B3A77D"/>
      </a:lt2>
      <a:accent1>
        <a:srgbClr val="EF6C00"/>
      </a:accent1>
      <a:accent2>
        <a:srgbClr val="009668"/>
      </a:accent2>
      <a:accent3>
        <a:srgbClr val="4DB6AC"/>
      </a:accent3>
      <a:accent4>
        <a:srgbClr val="FF9800"/>
      </a:accent4>
      <a:accent5>
        <a:srgbClr val="CE93D8"/>
      </a:accent5>
      <a:accent6>
        <a:srgbClr val="EEFF41"/>
      </a:accent6>
      <a:hlink>
        <a:srgbClr val="CE93D8"/>
      </a:hlink>
      <a:folHlink>
        <a:srgbClr val="CE93D8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