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Autofit/>
          </a:bodyPr>
          <a:lstStyle/>
          <a:p>
            <a:r>
              <a:rPr lang="be-BY" b="1" dirty="0">
                <a:latin typeface="Amelia_DG" pitchFamily="2" charset="0"/>
              </a:rPr>
              <a:t>Развитие городов </a:t>
            </a:r>
            <a:r>
              <a:rPr lang="be-BY" b="1" dirty="0" smtClean="0">
                <a:latin typeface="Amelia_DG" pitchFamily="2" charset="0"/>
              </a:rPr>
              <a:t/>
            </a:r>
            <a:br>
              <a:rPr lang="be-BY" b="1" dirty="0" smtClean="0">
                <a:latin typeface="Amelia_DG" pitchFamily="2" charset="0"/>
              </a:rPr>
            </a:br>
            <a:r>
              <a:rPr lang="be-BY" b="1" dirty="0" smtClean="0">
                <a:latin typeface="Amelia_DG" pitchFamily="2" charset="0"/>
              </a:rPr>
              <a:t>на </a:t>
            </a:r>
            <a:r>
              <a:rPr lang="be-BY" b="1" dirty="0">
                <a:latin typeface="Amelia_DG" pitchFamily="2" charset="0"/>
              </a:rPr>
              <a:t>территории Беларуси </a:t>
            </a:r>
            <a:r>
              <a:rPr lang="be-BY" b="1" dirty="0" smtClean="0">
                <a:latin typeface="Amelia_DG" pitchFamily="2" charset="0"/>
              </a:rPr>
              <a:t/>
            </a:r>
            <a:br>
              <a:rPr lang="be-BY" b="1" dirty="0" smtClean="0">
                <a:latin typeface="Amelia_DG" pitchFamily="2" charset="0"/>
              </a:rPr>
            </a:br>
            <a:r>
              <a:rPr lang="be-BY" b="1" dirty="0" smtClean="0">
                <a:latin typeface="Amelia_DG" pitchFamily="2" charset="0"/>
              </a:rPr>
              <a:t>в </a:t>
            </a:r>
            <a:r>
              <a:rPr lang="be-BY" b="1" dirty="0">
                <a:latin typeface="Amelia_DG" pitchFamily="2" charset="0"/>
              </a:rPr>
              <a:t>XIV — середине XVI в. </a:t>
            </a:r>
            <a:endParaRPr lang="be-BY" dirty="0">
              <a:latin typeface="Amelia_DG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910952"/>
          </a:xfrm>
        </p:spPr>
        <p:txBody>
          <a:bodyPr>
            <a:noAutofit/>
          </a:bodyPr>
          <a:lstStyle/>
          <a:p>
            <a:r>
              <a:rPr lang="be-BY" sz="4800" b="1" dirty="0">
                <a:solidFill>
                  <a:schemeClr val="tx1"/>
                </a:solidFill>
                <a:latin typeface="Amelia_DG" pitchFamily="2" charset="0"/>
              </a:rPr>
              <a:t>Магдебургское </a:t>
            </a:r>
            <a:r>
              <a:rPr lang="be-BY" sz="4800" b="1" dirty="0" smtClean="0">
                <a:solidFill>
                  <a:schemeClr val="tx1"/>
                </a:solidFill>
                <a:latin typeface="Amelia_DG" pitchFamily="2" charset="0"/>
              </a:rPr>
              <a:t>право</a:t>
            </a:r>
            <a:endParaRPr lang="be-BY" sz="4800" dirty="0">
              <a:latin typeface="Amelia_DG" pitchFamily="2" charset="0"/>
            </a:endParaRPr>
          </a:p>
        </p:txBody>
      </p:sp>
      <p:pic>
        <p:nvPicPr>
          <p:cNvPr id="1028" name="Picture 4" descr="http://npf2015.ru/images/razdelitel-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952875" cy="4762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adzima.org/images/pamatniki/2709/magilyeu-ratusha-2709-1432922288_b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6927"/>
            <a:ext cx="6896100" cy="4724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20688"/>
            <a:ext cx="619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t-Decoretta" panose="02000000000000000000" pitchFamily="2" charset="0"/>
              </a:rPr>
              <a:t>УДАЧИ!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t-Decoret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В XIV—XVI вв. происходит значительный рост городов и городского населения. Самыми крупными считались Брест, Полоцк, Гродно, Минск, Новогрудок, </a:t>
            </a:r>
            <a:r>
              <a:rPr lang="be-BY" sz="2400" b="1" dirty="0" smtClean="0"/>
              <a:t>Слоним. </a:t>
            </a:r>
          </a:p>
          <a:p>
            <a:pPr algn="just"/>
            <a:r>
              <a:rPr lang="ru-RU" sz="2400" b="1" dirty="0" smtClean="0"/>
              <a:t>К</a:t>
            </a:r>
            <a:r>
              <a:rPr lang="be-BY" sz="2400" b="1" dirty="0" smtClean="0"/>
              <a:t> </a:t>
            </a:r>
            <a:r>
              <a:rPr lang="be-BY" sz="2400" b="1" dirty="0"/>
              <a:t>средним городам относились поселения с 2—3 тыс. жителей. </a:t>
            </a:r>
            <a:endParaRPr lang="be-BY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be-BY" sz="2400" b="1" dirty="0"/>
          </a:p>
          <a:p>
            <a:pPr algn="just"/>
            <a:r>
              <a:rPr lang="be-BY" sz="2400" b="1" dirty="0"/>
              <a:t>Быстрее всего увеличивалось количество </a:t>
            </a:r>
            <a:r>
              <a:rPr lang="be-BY" sz="2400" b="1" u="sng" dirty="0">
                <a:solidFill>
                  <a:srgbClr val="C00000"/>
                </a:solidFill>
              </a:rPr>
              <a:t>местечек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— поселков городского типа. Коренных жителей города, независимых от феодала, называли </a:t>
            </a:r>
            <a:r>
              <a:rPr lang="be-BY" sz="2400" b="1" dirty="0">
                <a:solidFill>
                  <a:srgbClr val="C00000"/>
                </a:solidFill>
              </a:rPr>
              <a:t>мещанами</a:t>
            </a:r>
            <a:r>
              <a:rPr lang="be-BY" sz="2400" b="1" dirty="0" smtClean="0"/>
              <a:t>.</a:t>
            </a:r>
            <a:endParaRPr lang="be-BY" sz="2400" b="1" dirty="0"/>
          </a:p>
        </p:txBody>
      </p:sp>
      <p:sp>
        <p:nvSpPr>
          <p:cNvPr id="8" name="AutoShape 2" descr="https://upload.wikimedia.org/wikipedia/commons/6/63/View_of_Grodno_in_1575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100" name="Picture 4" descr="https://upload.wikimedia.org/wikipedia/commons/6/63/View_of_Grodno_in_157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24653" r="5804" b="14674"/>
          <a:stretch/>
        </p:blipFill>
        <p:spPr bwMode="auto">
          <a:xfrm>
            <a:off x="323528" y="2276872"/>
            <a:ext cx="8528364" cy="27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6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Необходимость защиты от врагов обусловила строительство в XIV в. каменных замков в Лиде и Крево, а затем в Новогрудке, Гродно, Несвиже, Мире</a:t>
            </a:r>
            <a:r>
              <a:rPr lang="be-BY" sz="2400" b="1" dirty="0" smtClean="0"/>
              <a:t>.</a:t>
            </a:r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be-BY" sz="2400" b="1" dirty="0" smtClean="0"/>
          </a:p>
          <a:p>
            <a:pPr algn="just"/>
            <a:r>
              <a:rPr lang="be-BY" sz="2400" b="1" dirty="0" smtClean="0"/>
              <a:t> </a:t>
            </a:r>
            <a:r>
              <a:rPr lang="be-BY" sz="2400" b="1" dirty="0"/>
              <a:t>Однако в XV в. центром города становится не замок, а торговая площадь, вокруг которой возникают </a:t>
            </a:r>
            <a:r>
              <a:rPr lang="be-BY" sz="2400" b="1" u="sng" dirty="0">
                <a:solidFill>
                  <a:srgbClr val="C00000"/>
                </a:solidFill>
              </a:rPr>
              <a:t>посады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— поселения ремесленников и торговцев</a:t>
            </a:r>
            <a:r>
              <a:rPr lang="be-BY" sz="2400" b="1" dirty="0" smtClean="0"/>
              <a:t>.</a:t>
            </a:r>
            <a:endParaRPr lang="be-BY" sz="2400" b="1" dirty="0"/>
          </a:p>
        </p:txBody>
      </p:sp>
      <p:pic>
        <p:nvPicPr>
          <p:cNvPr id="5124" name="Picture 4" descr="http://i041.radikal.ru/0910/03/972c3e97399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28800"/>
            <a:ext cx="2443950" cy="34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etod-kopilka.ru/images/doc/3/2621/img2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9" t="6180" r="6233" b="16033"/>
          <a:stretch/>
        </p:blipFill>
        <p:spPr bwMode="auto">
          <a:xfrm>
            <a:off x="611560" y="1628800"/>
            <a:ext cx="5327073" cy="34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Главным занятием городского населения являлось </a:t>
            </a:r>
            <a:r>
              <a:rPr lang="be-BY" sz="2400" b="1" u="sng" dirty="0">
                <a:solidFill>
                  <a:srgbClr val="C00000"/>
                </a:solidFill>
              </a:rPr>
              <a:t>ремесло</a:t>
            </a:r>
            <a:r>
              <a:rPr lang="be-BY" sz="2400" b="1" dirty="0"/>
              <a:t>. В городах работали кузнецы, ювелиры (золотари), гончары, кожевники, сапожники, столяры, оружейники, шорники (производители упряжи), котельщики, пивовары и др.</a:t>
            </a:r>
          </a:p>
          <a:p>
            <a:pPr algn="just"/>
            <a:endParaRPr lang="be-BY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be-BY" sz="2400" b="1" dirty="0" smtClean="0"/>
          </a:p>
          <a:p>
            <a:pPr algn="just"/>
            <a:r>
              <a:rPr lang="be-BY" sz="2400" b="1" dirty="0"/>
              <a:t>Городские ремесленники объединялись в </a:t>
            </a:r>
            <a:r>
              <a:rPr lang="be-BY" sz="2400" b="1" u="sng" dirty="0">
                <a:solidFill>
                  <a:srgbClr val="C00000"/>
                </a:solidFill>
              </a:rPr>
              <a:t>цеха</a:t>
            </a:r>
            <a:r>
              <a:rPr lang="be-BY" sz="2400" b="1" dirty="0"/>
              <a:t>. Это были организации мастеров с целью преодоления конкуренции между ремесленниками и недопущения на городской рынок изделий иногородних и иноземных производителей</a:t>
            </a:r>
            <a:r>
              <a:rPr lang="be-BY" sz="2400" b="1" dirty="0" smtClean="0"/>
              <a:t>.</a:t>
            </a:r>
            <a:endParaRPr lang="be-BY" sz="24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53024" y="1860064"/>
            <a:ext cx="8449047" cy="2907272"/>
            <a:chOff x="353024" y="1860064"/>
            <a:chExt cx="8449047" cy="290727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3024" y="1887336"/>
              <a:ext cx="4215457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8464" y="1860064"/>
              <a:ext cx="4343607" cy="288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20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Первое упоминание о цехах в Минске в письменных источниках относится к </a:t>
            </a:r>
            <a:r>
              <a:rPr lang="be-BY" sz="2400" b="1" dirty="0">
                <a:solidFill>
                  <a:srgbClr val="FF0000"/>
                </a:solidFill>
              </a:rPr>
              <a:t>1552</a:t>
            </a:r>
            <a:r>
              <a:rPr lang="be-BY" sz="2400" b="1" dirty="0"/>
              <a:t> г. Цеховая организация складывалась, как правило, из владельцев мастерских — </a:t>
            </a:r>
            <a:r>
              <a:rPr lang="be-BY" sz="2400" b="1" u="sng" dirty="0"/>
              <a:t>мастеров</a:t>
            </a:r>
            <a:r>
              <a:rPr lang="be-BY" sz="2400" b="1" dirty="0"/>
              <a:t>. Они нанимали </a:t>
            </a:r>
            <a:r>
              <a:rPr lang="be-BY" sz="2400" b="1" u="sng" dirty="0"/>
              <a:t>учеников</a:t>
            </a:r>
            <a:r>
              <a:rPr lang="be-BY" sz="2400" b="1" dirty="0"/>
              <a:t>. Чтобы стать мастером, ученик должен был стать </a:t>
            </a:r>
            <a:r>
              <a:rPr lang="be-BY" sz="2400" b="1" u="sng" dirty="0"/>
              <a:t>подмастерьем</a:t>
            </a:r>
            <a:r>
              <a:rPr lang="be-BY" sz="2400" b="1" dirty="0"/>
              <a:t> и сдать экзамен — изготовить «штуку» — образец</a:t>
            </a:r>
            <a:r>
              <a:rPr lang="be-BY" sz="2400" b="1" dirty="0" smtClean="0"/>
              <a:t>.</a:t>
            </a:r>
            <a:endParaRPr lang="be-BY" sz="2400" b="1" dirty="0"/>
          </a:p>
        </p:txBody>
      </p:sp>
      <p:sp>
        <p:nvSpPr>
          <p:cNvPr id="2" name="AutoShape 4" descr="http://hist-world.com/images/srednii-veka/1/V-masterskoj-srednevekovogo-oruzhej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3" name="AutoShape 6" descr="http://hist-world.com/images/srednii-veka/1/V-masterskoj-srednevekovogo-oruzhejni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3079" name="Picture 7" descr="C:\Users\1968\Pictures\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7"/>
          <a:stretch/>
        </p:blipFill>
        <p:spPr bwMode="auto">
          <a:xfrm>
            <a:off x="971600" y="2564904"/>
            <a:ext cx="7488832" cy="3908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Вместе с ремеслами развивалась </a:t>
            </a:r>
            <a:r>
              <a:rPr lang="be-BY" sz="2400" b="1" u="sng" dirty="0">
                <a:solidFill>
                  <a:srgbClr val="C00000"/>
                </a:solidFill>
              </a:rPr>
              <a:t>торговля</a:t>
            </a:r>
            <a:r>
              <a:rPr lang="be-BY" sz="2400" b="1" dirty="0"/>
              <a:t>. С ростом городов она меняла свою форму: происходил переход от обычного обмена к продаже. Увеличивается число рынков — </a:t>
            </a:r>
            <a:r>
              <a:rPr lang="be-BY" sz="2400" b="1" dirty="0">
                <a:solidFill>
                  <a:srgbClr val="C00000"/>
                </a:solidFill>
              </a:rPr>
              <a:t>торгов</a:t>
            </a:r>
            <a:r>
              <a:rPr lang="be-BY" sz="2400" b="1" dirty="0"/>
              <a:t>, где сельские жители, кому были необходимы изделия городских мастеров, могли продать свою сельскохозяйственную продукцию, в т. ч. продукты питания.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44605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 smtClean="0"/>
              <a:t>Состояние </a:t>
            </a:r>
            <a:r>
              <a:rPr lang="be-BY" sz="2400" b="1" dirty="0"/>
              <a:t>городов определялось тем, что около 40 % </a:t>
            </a:r>
            <a:r>
              <a:rPr lang="ru-RU" sz="2400" b="1" dirty="0"/>
              <a:t>их</a:t>
            </a:r>
            <a:r>
              <a:rPr lang="be-BY" sz="2400" b="1" dirty="0"/>
              <a:t> находилось в частной собственности феодалов. Население таких городов стремилось избавиться от феодальной зависимости. Это проявлялось в борьбе жителей за расширение своих прав. </a:t>
            </a:r>
            <a:endParaRPr lang="be-BY" sz="2400" b="1" dirty="0" smtClean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endParaRPr lang="ru-RU" sz="2400" b="1" dirty="0" smtClean="0"/>
          </a:p>
          <a:p>
            <a:pPr algn="just"/>
            <a:endParaRPr lang="be-BY" sz="2400" b="1" dirty="0" smtClean="0"/>
          </a:p>
          <a:p>
            <a:pPr algn="just"/>
            <a:endParaRPr lang="be-BY" sz="2400" b="1" dirty="0"/>
          </a:p>
          <a:p>
            <a:pPr algn="just"/>
            <a:r>
              <a:rPr lang="be-BY" sz="2400" b="1" dirty="0" smtClean="0"/>
              <a:t>С </a:t>
            </a:r>
            <a:r>
              <a:rPr lang="be-BY" sz="2400" b="1" dirty="0"/>
              <a:t>конца XIV в. великие князья, учитывая это стремление городских жителей, своими грамотами стали даровать городам </a:t>
            </a:r>
            <a:r>
              <a:rPr lang="be-BY" sz="2400" b="1" dirty="0">
                <a:solidFill>
                  <a:srgbClr val="C00000"/>
                </a:solidFill>
              </a:rPr>
              <a:t>магдебургское право</a:t>
            </a:r>
            <a:r>
              <a:rPr lang="be-BY" sz="2400" b="1" dirty="0"/>
              <a:t>, или </a:t>
            </a:r>
            <a:r>
              <a:rPr lang="be-BY" sz="2400" b="1" u="sng" dirty="0"/>
              <a:t>право на самоуправление</a:t>
            </a:r>
            <a:r>
              <a:rPr lang="be-BY" sz="2400" b="1" dirty="0"/>
              <a:t>. Его название происходит от названия немецкого города Магдебурга, который в XIII в. первым в истории получил такое право.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4" y="1710814"/>
            <a:ext cx="8163574" cy="2438266"/>
            <a:chOff x="467544" y="1710814"/>
            <a:chExt cx="8163574" cy="2438266"/>
          </a:xfrm>
        </p:grpSpPr>
        <p:pic>
          <p:nvPicPr>
            <p:cNvPr id="6146" name="Picture 2" descr="http://www.leopolis.lviv.net/photo/past/magdeburg_prav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872828"/>
              <a:ext cx="1610846" cy="216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www.tio.by/uploads/tinymce_images/oleg_pavlov/2012/mart/magd/484964e6168dbb174b2825de46b1a055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26" b="30356"/>
            <a:stretch/>
          </p:blipFill>
          <p:spPr bwMode="auto">
            <a:xfrm flipH="1">
              <a:off x="467544" y="2234360"/>
              <a:ext cx="3683528" cy="18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://delaemvmeste.by/wp-content/uploads/2015/02/Magdeburgskoe-pravo-Mogileva-195x300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87" b="12546"/>
            <a:stretch/>
          </p:blipFill>
          <p:spPr bwMode="auto">
            <a:xfrm>
              <a:off x="4211961" y="1710814"/>
              <a:ext cx="2733014" cy="24382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73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Согласно этому праву горожане освобождались от феодальной зависимости и создавали свой орган власти — </a:t>
            </a:r>
            <a:r>
              <a:rPr lang="be-BY" sz="2400" b="1" u="sng" dirty="0">
                <a:solidFill>
                  <a:srgbClr val="C00000"/>
                </a:solidFill>
              </a:rPr>
              <a:t>магистрат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и </a:t>
            </a:r>
            <a:r>
              <a:rPr lang="be-BY" sz="2400" b="1" u="sng" dirty="0">
                <a:solidFill>
                  <a:srgbClr val="C00000"/>
                </a:solidFill>
              </a:rPr>
              <a:t>суд</a:t>
            </a:r>
            <a:r>
              <a:rPr lang="be-BY" sz="2400" b="1" dirty="0"/>
              <a:t>, а ремесленники — свои ремесленные объединения.</a:t>
            </a:r>
          </a:p>
          <a:p>
            <a:pPr algn="just"/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endParaRPr lang="be-BY" sz="2400" b="1" dirty="0">
              <a:solidFill>
                <a:srgbClr val="C00000"/>
              </a:solidFill>
            </a:endParaRPr>
          </a:p>
          <a:p>
            <a:pPr algn="just"/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endParaRPr lang="be-BY" sz="2400" b="1" dirty="0">
              <a:solidFill>
                <a:srgbClr val="C00000"/>
              </a:solidFill>
            </a:endParaRPr>
          </a:p>
          <a:p>
            <a:pPr algn="just"/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endParaRPr lang="be-BY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be-BY" sz="2400" b="1" dirty="0" smtClean="0">
                <a:solidFill>
                  <a:srgbClr val="C00000"/>
                </a:solidFill>
              </a:rPr>
              <a:t>Магистрат</a:t>
            </a:r>
            <a:r>
              <a:rPr lang="be-BY" sz="2400" b="1" dirty="0" smtClean="0"/>
              <a:t> </a:t>
            </a:r>
            <a:r>
              <a:rPr lang="be-BY" sz="2400" b="1" dirty="0"/>
              <a:t>являлся выборным органом городского самоуправления. Он состоял из </a:t>
            </a:r>
            <a:r>
              <a:rPr lang="be-BY" sz="2400" b="1" u="sng" dirty="0">
                <a:solidFill>
                  <a:srgbClr val="002060"/>
                </a:solidFill>
              </a:rPr>
              <a:t>городской рады</a:t>
            </a:r>
            <a:r>
              <a:rPr lang="be-BY" sz="2400" b="1" dirty="0"/>
              <a:t>, избиравшейся самими гражданами, и </a:t>
            </a:r>
            <a:r>
              <a:rPr lang="be-BY" sz="2400" b="1" u="sng" dirty="0">
                <a:solidFill>
                  <a:srgbClr val="002060"/>
                </a:solidFill>
              </a:rPr>
              <a:t>лавы</a:t>
            </a:r>
            <a:r>
              <a:rPr lang="be-BY" sz="2400" b="1" dirty="0"/>
              <a:t> — органа по судебным делам (название «лава» возникло оттого, что обвиняемых во время слушания дела сажали на обычную лавку). </a:t>
            </a:r>
            <a:endParaRPr lang="be-BY" sz="2400" b="1" dirty="0" smtClean="0"/>
          </a:p>
        </p:txBody>
      </p:sp>
      <p:grpSp>
        <p:nvGrpSpPr>
          <p:cNvPr id="2" name="Группа 1"/>
          <p:cNvGrpSpPr/>
          <p:nvPr/>
        </p:nvGrpSpPr>
        <p:grpSpPr>
          <a:xfrm>
            <a:off x="611560" y="1542044"/>
            <a:ext cx="7927490" cy="2535028"/>
            <a:chOff x="755576" y="1542044"/>
            <a:chExt cx="7927490" cy="25350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788" y="1542044"/>
              <a:ext cx="3736278" cy="252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 descr="http://venividi.ru/files/img1/1809/16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14" b="20682"/>
            <a:stretch/>
          </p:blipFill>
          <p:spPr bwMode="auto">
            <a:xfrm>
              <a:off x="755576" y="1770388"/>
              <a:ext cx="4104456" cy="23066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1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032" y="332656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Органы самоуправления возглавляли соответственно </a:t>
            </a:r>
            <a:r>
              <a:rPr lang="be-BY" sz="2400" b="1" u="sng" dirty="0">
                <a:solidFill>
                  <a:srgbClr val="C00000"/>
                </a:solidFill>
              </a:rPr>
              <a:t>бурмистр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и </a:t>
            </a:r>
            <a:r>
              <a:rPr lang="be-BY" sz="2400" b="1" u="sng" dirty="0">
                <a:solidFill>
                  <a:srgbClr val="C00000"/>
                </a:solidFill>
              </a:rPr>
              <a:t>войт</a:t>
            </a:r>
            <a:r>
              <a:rPr lang="be-BY" sz="2400" b="1" dirty="0"/>
              <a:t>. Для магистрата в городах позже начали возводиться специальные здания — </a:t>
            </a:r>
            <a:r>
              <a:rPr lang="be-BY" sz="2400" b="1" u="sng" dirty="0">
                <a:solidFill>
                  <a:srgbClr val="C00000"/>
                </a:solidFill>
              </a:rPr>
              <a:t>ратуши</a:t>
            </a:r>
            <a:r>
              <a:rPr lang="be-BY" sz="2400" b="1" dirty="0">
                <a:solidFill>
                  <a:srgbClr val="C00000"/>
                </a:solidFill>
              </a:rPr>
              <a:t> </a:t>
            </a:r>
            <a:r>
              <a:rPr lang="be-BY" sz="2400" b="1" dirty="0"/>
              <a:t>с башней и часами на ней</a:t>
            </a:r>
            <a:r>
              <a:rPr lang="be-BY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ru-RU" sz="2400" b="1" dirty="0"/>
          </a:p>
          <a:p>
            <a:pPr algn="just"/>
            <a:endParaRPr lang="ru-RU" sz="2400" b="1" dirty="0" smtClean="0"/>
          </a:p>
          <a:p>
            <a:pPr algn="just"/>
            <a:endParaRPr lang="be-BY" sz="2400" b="1" dirty="0"/>
          </a:p>
          <a:p>
            <a:pPr algn="just"/>
            <a:r>
              <a:rPr lang="be-BY" sz="2400" b="1" dirty="0"/>
              <a:t>Первым из городов ВКЛ магдебургское право в </a:t>
            </a:r>
            <a:r>
              <a:rPr lang="be-BY" sz="2400" b="1" dirty="0">
                <a:solidFill>
                  <a:srgbClr val="FF0000"/>
                </a:solidFill>
              </a:rPr>
              <a:t>1387</a:t>
            </a:r>
            <a:r>
              <a:rPr lang="be-BY" sz="2400" b="1" dirty="0"/>
              <a:t> г. получил город </a:t>
            </a:r>
            <a:r>
              <a:rPr lang="be-BY" sz="2400" b="1" dirty="0">
                <a:solidFill>
                  <a:srgbClr val="FF0000"/>
                </a:solidFill>
              </a:rPr>
              <a:t>Вильно</a:t>
            </a:r>
            <a:r>
              <a:rPr lang="be-BY" sz="2400" b="1" dirty="0"/>
              <a:t>. Первым вольным городом на территории современной Беларуси стал в </a:t>
            </a:r>
            <a:r>
              <a:rPr lang="be-BY" sz="2400" b="1" dirty="0">
                <a:solidFill>
                  <a:srgbClr val="FF0000"/>
                </a:solidFill>
              </a:rPr>
              <a:t>1390</a:t>
            </a:r>
            <a:r>
              <a:rPr lang="be-BY" sz="2400" b="1" dirty="0"/>
              <a:t> г. </a:t>
            </a:r>
            <a:r>
              <a:rPr lang="be-BY" sz="2400" b="1" dirty="0">
                <a:solidFill>
                  <a:srgbClr val="FF0000"/>
                </a:solidFill>
              </a:rPr>
              <a:t>Брест</a:t>
            </a:r>
            <a:r>
              <a:rPr lang="be-BY" sz="2400" b="1" dirty="0"/>
              <a:t>. Самый древний город Беларуси </a:t>
            </a:r>
            <a:r>
              <a:rPr lang="be-BY" sz="2400" b="1" dirty="0">
                <a:solidFill>
                  <a:srgbClr val="FF0000"/>
                </a:solidFill>
              </a:rPr>
              <a:t>Полоцк</a:t>
            </a:r>
            <a:r>
              <a:rPr lang="be-BY" sz="2400" b="1" dirty="0"/>
              <a:t> приобрел магдебургское право в </a:t>
            </a:r>
            <a:r>
              <a:rPr lang="be-BY" sz="2400" b="1" dirty="0">
                <a:solidFill>
                  <a:srgbClr val="FF0000"/>
                </a:solidFill>
              </a:rPr>
              <a:t>1498</a:t>
            </a:r>
            <a:r>
              <a:rPr lang="be-BY" sz="2400" b="1" dirty="0"/>
              <a:t> г. </a:t>
            </a:r>
            <a:r>
              <a:rPr lang="be-BY" sz="2400" b="1" dirty="0">
                <a:solidFill>
                  <a:srgbClr val="FF0000"/>
                </a:solidFill>
              </a:rPr>
              <a:t>Минск</a:t>
            </a:r>
            <a:r>
              <a:rPr lang="be-BY" sz="2400" b="1" dirty="0"/>
              <a:t> — современная столица Беларуси — получил право на самоуправление в </a:t>
            </a:r>
            <a:r>
              <a:rPr lang="be-BY" sz="2400" b="1" dirty="0">
                <a:solidFill>
                  <a:srgbClr val="FF0000"/>
                </a:solidFill>
              </a:rPr>
              <a:t>1499</a:t>
            </a:r>
            <a:r>
              <a:rPr lang="be-BY" sz="2400" b="1" dirty="0"/>
              <a:t> г.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40668" y="1514280"/>
            <a:ext cx="8365056" cy="2219124"/>
            <a:chOff x="440668" y="1514280"/>
            <a:chExt cx="8365056" cy="221912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68" y="1789045"/>
              <a:ext cx="4707396" cy="19443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 descr="http://img1.liveinternet.ru/images/attach/c/2/69/869/69869722_1296208177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876" y="1514280"/>
              <a:ext cx="3697848" cy="221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12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518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городов  на территории Беларуси  в XIV — середине XVI 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Mam</dc:creator>
  <cp:lastModifiedBy>1968</cp:lastModifiedBy>
  <cp:revision>27</cp:revision>
  <dcterms:created xsi:type="dcterms:W3CDTF">2016-08-16T05:15:40Z</dcterms:created>
  <dcterms:modified xsi:type="dcterms:W3CDTF">2016-08-19T16:34:39Z</dcterms:modified>
</cp:coreProperties>
</file>