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y="5143500" cx="9144000"/>
  <p:notesSz cx="6858000" cy="9144000"/>
  <p:embeddedFontLst>
    <p:embeddedFont>
      <p:font typeface="Lobster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D58C3B5-0D23-4746-BC94-3E05047A207C}">
  <a:tblStyle styleId="{ED58C3B5-0D23-4746-BC94-3E05047A207C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font" Target="fonts/Lobster-regular.fntdata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15ad2a3f22_2_75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115ad2a3f22_2_75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15ad2a3f22_2_80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115ad2a3f22_2_80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15ad2a3f22_2_84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115ad2a3f22_2_84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15ad2a3f22_2_89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115ad2a3f22_2_89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15ad2a3f22_2_94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115ad2a3f22_2_94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15ad2a3f22_2_99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115ad2a3f22_2_99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15ad2a3f22_2_104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115ad2a3f22_2_104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15ad2a3f22_2_109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115ad2a3f22_2_109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5ad2a3f22_2_117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115ad2a3f22_2_117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/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sz="1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8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9pPr>
          </a:lstStyle>
          <a:p/>
        </p:txBody>
      </p:sp>
      <p:sp>
        <p:nvSpPr>
          <p:cNvPr id="84" name="Google Shape;84;p18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457201" y="204788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sz="1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6195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/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9pPr>
          </a:lstStyle>
          <a:p/>
        </p:txBody>
      </p:sp>
      <p:sp>
        <p:nvSpPr>
          <p:cNvPr id="90" name="Google Shape;90;p19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2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14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9pPr>
          </a:lstStyle>
          <a:p/>
        </p:txBody>
      </p:sp>
      <p:sp>
        <p:nvSpPr>
          <p:cNvPr id="106" name="Google Shape;106;p22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/>
            </a:lvl4pPr>
            <a:lvl5pPr indent="-3048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5pPr>
            <a:lvl6pPr indent="-3048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6pPr>
            <a:lvl7pPr indent="-3048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7pPr>
            <a:lvl8pPr indent="-3048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8pPr>
            <a:lvl9pPr indent="-3048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9pPr>
          </a:lstStyle>
          <a:p/>
        </p:txBody>
      </p:sp>
      <p:sp>
        <p:nvSpPr>
          <p:cNvPr id="107" name="Google Shape;107;p22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14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9pPr>
          </a:lstStyle>
          <a:p/>
        </p:txBody>
      </p:sp>
      <p:sp>
        <p:nvSpPr>
          <p:cNvPr id="108" name="Google Shape;108;p22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/>
            </a:lvl4pPr>
            <a:lvl5pPr indent="-3048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5pPr>
            <a:lvl6pPr indent="-3048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6pPr>
            <a:lvl7pPr indent="-3048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7pPr>
            <a:lvl8pPr indent="-3048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8pPr>
            <a:lvl9pPr indent="-3048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9pPr>
          </a:lstStyle>
          <a:p/>
        </p:txBody>
      </p:sp>
      <p:sp>
        <p:nvSpPr>
          <p:cNvPr id="109" name="Google Shape;109;p22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22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3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9pPr>
          </a:lstStyle>
          <a:p/>
        </p:txBody>
      </p:sp>
      <p:sp>
        <p:nvSpPr>
          <p:cNvPr id="115" name="Google Shape;115;p23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sz="3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Relationship Id="rId4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/>
        </p:nvSpPr>
        <p:spPr>
          <a:xfrm>
            <a:off x="197644" y="1113234"/>
            <a:ext cx="8695200" cy="3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</a:t>
            </a:r>
            <a:r>
              <a:rPr b="1" i="0" lang="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сударственное учреждение образования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br>
              <a:rPr b="0" i="0" lang="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br>
              <a:rPr b="0" i="0" lang="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Всемирной истории в 8 классе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“Россия на рубеже XIX- ХХвв.”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br>
              <a:rPr b="0" i="0" lang="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/>
          <p:nvPr/>
        </p:nvSpPr>
        <p:spPr>
          <a:xfrm>
            <a:off x="841525" y="755700"/>
            <a:ext cx="7719000" cy="3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BDB"/>
              </a:buClr>
              <a:buSzPts val="5400"/>
              <a:buFont typeface="Arial"/>
              <a:buNone/>
            </a:pPr>
            <a:r>
              <a:rPr i="0" lang="ru" sz="5400" u="none" cap="none" strike="noStrike">
                <a:solidFill>
                  <a:srgbClr val="980000"/>
                </a:solidFill>
                <a:latin typeface="Lobster"/>
                <a:ea typeface="Lobster"/>
                <a:cs typeface="Lobster"/>
                <a:sym typeface="Lobster"/>
              </a:rPr>
              <a:t>Домашнее задание:</a:t>
            </a:r>
            <a:endParaRPr sz="1100">
              <a:solidFill>
                <a:srgbClr val="98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8C92"/>
              </a:buClr>
              <a:buSzPts val="5400"/>
              <a:buFont typeface="Arial"/>
              <a:buNone/>
            </a:pPr>
            <a:r>
              <a:t/>
            </a:r>
            <a:endParaRPr b="1" sz="54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8C92"/>
              </a:buClr>
              <a:buSzPts val="5400"/>
              <a:buFont typeface="Arial"/>
              <a:buNone/>
            </a:pPr>
            <a:r>
              <a:rPr b="1" i="0" lang="ru" sz="5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§20,</a:t>
            </a:r>
            <a:endParaRPr sz="11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8C92"/>
              </a:buClr>
              <a:buSzPts val="5400"/>
              <a:buFont typeface="Arial"/>
              <a:buNone/>
            </a:pPr>
            <a:r>
              <a:rPr b="1" i="0" lang="ru" sz="5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даты, термины.</a:t>
            </a:r>
            <a:endParaRPr b="1" i="0" sz="54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9075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/>
        </p:nvSpPr>
        <p:spPr>
          <a:xfrm>
            <a:off x="197644" y="681038"/>
            <a:ext cx="8748713" cy="36706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1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Завершился промышленный переворот, начавшийся в 1830— 1840-х гг.;  </a:t>
            </a:r>
            <a:r>
              <a:rPr b="1" i="0" lang="ru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ИНДУСТРИАЛИЗАЦИЯ</a:t>
            </a:r>
            <a:r>
              <a:rPr b="1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1100"/>
          </a:p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1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Строительство железных дорог за счёт специального фонда, состоявшего из государственного, частного и иностранного капитала;</a:t>
            </a:r>
            <a:endParaRPr sz="1100"/>
          </a:p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1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Сформировались новые отрасли промышленности: </a:t>
            </a:r>
            <a:r>
              <a:rPr b="1" i="0" lang="ru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угольная, нефтедобывающая, химическая, машиностроение</a:t>
            </a:r>
            <a:r>
              <a:rPr b="1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1100"/>
          </a:p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 Сохранение неравномерности экономического развития;</a:t>
            </a:r>
            <a:endParaRPr sz="1100"/>
          </a:p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1880— 1890-х гг. возникновение первых монополий: </a:t>
            </a:r>
            <a:r>
              <a:rPr b="1" i="0" lang="ru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синдикатов</a:t>
            </a:r>
            <a:r>
              <a:rPr b="1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«Продметалл» и «Продуголь»-реализация чёрных металлов и угля;  «Бр.Нобель» и «Мазут»- торговля нефтепродуктами; </a:t>
            </a:r>
            <a:endParaRPr sz="1100"/>
          </a:p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 startAt="6"/>
            </a:pPr>
            <a:r>
              <a:rPr b="1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Сращивание банков с промышленностью и образование финансово-промышленных групп (Русско-Азиатский и Петербургский м/н коммерческие банки);</a:t>
            </a:r>
            <a:endParaRPr sz="1100"/>
          </a:p>
        </p:txBody>
      </p:sp>
      <p:sp>
        <p:nvSpPr>
          <p:cNvPr id="145" name="Google Shape;145;p28"/>
          <p:cNvSpPr/>
          <p:nvPr/>
        </p:nvSpPr>
        <p:spPr>
          <a:xfrm>
            <a:off x="1666200" y="-74544"/>
            <a:ext cx="5966682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FFF"/>
              </a:buClr>
              <a:buSzPts val="3300"/>
              <a:buFont typeface="Arial"/>
              <a:buNone/>
            </a:pPr>
            <a:r>
              <a:rPr b="1" i="0" lang="ru" sz="3300" u="none" cap="none" strike="noStrike">
                <a:solidFill>
                  <a:srgbClr val="FDFFFF"/>
                </a:solidFill>
                <a:latin typeface="Arial"/>
                <a:ea typeface="Arial"/>
                <a:cs typeface="Arial"/>
                <a:sym typeface="Arial"/>
              </a:rPr>
              <a:t>Развитие промышленности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/>
          <p:nvPr/>
        </p:nvSpPr>
        <p:spPr>
          <a:xfrm>
            <a:off x="1143001" y="1"/>
            <a:ext cx="6880682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F4"/>
              </a:buClr>
              <a:buSzPts val="3300"/>
              <a:buFont typeface="Arial"/>
              <a:buNone/>
            </a:pPr>
            <a:r>
              <a:rPr b="1" i="0" lang="ru" sz="3300" u="none" cap="none" strike="noStrike">
                <a:solidFill>
                  <a:srgbClr val="EAEAF4"/>
                </a:solidFill>
                <a:latin typeface="Arial"/>
                <a:ea typeface="Arial"/>
                <a:cs typeface="Arial"/>
                <a:sym typeface="Arial"/>
              </a:rPr>
              <a:t>Развитие сельского хозяйства</a:t>
            </a:r>
            <a:endParaRPr sz="1100"/>
          </a:p>
        </p:txBody>
      </p:sp>
      <p:sp>
        <p:nvSpPr>
          <p:cNvPr id="151" name="Google Shape;151;p29"/>
          <p:cNvSpPr txBox="1"/>
          <p:nvPr/>
        </p:nvSpPr>
        <p:spPr>
          <a:xfrm>
            <a:off x="305990" y="735806"/>
            <a:ext cx="8693944" cy="37623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1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Усилилось расслоение крестьянства;</a:t>
            </a:r>
            <a:endParaRPr sz="1100"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1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Развиваются капиталистические отношения;</a:t>
            </a:r>
            <a:endParaRPr sz="1100"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1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Сельское хозяйство России все больше превращалось в товарное произ­водство;</a:t>
            </a:r>
            <a:endParaRPr sz="1100"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 Увеличивалось сельскохозяйственное производство;</a:t>
            </a:r>
            <a:endParaRPr sz="1100"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 startAt="5"/>
            </a:pPr>
            <a:r>
              <a:rPr b="1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Выросла урожай­ность зерновых, а вместе с тем и торговля зерном;</a:t>
            </a:r>
            <a:endParaRPr sz="1100"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ts val="2400"/>
              <a:buFont typeface="Arial"/>
              <a:buNone/>
            </a:pPr>
            <a:r>
              <a:rPr b="1" i="0" lang="ru" sz="2400" u="none" cap="none" strike="noStrike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В конце XIX в. Россия давала около половины мирового урожая зерна, до четверти мирового урожая овса и занимала </a:t>
            </a:r>
            <a:r>
              <a:rPr b="1" i="0" lang="ru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первое место </a:t>
            </a:r>
            <a:r>
              <a:rPr b="1" i="0" lang="ru" sz="2400" u="none" cap="none" strike="noStrike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по общему объему сельскохозяйственного производства. 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" name="Google Shape;156;p30"/>
          <p:cNvGraphicFramePr/>
          <p:nvPr/>
        </p:nvGraphicFramePr>
        <p:xfrm>
          <a:off x="305990" y="17073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{ED58C3B5-0D23-4746-BC94-3E05047A207C}</a:tableStyleId>
              </a:tblPr>
              <a:tblGrid>
                <a:gridCol w="7760475"/>
                <a:gridCol w="771525"/>
              </a:tblGrid>
              <a:tr h="691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Arial"/>
                        <a:buNone/>
                      </a:pPr>
                      <a:r>
                        <a:t/>
                      </a:r>
                      <a:endParaRPr b="1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Arial"/>
                        <a:buNone/>
                      </a:pPr>
                      <a:r>
                        <a:t/>
                      </a:r>
                      <a:endParaRPr b="1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Arial"/>
                        <a:buNone/>
                      </a:pPr>
                      <a:r>
                        <a:t/>
                      </a:r>
                      <a:endParaRPr b="1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Arial"/>
                        <a:buNone/>
                      </a:pPr>
                      <a:r>
                        <a:t/>
                      </a:r>
                      <a:endParaRPr b="1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Times New Roman"/>
                        <a:buNone/>
                      </a:pPr>
                      <a:r>
                        <a:rPr b="1" i="0" lang="ru" sz="21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Социальные группы населения</a:t>
                      </a:r>
                      <a:endParaRPr sz="1100"/>
                    </a:p>
                  </a:txBody>
                  <a:tcPr marT="0" marB="0" marR="4775" marL="47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Arial"/>
                        <a:buNone/>
                      </a:pPr>
                      <a:r>
                        <a:t/>
                      </a:r>
                      <a:endParaRPr b="1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3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Arial"/>
                        <a:buNone/>
                      </a:pPr>
                      <a:r>
                        <a:t/>
                      </a:r>
                      <a:endParaRPr b="1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3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Arial"/>
                        <a:buNone/>
                      </a:pPr>
                      <a:r>
                        <a:t/>
                      </a:r>
                      <a:endParaRPr b="1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3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Times New Roman"/>
                        <a:buNone/>
                      </a:pPr>
                      <a:r>
                        <a:rPr b="1" i="0" lang="ru" sz="21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%</a:t>
                      </a:r>
                      <a:endParaRPr sz="1100"/>
                    </a:p>
                  </a:txBody>
                  <a:tcPr marT="0" marB="0" marR="4775" marL="47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5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Arial"/>
                        <a:buNone/>
                      </a:pPr>
                      <a:r>
                        <a:t/>
                      </a:r>
                      <a:endParaRPr b="1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3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Arial"/>
                        <a:buNone/>
                      </a:pPr>
                      <a:r>
                        <a:t/>
                      </a:r>
                      <a:endParaRPr b="1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3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Times New Roman"/>
                        <a:buNone/>
                      </a:pPr>
                      <a:r>
                        <a:rPr b="1" i="0" lang="ru" sz="21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Крупная буржуазия, помещики, высшие </a:t>
                      </a:r>
                      <a:endParaRPr sz="1100"/>
                    </a:p>
                    <a:p>
                      <a:pPr indent="0" lvl="0" marL="0" marR="0" rtl="0" algn="ctr">
                        <a:lnSpc>
                          <a:spcPct val="3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Arial"/>
                        <a:buNone/>
                      </a:pPr>
                      <a:r>
                        <a:t/>
                      </a:r>
                      <a:endParaRPr b="1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3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Arial"/>
                        <a:buNone/>
                      </a:pPr>
                      <a:r>
                        <a:t/>
                      </a:r>
                      <a:endParaRPr b="1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3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Times New Roman"/>
                        <a:buNone/>
                      </a:pPr>
                      <a:r>
                        <a:rPr b="1" i="0" lang="ru" sz="21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чиновники и военные</a:t>
                      </a:r>
                      <a:endParaRPr sz="1100"/>
                    </a:p>
                  </a:txBody>
                  <a:tcPr marT="0" marB="0" marR="4775" marL="47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Arial"/>
                        <a:buNone/>
                      </a:pPr>
                      <a:r>
                        <a:t/>
                      </a:r>
                      <a:endParaRPr b="1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3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Arial"/>
                        <a:buNone/>
                      </a:pPr>
                      <a:r>
                        <a:t/>
                      </a:r>
                      <a:endParaRPr b="1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3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Times New Roman"/>
                        <a:buNone/>
                      </a:pPr>
                      <a:r>
                        <a:rPr b="1" i="0" lang="ru" sz="21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100"/>
                    </a:p>
                  </a:txBody>
                  <a:tcPr marT="0" marB="0" marR="4775" marL="47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indent="-38100" lvl="0" marL="38100" marR="0" rtl="0" algn="l">
                        <a:lnSpc>
                          <a:spcPct val="3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Arial"/>
                        <a:buNone/>
                      </a:pPr>
                      <a:r>
                        <a:t/>
                      </a:r>
                      <a:endParaRPr b="1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8100" lvl="0" marL="38100" marR="0" rtl="0" algn="l">
                        <a:lnSpc>
                          <a:spcPct val="3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Times New Roman"/>
                        <a:buNone/>
                      </a:pPr>
                      <a:r>
                        <a:rPr b="1" i="0" lang="ru" sz="21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</a:t>
                      </a:r>
                      <a:endParaRPr sz="1100"/>
                    </a:p>
                    <a:p>
                      <a:pPr indent="-38100" lvl="0" marL="38100" marR="0" rtl="0" algn="l">
                        <a:lnSpc>
                          <a:spcPct val="3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Times New Roman"/>
                        <a:buNone/>
                      </a:pPr>
                      <a:r>
                        <a:rPr b="1" i="0" lang="ru" sz="21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Крестьяне (зажиточные и средние мелкие </a:t>
                      </a:r>
                      <a:endParaRPr sz="1100"/>
                    </a:p>
                    <a:p>
                      <a:pPr indent="-38100" lvl="0" marL="38100" marR="0" rtl="0" algn="l">
                        <a:lnSpc>
                          <a:spcPct val="3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Arial"/>
                        <a:buNone/>
                      </a:pPr>
                      <a:r>
                        <a:t/>
                      </a:r>
                      <a:endParaRPr b="1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8100" lvl="0" marL="38100" marR="0" rtl="0" algn="l">
                        <a:lnSpc>
                          <a:spcPct val="3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Times New Roman"/>
                        <a:buNone/>
                      </a:pPr>
                      <a:r>
                        <a:rPr b="1" i="0" lang="ru" sz="21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/>
                    </a:p>
                    <a:p>
                      <a:pPr indent="-38100" lvl="0" marL="38100" marR="0" rtl="0" algn="l">
                        <a:lnSpc>
                          <a:spcPct val="3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Times New Roman"/>
                        <a:buNone/>
                      </a:pPr>
                      <a:r>
                        <a:rPr b="1" i="0" lang="ru" sz="21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хозяйства)</a:t>
                      </a:r>
                      <a:endParaRPr sz="1100"/>
                    </a:p>
                  </a:txBody>
                  <a:tcPr marT="0" marB="0" marR="4775" marL="47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Arial"/>
                        <a:buNone/>
                      </a:pPr>
                      <a:r>
                        <a:t/>
                      </a:r>
                      <a:endParaRPr b="1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3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Arial"/>
                        <a:buNone/>
                      </a:pPr>
                      <a:r>
                        <a:t/>
                      </a:r>
                      <a:endParaRPr b="1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3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Times New Roman"/>
                        <a:buNone/>
                      </a:pPr>
                      <a:r>
                        <a:rPr b="1" i="0" lang="ru" sz="21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</a:t>
                      </a:r>
                      <a:endParaRPr sz="1100"/>
                    </a:p>
                  </a:txBody>
                  <a:tcPr marT="0" marB="0" marR="4775" marL="47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indent="-38100" lvl="0" marL="38100" marR="0" rtl="0" algn="l">
                        <a:lnSpc>
                          <a:spcPct val="3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Arial"/>
                        <a:buNone/>
                      </a:pPr>
                      <a:r>
                        <a:t/>
                      </a:r>
                      <a:endParaRPr b="1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8100" lvl="0" marL="38100" marR="0" rtl="0" algn="l">
                        <a:lnSpc>
                          <a:spcPct val="3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Arial"/>
                        <a:buNone/>
                      </a:pPr>
                      <a:r>
                        <a:t/>
                      </a:r>
                      <a:endParaRPr b="1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8100" lvl="0" marL="38100" marR="0" rtl="0" algn="l">
                        <a:lnSpc>
                          <a:spcPct val="3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Times New Roman"/>
                        <a:buNone/>
                      </a:pPr>
                      <a:r>
                        <a:rPr b="1" i="0" lang="ru" sz="21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/>
                    </a:p>
                    <a:p>
                      <a:pPr indent="-38100" lvl="0" marL="38100" marR="0" rtl="0" algn="l">
                        <a:lnSpc>
                          <a:spcPct val="3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Times New Roman"/>
                        <a:buNone/>
                      </a:pPr>
                      <a:r>
                        <a:rPr b="1" i="0" lang="ru" sz="21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Крестьяне (беднейшие хозяйства)</a:t>
                      </a:r>
                      <a:endParaRPr sz="1100"/>
                    </a:p>
                  </a:txBody>
                  <a:tcPr marT="0" marB="0" marR="4775" marL="47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Arial"/>
                        <a:buNone/>
                      </a:pPr>
                      <a:r>
                        <a:t/>
                      </a:r>
                      <a:endParaRPr b="1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3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Arial"/>
                        <a:buNone/>
                      </a:pPr>
                      <a:r>
                        <a:t/>
                      </a:r>
                      <a:endParaRPr b="1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3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Times New Roman"/>
                        <a:buNone/>
                      </a:pPr>
                      <a:r>
                        <a:rPr b="1" i="0" lang="ru" sz="21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29</a:t>
                      </a:r>
                      <a:endParaRPr sz="1100"/>
                    </a:p>
                  </a:txBody>
                  <a:tcPr marT="0" marB="0" marR="4775" marL="47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indent="-38100" lvl="0" marL="38100" marR="0" rtl="0" algn="l">
                        <a:lnSpc>
                          <a:spcPct val="3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Arial"/>
                        <a:buNone/>
                      </a:pPr>
                      <a:r>
                        <a:t/>
                      </a:r>
                      <a:endParaRPr b="1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8100" lvl="0" marL="38100" marR="0" rtl="0" algn="l">
                        <a:lnSpc>
                          <a:spcPct val="3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Arial"/>
                        <a:buNone/>
                      </a:pPr>
                      <a:r>
                        <a:t/>
                      </a:r>
                      <a:endParaRPr b="1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8100" lvl="0" marL="38100" marR="0" rtl="0" algn="l">
                        <a:lnSpc>
                          <a:spcPct val="3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Arial"/>
                        <a:buNone/>
                      </a:pPr>
                      <a:r>
                        <a:t/>
                      </a:r>
                      <a:endParaRPr b="1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8100" lvl="0" marL="38100" marR="0" rtl="0" algn="l">
                        <a:lnSpc>
                          <a:spcPct val="3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Times New Roman"/>
                        <a:buNone/>
                      </a:pPr>
                      <a:r>
                        <a:rPr b="1" i="0" lang="ru" sz="21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Пролетарии и полупролетарии (</a:t>
                      </a:r>
                      <a:r>
                        <a:rPr b="1" i="0" lang="ru" sz="1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люмпен-пролетарии)</a:t>
                      </a:r>
                      <a:endParaRPr sz="1100"/>
                    </a:p>
                  </a:txBody>
                  <a:tcPr marT="0" marB="0" marR="4775" marL="47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Arial"/>
                        <a:buNone/>
                      </a:pPr>
                      <a:r>
                        <a:t/>
                      </a:r>
                      <a:endParaRPr b="1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3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Arial"/>
                        <a:buNone/>
                      </a:pPr>
                      <a:r>
                        <a:t/>
                      </a:r>
                      <a:endParaRPr b="1" i="0" sz="21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3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Times New Roman"/>
                        <a:buNone/>
                      </a:pPr>
                      <a:r>
                        <a:rPr b="1" i="0" lang="ru" sz="21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51</a:t>
                      </a:r>
                      <a:endParaRPr sz="1100"/>
                    </a:p>
                  </a:txBody>
                  <a:tcPr marT="0" marB="0" marR="4775" marL="47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7" name="Google Shape;157;p30"/>
          <p:cNvSpPr/>
          <p:nvPr/>
        </p:nvSpPr>
        <p:spPr>
          <a:xfrm>
            <a:off x="1143000" y="141480"/>
            <a:ext cx="6858000" cy="14542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58"/>
              </a:buClr>
              <a:buSzPts val="3000"/>
              <a:buFont typeface="Arial"/>
              <a:buNone/>
            </a:pPr>
            <a:r>
              <a:rPr b="1" i="0" lang="ru" sz="3000" u="none" cap="none" strike="noStrike">
                <a:solidFill>
                  <a:srgbClr val="000058"/>
                </a:solidFill>
                <a:latin typeface="Arial"/>
                <a:ea typeface="Arial"/>
                <a:cs typeface="Arial"/>
                <a:sym typeface="Arial"/>
              </a:rPr>
              <a:t>Проанализируйте таблицу: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58"/>
              </a:buClr>
              <a:buSzPts val="3000"/>
              <a:buFont typeface="Arial"/>
              <a:buNone/>
            </a:pPr>
            <a:r>
              <a:rPr b="1" i="0" lang="ru" sz="3000" u="none" cap="none" strike="noStrike">
                <a:solidFill>
                  <a:srgbClr val="000058"/>
                </a:solidFill>
                <a:latin typeface="Arial"/>
                <a:ea typeface="Arial"/>
                <a:cs typeface="Arial"/>
                <a:sym typeface="Arial"/>
              </a:rPr>
              <a:t> какие изменения произошли в социальном составе населения?</a:t>
            </a:r>
            <a:endParaRPr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75" y="0"/>
            <a:ext cx="9100426" cy="5118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