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Arial Narrow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hGqZUS7PjyCZgPdKLSp94Es/ih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006D9E-B1FC-43A5-A9C7-7AC7089C6604}">
  <a:tblStyle styleId="{2D006D9E-B1FC-43A5-A9C7-7AC7089C6604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FF2"/>
          </a:solidFill>
        </a:fill>
      </a:tcStyle>
    </a:wholeTbl>
    <a:band1H>
      <a:tcTxStyle/>
      <a:tcStyle>
        <a:fill>
          <a:solidFill>
            <a:srgbClr val="CEDEE3"/>
          </a:solidFill>
        </a:fill>
      </a:tcStyle>
    </a:band1H>
    <a:band2H>
      <a:tcTxStyle/>
    </a:band2H>
    <a:band1V>
      <a:tcTxStyle/>
      <a:tcStyle>
        <a:fill>
          <a:solidFill>
            <a:srgbClr val="CEDEE3"/>
          </a:solidFill>
        </a:fill>
      </a:tcStyle>
    </a:band1V>
    <a:band2V>
      <a:tcTxStyle/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rialNarrow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alNarrow-italic.fntdata"/><Relationship Id="rId25" Type="http://schemas.openxmlformats.org/officeDocument/2006/relationships/font" Target="fonts/ArialNarrow-bold.fntdata"/><Relationship Id="rId28" Type="http://customschemas.google.com/relationships/presentationmetadata" Target="metadata"/><Relationship Id="rId27" Type="http://schemas.openxmlformats.org/officeDocument/2006/relationships/font" Target="fonts/ArialNarrow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type="title"/>
          </p:nvPr>
        </p:nvSpPr>
        <p:spPr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 rot="5400000">
            <a:off x="7124700" y="1943100"/>
            <a:ext cx="5715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body"/>
          </p:nvPr>
        </p:nvSpPr>
        <p:spPr>
          <a:xfrm rot="5400000">
            <a:off x="1841500" y="-546100"/>
            <a:ext cx="57150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20"/>
          <p:cNvGrpSpPr/>
          <p:nvPr/>
        </p:nvGrpSpPr>
        <p:grpSpPr>
          <a:xfrm>
            <a:off x="0" y="-12700"/>
            <a:ext cx="12208933" cy="6870700"/>
            <a:chOff x="0" y="-8"/>
            <a:chExt cx="5768" cy="4328"/>
          </a:xfrm>
        </p:grpSpPr>
        <p:sp>
          <p:nvSpPr>
            <p:cNvPr id="42" name="Google Shape;42;p20"/>
            <p:cNvSpPr/>
            <p:nvPr/>
          </p:nvSpPr>
          <p:spPr>
            <a:xfrm>
              <a:off x="0" y="1344"/>
              <a:ext cx="5760" cy="2976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43" name="Google Shape;43;p20"/>
            <p:cNvGrpSpPr/>
            <p:nvPr/>
          </p:nvGrpSpPr>
          <p:grpSpPr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44" name="Google Shape;44;p20"/>
              <p:cNvSpPr/>
              <p:nvPr/>
            </p:nvSpPr>
            <p:spPr>
              <a:xfrm>
                <a:off x="0" y="0"/>
                <a:ext cx="3640" cy="1434"/>
              </a:xfrm>
              <a:custGeom>
                <a:rect b="b" l="l" r="r" t="t"/>
                <a:pathLst>
                  <a:path extrusionOk="0" h="1434" w="3640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45" name="Google Shape;45;p20"/>
              <p:cNvSpPr/>
              <p:nvPr/>
            </p:nvSpPr>
            <p:spPr>
              <a:xfrm>
                <a:off x="0" y="0"/>
                <a:ext cx="1996" cy="1240"/>
              </a:xfrm>
              <a:custGeom>
                <a:rect b="b" l="l" r="r" t="t"/>
                <a:pathLst>
                  <a:path extrusionOk="0" h="1240" w="1996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46" name="Google Shape;46;p20"/>
              <p:cNvSpPr/>
              <p:nvPr/>
            </p:nvSpPr>
            <p:spPr>
              <a:xfrm>
                <a:off x="0" y="0"/>
                <a:ext cx="1584" cy="1008"/>
              </a:xfrm>
              <a:custGeom>
                <a:rect b="b" l="l" r="r" t="t"/>
                <a:pathLst>
                  <a:path extrusionOk="0" h="1008" w="1584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47" name="Google Shape;47;p20"/>
              <p:cNvSpPr/>
              <p:nvPr/>
            </p:nvSpPr>
            <p:spPr>
              <a:xfrm>
                <a:off x="856" y="152"/>
                <a:ext cx="3752" cy="1816"/>
              </a:xfrm>
              <a:custGeom>
                <a:rect b="b" l="l" r="r" t="t"/>
                <a:pathLst>
                  <a:path extrusionOk="0" h="1816" w="3752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48" name="Google Shape;48;p20"/>
              <p:cNvSpPr/>
              <p:nvPr/>
            </p:nvSpPr>
            <p:spPr>
              <a:xfrm>
                <a:off x="972" y="696"/>
                <a:ext cx="2580" cy="1140"/>
              </a:xfrm>
              <a:custGeom>
                <a:rect b="b" l="l" r="r" t="t"/>
                <a:pathLst>
                  <a:path extrusionOk="0" h="1140" w="258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49" name="Google Shape;49;p20"/>
              <p:cNvSpPr/>
              <p:nvPr/>
            </p:nvSpPr>
            <p:spPr>
              <a:xfrm>
                <a:off x="1170" y="918"/>
                <a:ext cx="1758" cy="696"/>
              </a:xfrm>
              <a:custGeom>
                <a:rect b="b" l="l" r="r" t="t"/>
                <a:pathLst>
                  <a:path extrusionOk="0" h="696" w="1758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0" name="Google Shape;50;p20"/>
              <p:cNvSpPr/>
              <p:nvPr/>
            </p:nvSpPr>
            <p:spPr>
              <a:xfrm rot="-299203">
                <a:off x="1296" y="1248"/>
                <a:ext cx="928" cy="192"/>
              </a:xfrm>
              <a:custGeom>
                <a:rect b="b" l="l" r="r" t="t"/>
                <a:pathLst>
                  <a:path extrusionOk="0" h="192" w="928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1" name="Google Shape;51;p20"/>
              <p:cNvSpPr/>
              <p:nvPr/>
            </p:nvSpPr>
            <p:spPr>
              <a:xfrm>
                <a:off x="0" y="1592"/>
                <a:ext cx="5754" cy="2280"/>
              </a:xfrm>
              <a:custGeom>
                <a:rect b="b" l="l" r="r" t="t"/>
                <a:pathLst>
                  <a:path extrusionOk="0" h="2280" w="5754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2" name="Google Shape;52;p20"/>
              <p:cNvSpPr/>
              <p:nvPr/>
            </p:nvSpPr>
            <p:spPr>
              <a:xfrm>
                <a:off x="1056" y="2016"/>
                <a:ext cx="1496" cy="1464"/>
              </a:xfrm>
              <a:custGeom>
                <a:rect b="b" l="l" r="r" t="t"/>
                <a:pathLst>
                  <a:path extrusionOk="0" h="1464" w="1496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3" name="Google Shape;53;p20"/>
              <p:cNvSpPr/>
              <p:nvPr/>
            </p:nvSpPr>
            <p:spPr>
              <a:xfrm rot="1159149">
                <a:off x="1296" y="2160"/>
                <a:ext cx="1126" cy="730"/>
              </a:xfrm>
              <a:custGeom>
                <a:rect b="b" l="l" r="r" t="t"/>
                <a:pathLst>
                  <a:path extrusionOk="0" h="730" w="1126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4" name="Google Shape;54;p20"/>
              <p:cNvSpPr/>
              <p:nvPr/>
            </p:nvSpPr>
            <p:spPr>
              <a:xfrm>
                <a:off x="3112" y="0"/>
                <a:ext cx="2648" cy="3394"/>
              </a:xfrm>
              <a:custGeom>
                <a:rect b="b" l="l" r="r" t="t"/>
                <a:pathLst>
                  <a:path extrusionOk="0" h="3394" w="2648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5" name="Google Shape;55;p20"/>
              <p:cNvSpPr/>
              <p:nvPr/>
            </p:nvSpPr>
            <p:spPr>
              <a:xfrm>
                <a:off x="3504" y="0"/>
                <a:ext cx="2256" cy="3160"/>
              </a:xfrm>
              <a:custGeom>
                <a:rect b="b" l="l" r="r" t="t"/>
                <a:pathLst>
                  <a:path extrusionOk="0" h="3160" w="2256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6" name="Google Shape;56;p20"/>
              <p:cNvSpPr/>
              <p:nvPr/>
            </p:nvSpPr>
            <p:spPr>
              <a:xfrm>
                <a:off x="4008" y="1088"/>
                <a:ext cx="1048" cy="696"/>
              </a:xfrm>
              <a:custGeom>
                <a:rect b="b" l="l" r="r" t="t"/>
                <a:pathLst>
                  <a:path extrusionOk="0" h="696" w="1048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7" name="Google Shape;57;p20"/>
              <p:cNvSpPr/>
              <p:nvPr/>
            </p:nvSpPr>
            <p:spPr>
              <a:xfrm>
                <a:off x="5117" y="0"/>
                <a:ext cx="547" cy="696"/>
              </a:xfrm>
              <a:custGeom>
                <a:rect b="b" l="l" r="r" t="t"/>
                <a:pathLst>
                  <a:path extrusionOk="0" h="696" w="547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8" name="Google Shape;58;p20"/>
              <p:cNvSpPr/>
              <p:nvPr/>
            </p:nvSpPr>
            <p:spPr>
              <a:xfrm>
                <a:off x="0" y="2032"/>
                <a:ext cx="1984" cy="2296"/>
              </a:xfrm>
              <a:custGeom>
                <a:rect b="b" l="l" r="r" t="t"/>
                <a:pathLst>
                  <a:path extrusionOk="0" h="2296" w="1984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9" name="Google Shape;59;p20"/>
              <p:cNvSpPr/>
              <p:nvPr/>
            </p:nvSpPr>
            <p:spPr>
              <a:xfrm>
                <a:off x="0" y="2408"/>
                <a:ext cx="816" cy="1912"/>
              </a:xfrm>
              <a:custGeom>
                <a:rect b="b" l="l" r="r" t="t"/>
                <a:pathLst>
                  <a:path extrusionOk="0" h="1912" w="816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60" name="Google Shape;60;p20"/>
              <p:cNvSpPr/>
              <p:nvPr/>
            </p:nvSpPr>
            <p:spPr>
              <a:xfrm>
                <a:off x="2688" y="3236"/>
                <a:ext cx="3080" cy="1084"/>
              </a:xfrm>
              <a:custGeom>
                <a:rect b="b" l="l" r="r" t="t"/>
                <a:pathLst>
                  <a:path extrusionOk="0" h="1084" w="3080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descr="Topbanx" id="61" name="Google Shape;61;p20"/>
            <p:cNvPicPr preferRelativeResize="0"/>
            <p:nvPr/>
          </p:nvPicPr>
          <p:blipFill rotWithShape="1">
            <a:blip r:embed="rId2">
              <a:alphaModFix/>
            </a:blip>
            <a:srcRect b="4255" l="31929" r="0" t="5319"/>
            <a:stretch/>
          </p:blipFill>
          <p:spPr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20"/>
          <p:cNvSpPr/>
          <p:nvPr/>
        </p:nvSpPr>
        <p:spPr>
          <a:xfrm>
            <a:off x="508000" y="3352800"/>
            <a:ext cx="5689600" cy="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" name="Google Shape;63;p20"/>
          <p:cNvSpPr txBox="1"/>
          <p:nvPr>
            <p:ph type="ctrTitle"/>
          </p:nvPr>
        </p:nvSpPr>
        <p:spPr>
          <a:xfrm>
            <a:off x="1117600" y="2133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  <a:defRPr sz="1400"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9pPr>
          </a:lstStyle>
          <a:p/>
        </p:txBody>
      </p:sp>
      <p:sp>
        <p:nvSpPr>
          <p:cNvPr id="83" name="Google Shape;83;p23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–"/>
              <a:defRPr sz="1800"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9pPr>
          </a:lstStyle>
          <a:p/>
        </p:txBody>
      </p:sp>
      <p:sp>
        <p:nvSpPr>
          <p:cNvPr id="91" name="Google Shape;91;p24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None/>
              <a:defRPr b="1" sz="1600"/>
            </a:lvl9pPr>
          </a:lstStyle>
          <a:p/>
        </p:txBody>
      </p:sp>
      <p:sp>
        <p:nvSpPr>
          <p:cNvPr id="92" name="Google Shape;92;p24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–"/>
              <a:defRPr sz="1600"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61950" lvl="1" marL="914400" algn="l">
              <a:spcBef>
                <a:spcPts val="560"/>
              </a:spcBef>
              <a:spcAft>
                <a:spcPts val="0"/>
              </a:spcAft>
              <a:buSzPts val="2100"/>
              <a:buChar char="•"/>
              <a:defRPr sz="2800"/>
            </a:lvl2pPr>
            <a:lvl3pPr indent="-320039" lvl="2" marL="1371600" algn="l">
              <a:spcBef>
                <a:spcPts val="480"/>
              </a:spcBef>
              <a:spcAft>
                <a:spcPts val="0"/>
              </a:spcAft>
              <a:buSzPts val="144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sz="2000"/>
            </a:lvl9pPr>
          </a:lstStyle>
          <a:p/>
        </p:txBody>
      </p:sp>
      <p:sp>
        <p:nvSpPr>
          <p:cNvPr id="104" name="Google Shape;104;p26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9pPr>
          </a:lstStyle>
          <a:p/>
        </p:txBody>
      </p:sp>
      <p:sp>
        <p:nvSpPr>
          <p:cNvPr id="105" name="Google Shape;105;p26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Narrow"/>
              <a:buNone/>
              <a:defRPr sz="900"/>
            </a:lvl9pPr>
          </a:lstStyle>
          <a:p/>
        </p:txBody>
      </p:sp>
      <p:sp>
        <p:nvSpPr>
          <p:cNvPr id="112" name="Google Shape;112;p27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8"/>
          <p:cNvGrpSpPr/>
          <p:nvPr/>
        </p:nvGrpSpPr>
        <p:grpSpPr>
          <a:xfrm>
            <a:off x="0" y="-12700"/>
            <a:ext cx="12208933" cy="6870700"/>
            <a:chOff x="0" y="-8"/>
            <a:chExt cx="5768" cy="4328"/>
          </a:xfrm>
        </p:grpSpPr>
        <p:sp>
          <p:nvSpPr>
            <p:cNvPr id="7" name="Google Shape;7;p18"/>
            <p:cNvSpPr/>
            <p:nvPr/>
          </p:nvSpPr>
          <p:spPr>
            <a:xfrm>
              <a:off x="0" y="0"/>
              <a:ext cx="5760" cy="624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8" name="Google Shape;8;p18"/>
            <p:cNvGrpSpPr/>
            <p:nvPr/>
          </p:nvGrpSpPr>
          <p:grpSpPr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9" name="Google Shape;9;p18"/>
              <p:cNvSpPr/>
              <p:nvPr/>
            </p:nvSpPr>
            <p:spPr>
              <a:xfrm>
                <a:off x="0" y="0"/>
                <a:ext cx="3640" cy="1434"/>
              </a:xfrm>
              <a:custGeom>
                <a:rect b="b" l="l" r="r" t="t"/>
                <a:pathLst>
                  <a:path extrusionOk="0" h="1434" w="3640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" name="Google Shape;10;p18"/>
              <p:cNvSpPr/>
              <p:nvPr/>
            </p:nvSpPr>
            <p:spPr>
              <a:xfrm>
                <a:off x="0" y="0"/>
                <a:ext cx="1996" cy="1240"/>
              </a:xfrm>
              <a:custGeom>
                <a:rect b="b" l="l" r="r" t="t"/>
                <a:pathLst>
                  <a:path extrusionOk="0" h="1240" w="1996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1" name="Google Shape;11;p18"/>
              <p:cNvSpPr/>
              <p:nvPr/>
            </p:nvSpPr>
            <p:spPr>
              <a:xfrm>
                <a:off x="0" y="0"/>
                <a:ext cx="1584" cy="1008"/>
              </a:xfrm>
              <a:custGeom>
                <a:rect b="b" l="l" r="r" t="t"/>
                <a:pathLst>
                  <a:path extrusionOk="0" h="1008" w="1584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" name="Google Shape;12;p18"/>
              <p:cNvSpPr/>
              <p:nvPr/>
            </p:nvSpPr>
            <p:spPr>
              <a:xfrm>
                <a:off x="856" y="152"/>
                <a:ext cx="3752" cy="1816"/>
              </a:xfrm>
              <a:custGeom>
                <a:rect b="b" l="l" r="r" t="t"/>
                <a:pathLst>
                  <a:path extrusionOk="0" h="1816" w="3752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" name="Google Shape;13;p18"/>
              <p:cNvSpPr/>
              <p:nvPr/>
            </p:nvSpPr>
            <p:spPr>
              <a:xfrm>
                <a:off x="972" y="696"/>
                <a:ext cx="2580" cy="1140"/>
              </a:xfrm>
              <a:custGeom>
                <a:rect b="b" l="l" r="r" t="t"/>
                <a:pathLst>
                  <a:path extrusionOk="0" h="1140" w="258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" name="Google Shape;14;p18"/>
              <p:cNvSpPr/>
              <p:nvPr/>
            </p:nvSpPr>
            <p:spPr>
              <a:xfrm>
                <a:off x="1170" y="918"/>
                <a:ext cx="1758" cy="696"/>
              </a:xfrm>
              <a:custGeom>
                <a:rect b="b" l="l" r="r" t="t"/>
                <a:pathLst>
                  <a:path extrusionOk="0" h="696" w="1758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" name="Google Shape;15;p18"/>
              <p:cNvSpPr/>
              <p:nvPr/>
            </p:nvSpPr>
            <p:spPr>
              <a:xfrm rot="-299203">
                <a:off x="1296" y="1248"/>
                <a:ext cx="928" cy="192"/>
              </a:xfrm>
              <a:custGeom>
                <a:rect b="b" l="l" r="r" t="t"/>
                <a:pathLst>
                  <a:path extrusionOk="0" h="192" w="928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" name="Google Shape;16;p18"/>
              <p:cNvSpPr/>
              <p:nvPr/>
            </p:nvSpPr>
            <p:spPr>
              <a:xfrm>
                <a:off x="0" y="1592"/>
                <a:ext cx="5754" cy="2280"/>
              </a:xfrm>
              <a:custGeom>
                <a:rect b="b" l="l" r="r" t="t"/>
                <a:pathLst>
                  <a:path extrusionOk="0" h="2280" w="5754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7" name="Google Shape;17;p18"/>
              <p:cNvSpPr/>
              <p:nvPr/>
            </p:nvSpPr>
            <p:spPr>
              <a:xfrm>
                <a:off x="1056" y="2016"/>
                <a:ext cx="1496" cy="1464"/>
              </a:xfrm>
              <a:custGeom>
                <a:rect b="b" l="l" r="r" t="t"/>
                <a:pathLst>
                  <a:path extrusionOk="0" h="1464" w="1496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8" name="Google Shape;18;p18"/>
              <p:cNvSpPr/>
              <p:nvPr/>
            </p:nvSpPr>
            <p:spPr>
              <a:xfrm rot="1159149">
                <a:off x="1296" y="2160"/>
                <a:ext cx="1126" cy="730"/>
              </a:xfrm>
              <a:custGeom>
                <a:rect b="b" l="l" r="r" t="t"/>
                <a:pathLst>
                  <a:path extrusionOk="0" h="730" w="1126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9" name="Google Shape;19;p18"/>
              <p:cNvSpPr/>
              <p:nvPr/>
            </p:nvSpPr>
            <p:spPr>
              <a:xfrm>
                <a:off x="3112" y="0"/>
                <a:ext cx="2648" cy="3394"/>
              </a:xfrm>
              <a:custGeom>
                <a:rect b="b" l="l" r="r" t="t"/>
                <a:pathLst>
                  <a:path extrusionOk="0" h="3394" w="2648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0" name="Google Shape;20;p18"/>
              <p:cNvSpPr/>
              <p:nvPr/>
            </p:nvSpPr>
            <p:spPr>
              <a:xfrm>
                <a:off x="3504" y="0"/>
                <a:ext cx="2256" cy="3160"/>
              </a:xfrm>
              <a:custGeom>
                <a:rect b="b" l="l" r="r" t="t"/>
                <a:pathLst>
                  <a:path extrusionOk="0" h="3160" w="2256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1" name="Google Shape;21;p18"/>
              <p:cNvSpPr/>
              <p:nvPr/>
            </p:nvSpPr>
            <p:spPr>
              <a:xfrm>
                <a:off x="4008" y="1088"/>
                <a:ext cx="1048" cy="696"/>
              </a:xfrm>
              <a:custGeom>
                <a:rect b="b" l="l" r="r" t="t"/>
                <a:pathLst>
                  <a:path extrusionOk="0" h="696" w="1048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2" name="Google Shape;22;p18"/>
              <p:cNvSpPr/>
              <p:nvPr/>
            </p:nvSpPr>
            <p:spPr>
              <a:xfrm>
                <a:off x="5117" y="0"/>
                <a:ext cx="547" cy="696"/>
              </a:xfrm>
              <a:custGeom>
                <a:rect b="b" l="l" r="r" t="t"/>
                <a:pathLst>
                  <a:path extrusionOk="0" h="696" w="547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3" name="Google Shape;23;p18"/>
              <p:cNvSpPr/>
              <p:nvPr/>
            </p:nvSpPr>
            <p:spPr>
              <a:xfrm>
                <a:off x="0" y="2032"/>
                <a:ext cx="1984" cy="2296"/>
              </a:xfrm>
              <a:custGeom>
                <a:rect b="b" l="l" r="r" t="t"/>
                <a:pathLst>
                  <a:path extrusionOk="0" h="2296" w="1984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4" name="Google Shape;24;p18"/>
              <p:cNvSpPr/>
              <p:nvPr/>
            </p:nvSpPr>
            <p:spPr>
              <a:xfrm>
                <a:off x="0" y="2408"/>
                <a:ext cx="816" cy="1912"/>
              </a:xfrm>
              <a:custGeom>
                <a:rect b="b" l="l" r="r" t="t"/>
                <a:pathLst>
                  <a:path extrusionOk="0" h="1912" w="816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5" name="Google Shape;25;p18"/>
              <p:cNvSpPr/>
              <p:nvPr/>
            </p:nvSpPr>
            <p:spPr>
              <a:xfrm>
                <a:off x="2688" y="3236"/>
                <a:ext cx="3080" cy="1084"/>
              </a:xfrm>
              <a:custGeom>
                <a:rect b="b" l="l" r="r" t="t"/>
                <a:pathLst>
                  <a:path extrusionOk="0" h="1084" w="3080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descr="Topbanx" id="26" name="Google Shape;26;p18"/>
            <p:cNvPicPr preferRelativeResize="0"/>
            <p:nvPr/>
          </p:nvPicPr>
          <p:blipFill rotWithShape="1">
            <a:blip r:embed="rId1">
              <a:alphaModFix/>
            </a:blip>
            <a:srcRect b="4255" l="31929" r="0" t="5319"/>
            <a:stretch/>
          </p:blipFill>
          <p:spPr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oogle Shape;27;p18"/>
            <p:cNvGrpSpPr/>
            <p:nvPr/>
          </p:nvGrpSpPr>
          <p:grpSpPr>
            <a:xfrm>
              <a:off x="144" y="960"/>
              <a:ext cx="1056" cy="288"/>
              <a:chOff x="48" y="960"/>
              <a:chExt cx="1056" cy="288"/>
            </a:xfrm>
          </p:grpSpPr>
          <p:cxnSp>
            <p:nvCxnSpPr>
              <p:cNvPr id="28" name="Google Shape;28;p18"/>
              <p:cNvCxnSpPr/>
              <p:nvPr/>
            </p:nvCxnSpPr>
            <p:spPr>
              <a:xfrm>
                <a:off x="48" y="1008"/>
                <a:ext cx="105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29" name="Google Shape;29;p18"/>
              <p:cNvCxnSpPr/>
              <p:nvPr/>
            </p:nvCxnSpPr>
            <p:spPr>
              <a:xfrm>
                <a:off x="144" y="1008"/>
                <a:ext cx="24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30" name="Google Shape;30;p18"/>
              <p:cNvSpPr/>
              <p:nvPr/>
            </p:nvSpPr>
            <p:spPr>
              <a:xfrm>
                <a:off x="96" y="960"/>
                <a:ext cx="117" cy="117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sp>
        <p:nvSpPr>
          <p:cNvPr id="31" name="Google Shape;31;p18"/>
          <p:cNvSpPr txBox="1"/>
          <p:nvPr>
            <p:ph type="title"/>
          </p:nvPr>
        </p:nvSpPr>
        <p:spPr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•"/>
              <a:defRPr b="0" i="0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•"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Char char="–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1" sz="14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5" Type="http://schemas.openxmlformats.org/officeDocument/2006/relationships/slide" Target="/ppt/slides/slide10.xml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/>
          <p:nvPr/>
        </p:nvSpPr>
        <p:spPr>
          <a:xfrm>
            <a:off x="839416" y="1124744"/>
            <a:ext cx="11089232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8 классе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“Мусульманский мир”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/>
          <p:nvPr/>
        </p:nvSpPr>
        <p:spPr>
          <a:xfrm>
            <a:off x="695400" y="0"/>
            <a:ext cx="113772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В 1839 г. </a:t>
            </a:r>
            <a:r>
              <a:rPr b="1" lang="ru-RU"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правительство обнародовало указ о новых  реформах.</a:t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839416" y="764704"/>
            <a:ext cx="1101722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власти обещали уравнять в правах всех подданных империи независимо от их вероисповедания;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обеспечить им неприкосновенность чести, жилища и имущества. </a:t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4223792" y="2149699"/>
            <a:ext cx="32496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FFFFF4"/>
                </a:solidFill>
                <a:latin typeface="Arial Narrow"/>
                <a:ea typeface="Arial Narrow"/>
                <a:cs typeface="Arial Narrow"/>
                <a:sym typeface="Arial Narrow"/>
              </a:rPr>
              <a:t>Результат:</a:t>
            </a:r>
            <a:endParaRPr b="1" sz="5400" cap="none">
              <a:solidFill>
                <a:srgbClr val="FFFFF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1343472" y="5977554"/>
            <a:ext cx="1377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Махмуд II</a:t>
            </a:r>
            <a:endParaRPr b="1"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3899184" y="3303862"/>
            <a:ext cx="799288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принят закон о всеобщем бесплатном образовании. </a:t>
            </a:r>
            <a:endParaRPr b="1"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создавалась система светских начальных, средних и высших школ. </a:t>
            </a:r>
            <a:endParaRPr b="1"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начальное образование становилось обязательным для мальчиков в возрасте 7—11 лет и для девочек 6—10 лет. </a:t>
            </a:r>
            <a:endParaRPr b="1"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продолжали действовать школы при мечетях.</a:t>
            </a:r>
            <a:endParaRPr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625" y="2167284"/>
            <a:ext cx="2789083" cy="378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/>
          <p:nvPr/>
        </p:nvSpPr>
        <p:spPr>
          <a:xfrm>
            <a:off x="839416" y="116632"/>
            <a:ext cx="1123324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В 1860—1870-е гг. </a:t>
            </a:r>
            <a:r>
              <a:rPr b="1" lang="ru-RU" sz="2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в Турции активизировались сторонники реформ — выходцы из офицерской и чиновничьей среды, которые называли себя «новыми османами». 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4007768" y="1517206"/>
            <a:ext cx="5868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FFFFF4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Каковы были их требования?</a:t>
            </a:r>
            <a:endParaRPr b="1" sz="3600" cap="none">
              <a:solidFill>
                <a:srgbClr val="FFFFF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4007768" y="2319129"/>
            <a:ext cx="57631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Cоздание конституционной монархии</a:t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4079776" y="3140968"/>
            <a:ext cx="662473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В 1876 г. </a:t>
            </a:r>
            <a:r>
              <a:rPr b="1" lang="ru-RU" sz="2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султан Абдул-Хамид II объявил о введении конституции и парламента.</a:t>
            </a:r>
            <a:endParaRPr/>
          </a:p>
        </p:txBody>
      </p:sp>
      <p:grpSp>
        <p:nvGrpSpPr>
          <p:cNvPr id="208" name="Google Shape;208;p11"/>
          <p:cNvGrpSpPr/>
          <p:nvPr/>
        </p:nvGrpSpPr>
        <p:grpSpPr>
          <a:xfrm>
            <a:off x="695400" y="2145944"/>
            <a:ext cx="3200400" cy="3370126"/>
            <a:chOff x="623392" y="2163537"/>
            <a:chExt cx="3200400" cy="3370126"/>
          </a:xfrm>
        </p:grpSpPr>
        <p:pic>
          <p:nvPicPr>
            <p:cNvPr id="209" name="Google Shape;20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3392" y="2163537"/>
              <a:ext cx="3200400" cy="272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1"/>
            <p:cNvSpPr/>
            <p:nvPr/>
          </p:nvSpPr>
          <p:spPr>
            <a:xfrm>
              <a:off x="1127448" y="5071998"/>
              <a:ext cx="20922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Абдул-Хамид II</a:t>
              </a:r>
              <a:endParaRPr b="1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11" name="Google Shape;211;p11"/>
          <p:cNvSpPr/>
          <p:nvPr/>
        </p:nvSpPr>
        <p:spPr>
          <a:xfrm>
            <a:off x="4028619" y="4792795"/>
            <a:ext cx="788912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Борьбу против султана возглавили  члены организации </a:t>
            </a:r>
            <a:r>
              <a:rPr b="1" lang="ru-RU" sz="28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«Единение и прогресс» - младотурки,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основанной в</a:t>
            </a:r>
            <a:r>
              <a:rPr b="1" lang="ru-RU" sz="28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32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1889 г.</a:t>
            </a:r>
            <a:r>
              <a:rPr lang="ru-RU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767408" y="720126"/>
            <a:ext cx="11233248" cy="1692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Выяснить: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Причины, хронологические рамки, цели, состав участников и итоги революций в Турции и Иране.</a:t>
            </a:r>
            <a:endParaRPr/>
          </a:p>
        </p:txBody>
      </p:sp>
      <p:sp>
        <p:nvSpPr>
          <p:cNvPr id="217" name="Google Shape;217;p12"/>
          <p:cNvSpPr/>
          <p:nvPr/>
        </p:nvSpPr>
        <p:spPr>
          <a:xfrm>
            <a:off x="763434" y="3501008"/>
            <a:ext cx="547146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524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Стремление не допустить введения в стране конституции.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Гонения против организаций боровшихся за переустройство стран(младотурки «Единение и прогресс»).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Усиливается угнетение немусульманских народов.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2423592" y="2740992"/>
            <a:ext cx="12410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Турция</a:t>
            </a:r>
            <a:endParaRPr b="1" sz="28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8832304" y="2757768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8FCE98"/>
                </a:solidFill>
                <a:latin typeface="Arial Narrow"/>
                <a:ea typeface="Arial Narrow"/>
                <a:cs typeface="Arial Narrow"/>
                <a:sym typeface="Arial Narrow"/>
              </a:rPr>
              <a:t>Иран</a:t>
            </a:r>
            <a:endParaRPr b="1" sz="2800">
              <a:solidFill>
                <a:srgbClr val="8FCE9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6672064" y="4149080"/>
            <a:ext cx="47565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524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BEADF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DBEADF"/>
                </a:solidFill>
                <a:latin typeface="Arial"/>
                <a:ea typeface="Arial"/>
                <a:cs typeface="Arial"/>
                <a:sym typeface="Arial"/>
              </a:rPr>
              <a:t> Произвол шахских властей.</a:t>
            </a:r>
            <a:endParaRPr b="1" sz="2400">
              <a:solidFill>
                <a:srgbClr val="DBEAD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BEADF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DBEADF"/>
                </a:solidFill>
                <a:latin typeface="Arial"/>
                <a:ea typeface="Arial"/>
                <a:cs typeface="Arial"/>
                <a:sym typeface="Arial"/>
              </a:rPr>
              <a:t> Недовольство властью шаха всех слоев населения.</a:t>
            </a:r>
            <a:endParaRPr b="1" sz="2400">
              <a:solidFill>
                <a:srgbClr val="DBE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782578" y="122459"/>
            <a:ext cx="114094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В начале ХХ века происходят революционные события и в Иране.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/>
          <p:nvPr/>
        </p:nvSpPr>
        <p:spPr>
          <a:xfrm>
            <a:off x="2595271" y="1"/>
            <a:ext cx="693253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Результаты революций</a:t>
            </a:r>
            <a:r>
              <a:rPr b="1" lang="ru-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725878" y="548680"/>
            <a:ext cx="11233248" cy="3693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Турция.</a:t>
            </a:r>
            <a:endParaRPr b="1"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rgbClr val="DBEADF"/>
              </a:buClr>
              <a:buSzPts val="3000"/>
              <a:buFont typeface="Arial"/>
              <a:buChar char="•"/>
            </a:pPr>
            <a:r>
              <a:rPr b="1" lang="ru-RU" sz="3000">
                <a:solidFill>
                  <a:srgbClr val="DBEAD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400">
                <a:solidFill>
                  <a:srgbClr val="DBEADF"/>
                </a:solidFill>
                <a:latin typeface="Arial"/>
                <a:ea typeface="Arial"/>
                <a:cs typeface="Arial"/>
                <a:sym typeface="Arial"/>
              </a:rPr>
              <a:t>Переход власти к младотуркам, которые сформировали свое правительство.</a:t>
            </a:r>
            <a:endParaRPr b="1" sz="2400">
              <a:solidFill>
                <a:srgbClr val="DBEAD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DBEADF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DBEADF"/>
                </a:solidFill>
                <a:latin typeface="Arial"/>
                <a:ea typeface="Arial"/>
                <a:cs typeface="Arial"/>
                <a:sym typeface="Arial"/>
              </a:rPr>
              <a:t> Стремясь сохранить Османскую империю, они беспощадно подавляли любое сопротивление.</a:t>
            </a:r>
            <a:endParaRPr b="1" sz="2400">
              <a:solidFill>
                <a:srgbClr val="DBEAD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DBEADF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DBEADF"/>
                </a:solidFill>
                <a:latin typeface="Arial"/>
                <a:ea typeface="Arial"/>
                <a:cs typeface="Arial"/>
                <a:sym typeface="Arial"/>
              </a:rPr>
              <a:t> Во внешней политике они ориентировались на Германию, что привело к участию их в 1 мировой войне на ее стороне.</a:t>
            </a:r>
            <a:endParaRPr b="1" sz="2400">
              <a:solidFill>
                <a:srgbClr val="DBEAD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DBEADF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DBEADF"/>
                </a:solidFill>
                <a:latin typeface="Arial"/>
                <a:ea typeface="Arial"/>
                <a:cs typeface="Arial"/>
                <a:sym typeface="Arial"/>
              </a:rPr>
              <a:t> Потерпев поражение в войне, Османская империя прекратила свое существование.</a:t>
            </a:r>
            <a:endParaRPr b="1" sz="2400">
              <a:solidFill>
                <a:srgbClr val="DBE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5174368" y="4067403"/>
            <a:ext cx="679637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27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Иран.</a:t>
            </a:r>
            <a:endParaRPr b="1"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12700" marR="0" rtl="0" algn="just">
              <a:spcBef>
                <a:spcPts val="0"/>
              </a:spcBef>
              <a:spcAft>
                <a:spcPts val="0"/>
              </a:spcAft>
              <a:buClr>
                <a:srgbClr val="EEF4F6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EEF4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400">
                <a:solidFill>
                  <a:srgbClr val="EEF4F6"/>
                </a:solidFill>
                <a:latin typeface="Arial"/>
                <a:ea typeface="Arial"/>
                <a:cs typeface="Arial"/>
                <a:sym typeface="Arial"/>
              </a:rPr>
              <a:t>Сохраняется монархический строй.</a:t>
            </a:r>
            <a:endParaRPr b="1" sz="2400">
              <a:solidFill>
                <a:srgbClr val="EEF4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12700" marR="0" rtl="0" algn="just">
              <a:spcBef>
                <a:spcPts val="0"/>
              </a:spcBef>
              <a:spcAft>
                <a:spcPts val="0"/>
              </a:spcAft>
              <a:buClr>
                <a:srgbClr val="EEF4F6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EEF4F6"/>
                </a:solidFill>
                <a:latin typeface="Arial"/>
                <a:ea typeface="Arial"/>
                <a:cs typeface="Arial"/>
                <a:sym typeface="Arial"/>
              </a:rPr>
              <a:t> Принята иранская конституция.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695400" y="0"/>
            <a:ext cx="1123324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Заполните таблицу: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«Революции в Турции и Иране»</a:t>
            </a:r>
            <a:endParaRPr b="1" sz="4000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234" name="Google Shape;234;p14"/>
          <p:cNvGraphicFramePr/>
          <p:nvPr/>
        </p:nvGraphicFramePr>
        <p:xfrm>
          <a:off x="911423" y="17197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{2D006D9E-B1FC-43A5-A9C7-7AC7089C6604}</a:tableStyleId>
              </a:tblPr>
              <a:tblGrid>
                <a:gridCol w="3672400"/>
                <a:gridCol w="3672400"/>
                <a:gridCol w="3672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/>
                        <a:t>Вопросы для сравнения</a:t>
                      </a:r>
                      <a:endParaRPr sz="2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/>
                        <a:t>«Младотурецкая» революция</a:t>
                      </a:r>
                      <a:endParaRPr sz="2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/>
                        <a:t>Революция в Иране</a:t>
                      </a:r>
                      <a:endParaRPr sz="2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/>
                        <a:t>Хронологические рамки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Цели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Участники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Результаты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>
                    <a:lnL cap="flat" cmpd="sng" w="2857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5" name="Google Shape;235;p14"/>
          <p:cNvPicPr preferRelativeResize="0"/>
          <p:nvPr/>
        </p:nvPicPr>
        <p:blipFill rotWithShape="1">
          <a:blip r:embed="rId3">
            <a:alphaModFix/>
          </a:blip>
          <a:srcRect b="2658" l="1266" r="632" t="13610"/>
          <a:stretch/>
        </p:blipFill>
        <p:spPr>
          <a:xfrm>
            <a:off x="839417" y="1323439"/>
            <a:ext cx="11161240" cy="527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400" y="42854"/>
            <a:ext cx="11377264" cy="671024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/>
          <p:nvPr/>
        </p:nvSpPr>
        <p:spPr>
          <a:xfrm>
            <a:off x="2423592" y="3212976"/>
            <a:ext cx="821537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Подумайте!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Почему такие разные результаты революций?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Чем это объясняется?</a:t>
            </a:r>
            <a:endParaRPr b="1" sz="5400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/>
          <p:nvPr/>
        </p:nvSpPr>
        <p:spPr>
          <a:xfrm>
            <a:off x="767408" y="837293"/>
            <a:ext cx="11089232" cy="569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Появляются люди, получившие высшее европейское образование  и стремящиеся подражать западному образу жизни;</a:t>
            </a:r>
            <a:endParaRPr b="1"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В языках этих стран появляются новые слова: парламент, конституция, демократия;  </a:t>
            </a:r>
            <a:endParaRPr b="1"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Строятся дома европейского типа, железные дороги и трамвайные линии;</a:t>
            </a:r>
            <a:endParaRPr b="1"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Закладываются скверы, появляется уличное освещение;</a:t>
            </a:r>
            <a:endParaRPr b="1"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Знать носит европейскую одежду и изучает иностранные языки;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В Стамбуле и Каире были открыты университеты.</a:t>
            </a:r>
            <a:endParaRPr b="1"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Жизнь простого населения, особенно сельского, никаких изменений не претерпела.</a:t>
            </a:r>
            <a:endParaRPr b="1"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2229846" y="0"/>
            <a:ext cx="799289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8FCE98"/>
                </a:solidFill>
                <a:latin typeface="Arial Narrow"/>
                <a:ea typeface="Arial Narrow"/>
                <a:cs typeface="Arial Narrow"/>
                <a:sym typeface="Arial Narrow"/>
              </a:rPr>
              <a:t>Изменения в образе жизни:</a:t>
            </a:r>
            <a:endParaRPr b="1" sz="5400">
              <a:solidFill>
                <a:srgbClr val="8FCE9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/>
          <p:nvPr/>
        </p:nvSpPr>
        <p:spPr>
          <a:xfrm>
            <a:off x="839416" y="825580"/>
            <a:ext cx="1108923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Основные выводы:</a:t>
            </a:r>
            <a:r>
              <a:rPr b="1" lang="ru-RU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В результате борьбы населения мусульманского мира и стремлению этих стран сохранить независимость от Европы;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В этих странах были предприняты попытки изменения существующего строя, что привело к революциям в Иране и Турции;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3. Результатами этих революций стало прекращение существования Османской империи, европеизация всех сторон жизни мусульманских стран.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/>
          <p:nvPr/>
        </p:nvSpPr>
        <p:spPr>
          <a:xfrm>
            <a:off x="767408" y="857233"/>
            <a:ext cx="10945216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8FCE98"/>
                </a:solidFill>
                <a:latin typeface="Arial Narrow"/>
                <a:ea typeface="Arial Narrow"/>
                <a:cs typeface="Arial Narrow"/>
                <a:sym typeface="Arial Narrow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§ 28,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повторить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 даты и термины.</a:t>
            </a:r>
            <a:endParaRPr b="1" sz="72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2173" l="636" r="1274" t="4348"/>
          <a:stretch/>
        </p:blipFill>
        <p:spPr>
          <a:xfrm>
            <a:off x="767408" y="44624"/>
            <a:ext cx="11424592" cy="676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/>
          <p:nvPr/>
        </p:nvSpPr>
        <p:spPr>
          <a:xfrm>
            <a:off x="3935760" y="2151727"/>
            <a:ext cx="683392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">
                <a:solidFill>
                  <a:srgbClr val="660033"/>
                </a:solidFill>
                <a:latin typeface="Arial Narrow"/>
                <a:ea typeface="Arial Narrow"/>
                <a:cs typeface="Arial Narrow"/>
                <a:sym typeface="Arial Narrow"/>
              </a:rPr>
              <a:t>Мусульманский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8000">
                <a:solidFill>
                  <a:srgbClr val="660033"/>
                </a:solidFill>
                <a:latin typeface="Arial Narrow"/>
                <a:ea typeface="Arial Narrow"/>
                <a:cs typeface="Arial Narrow"/>
                <a:sym typeface="Arial Narrow"/>
              </a:rPr>
              <a:t>мир</a:t>
            </a:r>
            <a:endParaRPr b="1" i="1" sz="8000">
              <a:solidFill>
                <a:srgbClr val="6600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695400" y="1411231"/>
            <a:ext cx="1123324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28600" lvl="1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Char char="•"/>
            </a:pPr>
            <a:r>
              <a:rPr b="1" i="0" lang="ru-RU" sz="3600" u="none" cap="none" strike="noStrike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 страны мы относим к странам  мусульманского мира?</a:t>
            </a:r>
            <a:endParaRPr b="1" i="0" sz="3600" u="none" cap="none" strike="noStrike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Char char="•"/>
            </a:pPr>
            <a:r>
              <a:rPr b="1" i="0" lang="ru-RU" sz="3600" u="none" cap="none" strike="noStrike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Назовите самые крупные из них в начале 19 века.</a:t>
            </a:r>
            <a:endParaRPr b="1" i="0" sz="3600" u="none" cap="none" strike="noStrike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Char char="•"/>
            </a:pPr>
            <a:r>
              <a:rPr b="1" i="0" lang="ru-RU" sz="3600" u="none" cap="none" strike="noStrike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Каков был уровень развития этих стран в данный период?</a:t>
            </a:r>
            <a:endParaRPr b="1" i="0" sz="3600" u="none" cap="none" strike="noStrike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Char char="•"/>
            </a:pPr>
            <a:r>
              <a:rPr b="1" i="0" lang="ru-RU" sz="3600" u="none" cap="none" strike="noStrike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Какова была система управления этими странами?</a:t>
            </a:r>
            <a:endParaRPr b="1" i="0" sz="3600" u="none" cap="none" strike="noStrike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Char char="•"/>
            </a:pPr>
            <a:r>
              <a:rPr b="1" i="0" lang="ru-RU" sz="3600" u="none" cap="none" strike="noStrike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Какую роль в развитии стран играло мусульманское духовенство?</a:t>
            </a:r>
            <a:endParaRPr b="1" i="0" sz="3600" u="none" cap="none" strike="noStrike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4478053" y="0"/>
            <a:ext cx="34964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8FCE98"/>
                </a:solidFill>
                <a:latin typeface="Arial Narrow"/>
                <a:ea typeface="Arial Narrow"/>
                <a:cs typeface="Arial Narrow"/>
                <a:sym typeface="Arial Narrow"/>
              </a:rPr>
              <a:t>Вспомните!</a:t>
            </a:r>
            <a:endParaRPr b="1" sz="5400">
              <a:solidFill>
                <a:srgbClr val="8FCE9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911424" y="1052736"/>
            <a:ext cx="1087320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8FCE98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Проблемное задание!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Сравните уровни развития европейских и мусульманских стран и сделайте вывод о возможном дальнейшем ходе событий.</a:t>
            </a:r>
            <a:endParaRPr b="1" sz="54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2" y="27375"/>
            <a:ext cx="2229857" cy="222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757204" y="1014679"/>
            <a:ext cx="1123324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1907г.- соглашение между Россией и Англией о распределении сфер влияния в Иране, Афганистане и на Тибете;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1838-1842г..- первая англо-афганская война;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1878-1880гг .- вторая англо-афганская война;</a:t>
            </a:r>
            <a:endParaRPr b="1" sz="28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738546" y="3118478"/>
            <a:ext cx="46313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8FCE98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Каковы результаты?</a:t>
            </a:r>
            <a:endParaRPr b="1" sz="4000">
              <a:solidFill>
                <a:srgbClr val="8FCE9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623392" y="3804527"/>
            <a:ext cx="113772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Превратить Афганистан в свою колонию Англии так и не удалось.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871864" y="4302123"/>
            <a:ext cx="20233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8FCE98"/>
                </a:solidFill>
                <a:latin typeface="Arial Narrow"/>
                <a:ea typeface="Arial Narrow"/>
                <a:cs typeface="Arial Narrow"/>
                <a:sym typeface="Arial Narrow"/>
              </a:rPr>
              <a:t>Почему?</a:t>
            </a:r>
            <a:endParaRPr b="1" sz="4000">
              <a:solidFill>
                <a:srgbClr val="8FCE9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1803683" y="4978288"/>
            <a:ext cx="850112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Подъём всенародной борьба афганского народа под  лозунгом «священной войны» против «неверных».</a:t>
            </a:r>
            <a:endParaRPr b="1" sz="32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750562" y="86879"/>
            <a:ext cx="113976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Проникновение европейских государств в мусульманские страны</a:t>
            </a:r>
            <a:endParaRPr b="1" sz="3200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1271464" y="0"/>
            <a:ext cx="93538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Османская империя, Иран и Афганистан в начале XX </a:t>
            </a:r>
            <a:r>
              <a:rPr lang="ru-RU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в.</a:t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9221151" y="1052736"/>
            <a:ext cx="280831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Франция захватила Алжир, Англия оккупировала Египет, над Марокко был установлен французский протекторат.</a:t>
            </a:r>
            <a:endParaRPr/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416" y="584775"/>
            <a:ext cx="7848872" cy="6220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/>
          <p:nvPr/>
        </p:nvSpPr>
        <p:spPr>
          <a:xfrm>
            <a:off x="695400" y="764704"/>
            <a:ext cx="11377264" cy="569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00FF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Работа в группах.</a:t>
            </a:r>
            <a:endParaRPr b="1" sz="4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Группа № 1.</a:t>
            </a:r>
            <a:r>
              <a:rPr b="1" lang="ru-RU" sz="32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 Narrow"/>
              <a:buChar char="•"/>
            </a:pPr>
            <a:r>
              <a:rPr b="1" lang="ru-RU" sz="32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Кто предпринял попытку переустройства в Османской империи?</a:t>
            </a:r>
            <a:endParaRPr b="1" sz="32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3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 Narrow"/>
              <a:buChar char="•"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 Что было сделано?  </a:t>
            </a:r>
            <a:endParaRPr/>
          </a:p>
          <a:p>
            <a:pPr indent="-203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 Narrow"/>
              <a:buChar char="•"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3200" u="sng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Каковы результаты?  </a:t>
            </a:r>
            <a:r>
              <a:rPr b="1" lang="ru-RU" sz="3200" u="sng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       </a:t>
            </a:r>
            <a:endParaRPr b="1" sz="32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 b="1" sz="3200">
              <a:solidFill>
                <a:srgbClr val="D9EBE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 Narrow"/>
              <a:buChar char="•"/>
            </a:pPr>
            <a:r>
              <a:rPr b="1" lang="ru-RU" sz="32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3200">
                <a:solidFill>
                  <a:srgbClr val="92D050"/>
                </a:solidFill>
                <a:latin typeface="Arial Narrow"/>
                <a:ea typeface="Arial Narrow"/>
                <a:cs typeface="Arial Narrow"/>
                <a:sym typeface="Arial Narrow"/>
              </a:rPr>
              <a:t>Группа № 2. 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 Narrow"/>
              <a:buChar char="•"/>
            </a:pPr>
            <a:r>
              <a:rPr b="1" lang="ru-RU" sz="3200">
                <a:solidFill>
                  <a:srgbClr val="92D05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Кем была предпринята вторая попытка реформ. 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 Narrow"/>
              <a:buChar char="•"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 Что удалось сделать? </a:t>
            </a:r>
            <a:endParaRPr/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 Narrow"/>
              <a:buChar char="•"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3200" u="sng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Каковы результаты?</a:t>
            </a:r>
            <a:endParaRPr b="1" sz="32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   стр.168-170.</a:t>
            </a:r>
            <a:endParaRPr b="1" sz="3200">
              <a:solidFill>
                <a:srgbClr val="FFC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6231271" y="110008"/>
            <a:ext cx="184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 cap="none">
              <a:solidFill>
                <a:srgbClr val="FEFEF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619489" y="110008"/>
            <a:ext cx="115999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Национально-освободительные движения, реформы и революции.</a:t>
            </a:r>
            <a:endParaRPr b="1" sz="3200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653425" y="4228725"/>
            <a:ext cx="2356100" cy="22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116632"/>
            <a:ext cx="37528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839416" y="5949280"/>
            <a:ext cx="26885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Султан Селим III </a:t>
            </a:r>
            <a:endParaRPr b="1"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079776" y="116632"/>
            <a:ext cx="792088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объявил о создании регулярных войск по европейскому образцу. </a:t>
            </a:r>
            <a:endParaRPr b="1"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построены пороховые заводы и мануфактуры, обслуживавшие армию и флот. </a:t>
            </a:r>
            <a:endParaRPr b="1"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 военно-инженерном училище турецкая молодежь стала изучать европейские языки.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6168008" y="3051839"/>
            <a:ext cx="32496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F4"/>
                </a:solidFill>
                <a:latin typeface="Arial Narrow"/>
                <a:ea typeface="Arial Narrow"/>
                <a:cs typeface="Arial Narrow"/>
                <a:sym typeface="Arial Narrow"/>
              </a:rPr>
              <a:t>Результат:</a:t>
            </a:r>
            <a:endParaRPr b="1" sz="5400">
              <a:solidFill>
                <a:srgbClr val="FFFFF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4223792" y="4581128"/>
            <a:ext cx="763284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Испугавшись сопротивления высших слоёв общества, Селим III проявил нерешительность и отменил реформы. </a:t>
            </a:r>
            <a:endParaRPr/>
          </a:p>
        </p:txBody>
      </p:sp>
      <p:sp>
        <p:nvSpPr>
          <p:cNvPr id="189" name="Google Shape;189;p9">
            <a:hlinkClick action="ppaction://hlinkshowjump?jump=previousslide"/>
          </p:cNvPr>
          <p:cNvSpPr/>
          <p:nvPr/>
        </p:nvSpPr>
        <p:spPr>
          <a:xfrm>
            <a:off x="10992544" y="5689682"/>
            <a:ext cx="1042416" cy="104241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extrusionOk="0" fill="darkenLess" h="120000" w="12000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OPO">
  <a:themeElements>
    <a:clrScheme name="Тема Office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2016-05-03T07:26:03Z</dcterms:created>
  <dc:creator>Home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