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1" roundtripDataSignature="AMtx7mihq7nj6rLDZXXkOsQ3WCPmnLJn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customschemas.google.com/relationships/presentationmetadata" Target="meta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showMasterSp="0" type="picTx">
  <p:cSld name="PICTURE_WITH_CAPTION_TEX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/>
          <p:nvPr/>
        </p:nvSpPr>
        <p:spPr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7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7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7"/>
          <p:cNvSpPr/>
          <p:nvPr/>
        </p:nvSpPr>
        <p:spPr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7"/>
          <p:cNvSpPr txBox="1"/>
          <p:nvPr>
            <p:ph idx="1" type="body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020"/>
              <a:buFont typeface="Twentieth Century"/>
              <a:buNone/>
              <a:defRPr sz="1700"/>
            </a:lvl1pPr>
            <a:lvl2pPr indent="-228600" lvl="1" marL="914400" algn="l">
              <a:spcBef>
                <a:spcPts val="550"/>
              </a:spcBef>
              <a:spcAft>
                <a:spcPts val="0"/>
              </a:spcAft>
              <a:buSzPts val="840"/>
              <a:buFont typeface="Twentieth Century"/>
              <a:buNone/>
              <a:defRPr sz="12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50"/>
              <a:buFont typeface="Twentieth Century"/>
              <a:buNone/>
              <a:defRPr sz="1000"/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675"/>
              <a:buFont typeface="Twentieth Century"/>
              <a:buNone/>
              <a:defRPr sz="900"/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585"/>
              <a:buFont typeface="Twentieth Century"/>
              <a:buNone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0" name="Google Shape;20;p27"/>
          <p:cNvSpPr txBox="1"/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wentieth Century"/>
              <a:buNone/>
              <a:defRPr b="0" sz="28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/>
          <p:nvPr>
            <p:ph idx="2" type="pic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</p:sp>
      <p:sp>
        <p:nvSpPr>
          <p:cNvPr id="22" name="Google Shape;22;p27"/>
          <p:cNvSpPr txBox="1"/>
          <p:nvPr>
            <p:ph idx="10" type="dt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2" type="sldNum"/>
          </p:nvPr>
        </p:nvSpPr>
        <p:spPr>
          <a:xfrm>
            <a:off x="0" y="4667250"/>
            <a:ext cx="1447800" cy="663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27"/>
          <p:cNvSpPr txBox="1"/>
          <p:nvPr>
            <p:ph idx="11" type="ftr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6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idx="1" type="body"/>
          </p:nvPr>
        </p:nvSpPr>
        <p:spPr>
          <a:xfrm rot="5400000">
            <a:off x="2426494" y="-213518"/>
            <a:ext cx="4525963" cy="81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4" name="Google Shape;84;p36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6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6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7"/>
          <p:cNvSpPr/>
          <p:nvPr/>
        </p:nvSpPr>
        <p:spPr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7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7"/>
          <p:cNvSpPr txBox="1"/>
          <p:nvPr>
            <p:ph type="title"/>
          </p:nvPr>
        </p:nvSpPr>
        <p:spPr>
          <a:xfrm rot="5400000">
            <a:off x="4823619" y="2339182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7"/>
          <p:cNvSpPr txBox="1"/>
          <p:nvPr>
            <p:ph idx="1" type="body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93" name="Google Shape;93;p37"/>
          <p:cNvSpPr txBox="1"/>
          <p:nvPr>
            <p:ph idx="10" type="dt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7"/>
          <p:cNvSpPr txBox="1"/>
          <p:nvPr>
            <p:ph idx="11" type="ftr"/>
          </p:nvPr>
        </p:nvSpPr>
        <p:spPr>
          <a:xfrm>
            <a:off x="457200" y="6248400"/>
            <a:ext cx="5573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7"/>
          <p:cNvSpPr txBox="1"/>
          <p:nvPr>
            <p:ph idx="12" type="sldNum"/>
          </p:nvPr>
        </p:nvSpPr>
        <p:spPr>
          <a:xfrm rot="5400000">
            <a:off x="5989638" y="144462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" type="body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8" name="Google Shape;28;p28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" type="body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2" type="body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" name="Google Shape;37;p29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0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0"/>
          <p:cNvSpPr txBox="1"/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1" type="subTitle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10" type="dt"/>
          </p:nvPr>
        </p:nvSpPr>
        <p:spPr>
          <a:xfrm>
            <a:off x="76200" y="6069013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 txBox="1"/>
          <p:nvPr>
            <p:ph idx="11" type="ftr"/>
          </p:nvPr>
        </p:nvSpPr>
        <p:spPr>
          <a:xfrm>
            <a:off x="2085975" y="236538"/>
            <a:ext cx="586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2" type="sldNum"/>
          </p:nvPr>
        </p:nvSpPr>
        <p:spPr>
          <a:xfrm>
            <a:off x="8001000" y="228600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1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1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1"/>
          <p:cNvSpPr txBox="1"/>
          <p:nvPr>
            <p:ph idx="1" type="body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  <a:defRPr b="0" sz="4400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1"/>
          <p:cNvSpPr txBox="1"/>
          <p:nvPr>
            <p:ph idx="12" type="sldNum"/>
          </p:nvPr>
        </p:nvSpPr>
        <p:spPr>
          <a:xfrm>
            <a:off x="0" y="1752600"/>
            <a:ext cx="1295400" cy="70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5" name="Google Shape;55;p31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2"/>
          <p:cNvSpPr txBox="1"/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2"/>
          <p:cNvSpPr txBox="1"/>
          <p:nvPr>
            <p:ph idx="1" type="body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9" name="Google Shape;59;p32"/>
          <p:cNvSpPr txBox="1"/>
          <p:nvPr>
            <p:ph idx="2" type="body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3" type="body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b="1" sz="2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1" name="Google Shape;61;p32"/>
          <p:cNvSpPr txBox="1"/>
          <p:nvPr>
            <p:ph idx="4" type="body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b="1" sz="2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2" name="Google Shape;62;p32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2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4" name="Google Shape;64;p32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3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3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4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4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4"/>
          <p:cNvSpPr txBox="1"/>
          <p:nvPr>
            <p:ph idx="12" type="sldNum"/>
          </p:nvPr>
        </p:nvSpPr>
        <p:spPr>
          <a:xfrm>
            <a:off x="0" y="62484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/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 b="0" sz="4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" type="body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137150" spcFirstLastPara="1" rIns="137150" wrap="square" tIns="182875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080"/>
              <a:buNone/>
              <a:def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50"/>
              <a:buNone/>
              <a:defRPr sz="1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67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58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2" type="body"/>
          </p:nvPr>
        </p:nvSpPr>
        <p:spPr>
          <a:xfrm>
            <a:off x="2362200" y="1752600"/>
            <a:ext cx="64008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8" name="Google Shape;78;p35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5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5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7" name="Google Shape;7;p26"/>
          <p:cNvSpPr txBox="1"/>
          <p:nvPr>
            <p:ph idx="1" type="body"/>
          </p:nvPr>
        </p:nvSpPr>
        <p:spPr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909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b="0" i="0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4169" lvl="1" marL="914400" marR="0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b="0" i="0" sz="2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8137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b="0" i="0" sz="23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238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8" name="Google Shape;8;p26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6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6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6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6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amond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Relationship Id="rId4" Type="http://schemas.openxmlformats.org/officeDocument/2006/relationships/image" Target="../media/image19.png"/><Relationship Id="rId5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/>
          <p:nvPr>
            <p:ph idx="1" type="body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ru-RU" sz="2000">
                <a:solidFill>
                  <a:srgbClr val="555A3B"/>
                </a:solidFill>
              </a:rPr>
              <a:t>Всемирная история, 10 класс</a:t>
            </a:r>
            <a:endParaRPr b="1" sz="2000">
              <a:solidFill>
                <a:srgbClr val="555A3B"/>
              </a:solidFill>
            </a:endParaRPr>
          </a:p>
        </p:txBody>
      </p:sp>
      <p:sp>
        <p:nvSpPr>
          <p:cNvPr id="101" name="Google Shape;101;p1"/>
          <p:cNvSpPr txBox="1"/>
          <p:nvPr>
            <p:ph type="title"/>
          </p:nvPr>
        </p:nvSpPr>
        <p:spPr>
          <a:xfrm>
            <a:off x="1560576" y="4648200"/>
            <a:ext cx="7575856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761D"/>
              </a:buClr>
              <a:buSzPts val="4000"/>
              <a:buFont typeface="Twentieth Century"/>
              <a:buNone/>
            </a:pPr>
            <a:r>
              <a:rPr b="1" lang="ru-RU" sz="4000">
                <a:solidFill>
                  <a:srgbClr val="FF761D"/>
                </a:solidFill>
              </a:rPr>
              <a:t>Колониализм в Азии и Африке</a:t>
            </a:r>
            <a:endParaRPr b="1" sz="4000">
              <a:solidFill>
                <a:srgbClr val="FF761D"/>
              </a:solidFill>
            </a:endParaRPr>
          </a:p>
        </p:txBody>
      </p:sp>
      <p:sp>
        <p:nvSpPr>
          <p:cNvPr id="102" name="Google Shape;102;p1"/>
          <p:cNvSpPr/>
          <p:nvPr>
            <p:ph idx="2" type="pic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</p:sp>
      <p:sp>
        <p:nvSpPr>
          <p:cNvPr id="103" name="Google Shape;103;p1"/>
          <p:cNvSpPr/>
          <p:nvPr/>
        </p:nvSpPr>
        <p:spPr>
          <a:xfrm>
            <a:off x="-36512" y="6515363"/>
            <a:ext cx="1500165" cy="32316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500" u="none" cap="none" strike="noStrike">
                <a:solidFill>
                  <a:srgbClr val="555A3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Ситник П.В.</a:t>
            </a:r>
            <a:endParaRPr b="1" i="0" sz="1500" u="none" cap="none" strike="noStrike">
              <a:solidFill>
                <a:srgbClr val="555A3B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4507717" y="6534835"/>
            <a:ext cx="1500165" cy="32316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500" u="none" cap="none" strike="noStrike">
                <a:solidFill>
                  <a:srgbClr val="555A3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2021</a:t>
            </a:r>
            <a:endParaRPr b="1" i="0" sz="1500" u="none" cap="none" strike="noStrike">
              <a:solidFill>
                <a:srgbClr val="555A3B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descr="Facebook" id="105" name="Google Shape;105;p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В очередной раз всплыл вопрос о рабстве, возникающий.. | Grand Orient" id="106" name="Google Shape;106;p1"/>
          <p:cNvPicPr preferRelativeResize="0"/>
          <p:nvPr/>
        </p:nvPicPr>
        <p:blipFill rotWithShape="1">
          <a:blip r:embed="rId3">
            <a:alphaModFix/>
          </a:blip>
          <a:srcRect b="1563" l="2608" r="5658" t="0"/>
          <a:stretch/>
        </p:blipFill>
        <p:spPr>
          <a:xfrm>
            <a:off x="1547664" y="0"/>
            <a:ext cx="7596336" cy="458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Торговая экспансия европейских государств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264" name="Google Shape;264;p10"/>
          <p:cNvGrpSpPr/>
          <p:nvPr/>
        </p:nvGrpSpPr>
        <p:grpSpPr>
          <a:xfrm>
            <a:off x="183094" y="1996941"/>
            <a:ext cx="8777811" cy="3728212"/>
            <a:chOff x="3582" y="368141"/>
            <a:chExt cx="8777811" cy="3728212"/>
          </a:xfrm>
        </p:grpSpPr>
        <p:sp>
          <p:nvSpPr>
            <p:cNvPr id="265" name="Google Shape;265;p10"/>
            <p:cNvSpPr/>
            <p:nvPr/>
          </p:nvSpPr>
          <p:spPr>
            <a:xfrm>
              <a:off x="7380238" y="3005658"/>
              <a:ext cx="91440" cy="3226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9050">
              <a:solidFill>
                <a:srgbClr val="C571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6" name="Google Shape;266;p10"/>
            <p:cNvSpPr/>
            <p:nvPr/>
          </p:nvSpPr>
          <p:spPr>
            <a:xfrm>
              <a:off x="4392488" y="1852163"/>
              <a:ext cx="3033470" cy="3226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C571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7" name="Google Shape;267;p10"/>
            <p:cNvSpPr/>
            <p:nvPr/>
          </p:nvSpPr>
          <p:spPr>
            <a:xfrm>
              <a:off x="4346767" y="2988161"/>
              <a:ext cx="91440" cy="3226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9050">
              <a:solidFill>
                <a:srgbClr val="C571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8" name="Google Shape;268;p10"/>
            <p:cNvSpPr/>
            <p:nvPr/>
          </p:nvSpPr>
          <p:spPr>
            <a:xfrm>
              <a:off x="4346767" y="1852163"/>
              <a:ext cx="91440" cy="3226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9050">
              <a:solidFill>
                <a:srgbClr val="C571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9" name="Google Shape;269;p10"/>
            <p:cNvSpPr/>
            <p:nvPr/>
          </p:nvSpPr>
          <p:spPr>
            <a:xfrm>
              <a:off x="1313297" y="2988161"/>
              <a:ext cx="91440" cy="3226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9050">
              <a:solidFill>
                <a:srgbClr val="C571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0" name="Google Shape;270;p10"/>
            <p:cNvSpPr/>
            <p:nvPr/>
          </p:nvSpPr>
          <p:spPr>
            <a:xfrm>
              <a:off x="1359017" y="1852163"/>
              <a:ext cx="3033470" cy="3226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C571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1" name="Google Shape;271;p10"/>
            <p:cNvSpPr/>
            <p:nvPr/>
          </p:nvSpPr>
          <p:spPr>
            <a:xfrm>
              <a:off x="4346767" y="993570"/>
              <a:ext cx="91440" cy="3226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2" name="Google Shape;272;p10"/>
            <p:cNvSpPr/>
            <p:nvPr/>
          </p:nvSpPr>
          <p:spPr>
            <a:xfrm>
              <a:off x="2774425" y="368141"/>
              <a:ext cx="3236124" cy="62542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0"/>
            <p:cNvSpPr txBox="1"/>
            <p:nvPr/>
          </p:nvSpPr>
          <p:spPr>
            <a:xfrm>
              <a:off x="2774425" y="368141"/>
              <a:ext cx="3236124" cy="62542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Торговля – основная цель колонизации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2774425" y="1316171"/>
              <a:ext cx="3236124" cy="53599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0"/>
            <p:cNvSpPr txBox="1"/>
            <p:nvPr/>
          </p:nvSpPr>
          <p:spPr>
            <a:xfrm>
              <a:off x="2774425" y="1316171"/>
              <a:ext cx="3236124" cy="53599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поставка португальцами в Европу специй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3582" y="2174763"/>
              <a:ext cx="2710870" cy="81339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0"/>
            <p:cNvSpPr txBox="1"/>
            <p:nvPr/>
          </p:nvSpPr>
          <p:spPr>
            <a:xfrm>
              <a:off x="3582" y="2174763"/>
              <a:ext cx="2710870" cy="81339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Индия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78" name="Google Shape;278;p10"/>
            <p:cNvSpPr/>
            <p:nvPr/>
          </p:nvSpPr>
          <p:spPr>
            <a:xfrm>
              <a:off x="53738" y="3310761"/>
              <a:ext cx="2610557" cy="76809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0"/>
            <p:cNvSpPr txBox="1"/>
            <p:nvPr/>
          </p:nvSpPr>
          <p:spPr>
            <a:xfrm>
              <a:off x="53738" y="3310761"/>
              <a:ext cx="2610557" cy="76809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перец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3037052" y="2174763"/>
              <a:ext cx="2710870" cy="81339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0"/>
            <p:cNvSpPr txBox="1"/>
            <p:nvPr/>
          </p:nvSpPr>
          <p:spPr>
            <a:xfrm>
              <a:off x="3037052" y="2174763"/>
              <a:ext cx="2710870" cy="81339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Китай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3087209" y="3310761"/>
              <a:ext cx="2610557" cy="76809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0"/>
            <p:cNvSpPr txBox="1"/>
            <p:nvPr/>
          </p:nvSpPr>
          <p:spPr>
            <a:xfrm>
              <a:off x="3087209" y="3310761"/>
              <a:ext cx="2610557" cy="76809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корица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6070523" y="2174763"/>
              <a:ext cx="2710870" cy="83089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0"/>
            <p:cNvSpPr txBox="1"/>
            <p:nvPr/>
          </p:nvSpPr>
          <p:spPr>
            <a:xfrm>
              <a:off x="6070523" y="2174763"/>
              <a:ext cx="2710870" cy="83089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Индонезийский архипелаг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6120680" y="3328258"/>
              <a:ext cx="2610557" cy="76809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0"/>
            <p:cNvSpPr txBox="1"/>
            <p:nvPr/>
          </p:nvSpPr>
          <p:spPr>
            <a:xfrm>
              <a:off x="6120680" y="3328258"/>
              <a:ext cx="2610557" cy="76809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мускатный орех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Начало территориальных захватов и образование колоний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293" name="Google Shape;293;p11"/>
          <p:cNvGrpSpPr/>
          <p:nvPr/>
        </p:nvGrpSpPr>
        <p:grpSpPr>
          <a:xfrm>
            <a:off x="127133" y="1642717"/>
            <a:ext cx="6013332" cy="778171"/>
            <a:chOff x="1329377" y="695854"/>
            <a:chExt cx="5982204" cy="474662"/>
          </a:xfrm>
        </p:grpSpPr>
        <p:sp>
          <p:nvSpPr>
            <p:cNvPr id="294" name="Google Shape;294;p11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1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Переход Португалии от торговой экспансии к силовой политике и образованию колониальных владений в Азии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96" name="Google Shape;296;p11"/>
          <p:cNvGrpSpPr/>
          <p:nvPr/>
        </p:nvGrpSpPr>
        <p:grpSpPr>
          <a:xfrm>
            <a:off x="111059" y="2556373"/>
            <a:ext cx="6029406" cy="576064"/>
            <a:chOff x="1329377" y="695854"/>
            <a:chExt cx="5982204" cy="474662"/>
          </a:xfrm>
        </p:grpSpPr>
        <p:sp>
          <p:nvSpPr>
            <p:cNvPr id="297" name="Google Shape;297;p11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1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1508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назначение вице-королём португальских вла- дений в Индии адмирала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Афонсо д’Альбукерке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https://upload.wikimedia.org/wikipedia/commons/a/ae/Retrato_de_Afonso_de_Albuquerque_%28ap%C3%B3s_1545%29_-_Autor_desconhecido.png" id="299" name="Google Shape;29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8184" y="1642717"/>
            <a:ext cx="2772972" cy="510676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00" name="Google Shape;300;p11"/>
          <p:cNvSpPr txBox="1"/>
          <p:nvPr/>
        </p:nvSpPr>
        <p:spPr>
          <a:xfrm>
            <a:off x="2339752" y="6410926"/>
            <a:ext cx="388843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Афонсо д’Альбукерке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Начало территориальных захватов и образование колоний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306" name="Google Shape;306;p12"/>
          <p:cNvGrpSpPr/>
          <p:nvPr/>
        </p:nvGrpSpPr>
        <p:grpSpPr>
          <a:xfrm>
            <a:off x="179512" y="1664971"/>
            <a:ext cx="8858312" cy="323869"/>
            <a:chOff x="1329377" y="695854"/>
            <a:chExt cx="5982204" cy="474662"/>
          </a:xfrm>
        </p:grpSpPr>
        <p:sp>
          <p:nvSpPr>
            <p:cNvPr id="307" name="Google Shape;307;p12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2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9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Становление португальской торговой империи при Афонсо д’Альбукерке</a:t>
              </a:r>
              <a:endParaRPr b="1" sz="1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09" name="Google Shape;309;p12"/>
          <p:cNvGrpSpPr/>
          <p:nvPr/>
        </p:nvGrpSpPr>
        <p:grpSpPr>
          <a:xfrm>
            <a:off x="142844" y="2161143"/>
            <a:ext cx="2412932" cy="871835"/>
            <a:chOff x="1329377" y="695854"/>
            <a:chExt cx="5982204" cy="474662"/>
          </a:xfrm>
        </p:grpSpPr>
        <p:sp>
          <p:nvSpPr>
            <p:cNvPr id="310" name="Google Shape;310;p12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2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Ормуз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- иранский порт у входа в Персид- ский залив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12" name="Google Shape;312;p12"/>
          <p:cNvSpPr txBox="1"/>
          <p:nvPr/>
        </p:nvSpPr>
        <p:spPr>
          <a:xfrm>
            <a:off x="2672563" y="6531847"/>
            <a:ext cx="632859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Европа и Азия в конце XV – начале XVI в.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13" name="Google Shape;31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2564" y="2132856"/>
            <a:ext cx="6328591" cy="439899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314" name="Google Shape;314;p12"/>
          <p:cNvGrpSpPr/>
          <p:nvPr/>
        </p:nvGrpSpPr>
        <p:grpSpPr>
          <a:xfrm>
            <a:off x="141114" y="3135662"/>
            <a:ext cx="2412932" cy="839259"/>
            <a:chOff x="1329377" y="695854"/>
            <a:chExt cx="5982204" cy="474662"/>
          </a:xfrm>
        </p:grpSpPr>
        <p:sp>
          <p:nvSpPr>
            <p:cNvPr id="315" name="Google Shape;315;p12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2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Гоа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- крепость на за- падном побережье Ин- дии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17" name="Google Shape;317;p12"/>
          <p:cNvGrpSpPr/>
          <p:nvPr/>
        </p:nvGrpSpPr>
        <p:grpSpPr>
          <a:xfrm>
            <a:off x="122858" y="4071095"/>
            <a:ext cx="2412932" cy="1506023"/>
            <a:chOff x="1329377" y="695854"/>
            <a:chExt cx="5982204" cy="474662"/>
          </a:xfrm>
        </p:grpSpPr>
        <p:sp>
          <p:nvSpPr>
            <p:cNvPr id="318" name="Google Shape;318;p12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2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Малакка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- богатый торговый порт в Ма- лаккском проливе, за- пиравший вход в Ин- дийский океан с вос- тока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20" name="Google Shape;320;p12"/>
          <p:cNvSpPr/>
          <p:nvPr/>
        </p:nvSpPr>
        <p:spPr>
          <a:xfrm>
            <a:off x="8676456" y="5850200"/>
            <a:ext cx="144016" cy="1440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2"/>
          <p:cNvSpPr/>
          <p:nvPr/>
        </p:nvSpPr>
        <p:spPr>
          <a:xfrm>
            <a:off x="5508104" y="5013176"/>
            <a:ext cx="144016" cy="1440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2"/>
          <p:cNvSpPr/>
          <p:nvPr/>
        </p:nvSpPr>
        <p:spPr>
          <a:xfrm>
            <a:off x="6588224" y="5700504"/>
            <a:ext cx="144016" cy="1440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2"/>
          <p:cNvSpPr/>
          <p:nvPr/>
        </p:nvSpPr>
        <p:spPr>
          <a:xfrm>
            <a:off x="4716016" y="5926434"/>
            <a:ext cx="144016" cy="1440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dk1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2"/>
          <p:cNvSpPr/>
          <p:nvPr/>
        </p:nvSpPr>
        <p:spPr>
          <a:xfrm>
            <a:off x="7984268" y="5577119"/>
            <a:ext cx="908212" cy="246769"/>
          </a:xfrm>
          <a:prstGeom prst="wedgeRectCallout">
            <a:avLst>
              <a:gd fmla="val 28798" name="adj1"/>
              <a:gd fmla="val 62500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Малакка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5" name="Google Shape;325;p12"/>
          <p:cNvSpPr/>
          <p:nvPr/>
        </p:nvSpPr>
        <p:spPr>
          <a:xfrm>
            <a:off x="4608668" y="5637488"/>
            <a:ext cx="647408" cy="246769"/>
          </a:xfrm>
          <a:prstGeom prst="wedgeRectCallout">
            <a:avLst>
              <a:gd fmla="val -16840" name="adj1"/>
              <a:gd fmla="val 65996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Аден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6" name="Google Shape;326;p12"/>
          <p:cNvSpPr/>
          <p:nvPr/>
        </p:nvSpPr>
        <p:spPr>
          <a:xfrm>
            <a:off x="5256076" y="4743129"/>
            <a:ext cx="756084" cy="246769"/>
          </a:xfrm>
          <a:prstGeom prst="wedgeRectCallout">
            <a:avLst>
              <a:gd fmla="val -14299" name="adj1"/>
              <a:gd fmla="val 62500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Ормуз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7" name="Google Shape;327;p12"/>
          <p:cNvSpPr/>
          <p:nvPr/>
        </p:nvSpPr>
        <p:spPr>
          <a:xfrm>
            <a:off x="6408204" y="5433103"/>
            <a:ext cx="468052" cy="246769"/>
          </a:xfrm>
          <a:prstGeom prst="wedgeRectCallout">
            <a:avLst>
              <a:gd fmla="val -10565" name="adj1"/>
              <a:gd fmla="val 62500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Гоа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28" name="Google Shape;328;p12"/>
          <p:cNvGrpSpPr/>
          <p:nvPr/>
        </p:nvGrpSpPr>
        <p:grpSpPr>
          <a:xfrm>
            <a:off x="115134" y="5668483"/>
            <a:ext cx="2412932" cy="651465"/>
            <a:chOff x="1329377" y="695854"/>
            <a:chExt cx="5982204" cy="474662"/>
          </a:xfrm>
        </p:grpSpPr>
        <p:sp>
          <p:nvSpPr>
            <p:cNvPr id="329" name="Google Shape;329;p12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2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Аден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- порт у входа в Красное море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Начало территориальных захватов и образование колоний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336" name="Google Shape;336;p13"/>
          <p:cNvGrpSpPr/>
          <p:nvPr/>
        </p:nvGrpSpPr>
        <p:grpSpPr>
          <a:xfrm>
            <a:off x="2267744" y="1661886"/>
            <a:ext cx="4608512" cy="323869"/>
            <a:chOff x="1329377" y="695854"/>
            <a:chExt cx="5982204" cy="474662"/>
          </a:xfrm>
        </p:grpSpPr>
        <p:sp>
          <p:nvSpPr>
            <p:cNvPr id="337" name="Google Shape;337;p1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9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Продвижение европейцев на восток</a:t>
              </a:r>
              <a:endParaRPr b="1" sz="1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39" name="Google Shape;339;p13"/>
          <p:cNvGrpSpPr/>
          <p:nvPr/>
        </p:nvGrpSpPr>
        <p:grpSpPr>
          <a:xfrm>
            <a:off x="142844" y="2161143"/>
            <a:ext cx="4429156" cy="871835"/>
            <a:chOff x="1329377" y="695854"/>
            <a:chExt cx="5982204" cy="474662"/>
          </a:xfrm>
        </p:grpSpPr>
        <p:sp>
          <p:nvSpPr>
            <p:cNvPr id="340" name="Google Shape;340;p1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Проведение династией Мин в Китае по- литики самоизоляции и ограничение внешней торговли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42" name="Google Shape;342;p13"/>
          <p:cNvSpPr txBox="1"/>
          <p:nvPr/>
        </p:nvSpPr>
        <p:spPr>
          <a:xfrm>
            <a:off x="611560" y="6445958"/>
            <a:ext cx="406011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Китай и Япония в середине XVII – XVIII в.</a:t>
            </a:r>
            <a:endParaRPr/>
          </a:p>
        </p:txBody>
      </p:sp>
      <p:grpSp>
        <p:nvGrpSpPr>
          <p:cNvPr id="343" name="Google Shape;343;p13"/>
          <p:cNvGrpSpPr/>
          <p:nvPr/>
        </p:nvGrpSpPr>
        <p:grpSpPr>
          <a:xfrm>
            <a:off x="141114" y="3135662"/>
            <a:ext cx="4430886" cy="839259"/>
            <a:chOff x="1329377" y="695854"/>
            <a:chExt cx="5982204" cy="474662"/>
          </a:xfrm>
        </p:grpSpPr>
        <p:sp>
          <p:nvSpPr>
            <p:cNvPr id="344" name="Google Shape;344;p1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 середины XVI в.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португальцы могли торговать только в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Макао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а остальные европейцы – в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Гуанчжоу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46" name="Google Shape;346;p13"/>
          <p:cNvGrpSpPr/>
          <p:nvPr/>
        </p:nvGrpSpPr>
        <p:grpSpPr>
          <a:xfrm>
            <a:off x="132488" y="4442895"/>
            <a:ext cx="4449142" cy="798065"/>
            <a:chOff x="1329377" y="695854"/>
            <a:chExt cx="5982204" cy="474662"/>
          </a:xfrm>
        </p:grpSpPr>
        <p:sp>
          <p:nvSpPr>
            <p:cNvPr id="347" name="Google Shape;347;p1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1542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во время шторма португальский корабль сбился с курса и нашёл пристани- ще на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о. Танэгасима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(Японские острова)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349" name="Google Shape;34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7420" y="2161142"/>
            <a:ext cx="4343735" cy="456350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350" name="Google Shape;350;p13"/>
          <p:cNvGrpSpPr/>
          <p:nvPr/>
        </p:nvGrpSpPr>
        <p:grpSpPr>
          <a:xfrm>
            <a:off x="122858" y="5343775"/>
            <a:ext cx="4449142" cy="365159"/>
            <a:chOff x="1329377" y="695854"/>
            <a:chExt cx="5982204" cy="474662"/>
          </a:xfrm>
        </p:grpSpPr>
        <p:sp>
          <p:nvSpPr>
            <p:cNvPr id="351" name="Google Shape;351;p1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1580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прибытие в Японию испанцев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53" name="Google Shape;353;p13"/>
          <p:cNvSpPr/>
          <p:nvPr/>
        </p:nvSpPr>
        <p:spPr>
          <a:xfrm>
            <a:off x="7164288" y="5013176"/>
            <a:ext cx="144016" cy="1440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3"/>
          <p:cNvSpPr/>
          <p:nvPr/>
        </p:nvSpPr>
        <p:spPr>
          <a:xfrm>
            <a:off x="7092280" y="4941168"/>
            <a:ext cx="144016" cy="1440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3"/>
          <p:cNvSpPr/>
          <p:nvPr/>
        </p:nvSpPr>
        <p:spPr>
          <a:xfrm>
            <a:off x="6732240" y="4694399"/>
            <a:ext cx="1026114" cy="246769"/>
          </a:xfrm>
          <a:prstGeom prst="wedgeRectCallout">
            <a:avLst>
              <a:gd fmla="val -14299" name="adj1"/>
              <a:gd fmla="val 62500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Гуанчжоу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6" name="Google Shape;356;p13"/>
          <p:cNvSpPr/>
          <p:nvPr/>
        </p:nvSpPr>
        <p:spPr>
          <a:xfrm>
            <a:off x="6984385" y="5187937"/>
            <a:ext cx="773969" cy="246769"/>
          </a:xfrm>
          <a:prstGeom prst="wedgeRectCallout">
            <a:avLst>
              <a:gd fmla="val -19290" name="adj1"/>
              <a:gd fmla="val -62532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Макао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7" name="Google Shape;357;p13"/>
          <p:cNvSpPr/>
          <p:nvPr/>
        </p:nvSpPr>
        <p:spPr>
          <a:xfrm>
            <a:off x="7596336" y="4293096"/>
            <a:ext cx="1329480" cy="246769"/>
          </a:xfrm>
          <a:prstGeom prst="wedgeRectCallout">
            <a:avLst>
              <a:gd fmla="val 19937" name="adj1"/>
              <a:gd fmla="val -55712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о. Танэгасима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8" name="Google Shape;358;p13"/>
          <p:cNvSpPr/>
          <p:nvPr/>
        </p:nvSpPr>
        <p:spPr>
          <a:xfrm>
            <a:off x="8388424" y="4149080"/>
            <a:ext cx="144016" cy="1440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Начало территориальных захватов и образование колоний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364" name="Google Shape;364;p14"/>
          <p:cNvGrpSpPr/>
          <p:nvPr/>
        </p:nvGrpSpPr>
        <p:grpSpPr>
          <a:xfrm>
            <a:off x="1799692" y="1678721"/>
            <a:ext cx="5544616" cy="418131"/>
            <a:chOff x="1329377" y="695854"/>
            <a:chExt cx="5982204" cy="474662"/>
          </a:xfrm>
        </p:grpSpPr>
        <p:sp>
          <p:nvSpPr>
            <p:cNvPr id="365" name="Google Shape;365;p14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4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Деятельность христианских миссионеров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67" name="Google Shape;367;p14"/>
          <p:cNvGrpSpPr/>
          <p:nvPr/>
        </p:nvGrpSpPr>
        <p:grpSpPr>
          <a:xfrm>
            <a:off x="111059" y="2286547"/>
            <a:ext cx="3884877" cy="782414"/>
            <a:chOff x="1329377" y="695854"/>
            <a:chExt cx="5982204" cy="474662"/>
          </a:xfrm>
        </p:grpSpPr>
        <p:sp>
          <p:nvSpPr>
            <p:cNvPr id="368" name="Google Shape;368;p14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4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Первоначально терпимое отноше- ние к европейцами китайцев и япон- цев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70" name="Google Shape;370;p14"/>
          <p:cNvSpPr txBox="1"/>
          <p:nvPr/>
        </p:nvSpPr>
        <p:spPr>
          <a:xfrm>
            <a:off x="2117650" y="6400893"/>
            <a:ext cx="201622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Тоётоми Хидэёси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Toyotomi hideyoshi.jpg" id="371" name="Google Shape;3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8689" y="2276872"/>
            <a:ext cx="4882467" cy="44625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372" name="Google Shape;372;p14"/>
          <p:cNvGrpSpPr/>
          <p:nvPr/>
        </p:nvGrpSpPr>
        <p:grpSpPr>
          <a:xfrm>
            <a:off x="142844" y="3171846"/>
            <a:ext cx="3878608" cy="1049242"/>
            <a:chOff x="1329377" y="695854"/>
            <a:chExt cx="5982204" cy="474662"/>
          </a:xfrm>
        </p:grpSpPr>
        <p:sp>
          <p:nvSpPr>
            <p:cNvPr id="373" name="Google Shape;373;p14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4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При дворе военного и политическо- го деятеля, объединителя Японии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Тоётоми Хидэёси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(1536-1598 гг.) были христиане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Начало территориальных захватов и образование колоний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>
            <a:off x="1799692" y="1678721"/>
            <a:ext cx="5544616" cy="418131"/>
            <a:chOff x="1329377" y="695854"/>
            <a:chExt cx="5982204" cy="474662"/>
          </a:xfrm>
        </p:grpSpPr>
        <p:sp>
          <p:nvSpPr>
            <p:cNvPr id="381" name="Google Shape;381;p15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5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Деятельность христианских миссионеров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83" name="Google Shape;383;p15"/>
          <p:cNvGrpSpPr/>
          <p:nvPr/>
        </p:nvGrpSpPr>
        <p:grpSpPr>
          <a:xfrm>
            <a:off x="111059" y="2286547"/>
            <a:ext cx="8890097" cy="494381"/>
            <a:chOff x="1329377" y="695854"/>
            <a:chExt cx="5982204" cy="474662"/>
          </a:xfrm>
        </p:grpSpPr>
        <p:sp>
          <p:nvSpPr>
            <p:cNvPr id="384" name="Google Shape;384;p15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5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Итальянский миссионер-иезуит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Маттео Риччи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был допущен в китайский импера- торский дворец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86" name="Google Shape;386;p15"/>
          <p:cNvSpPr txBox="1"/>
          <p:nvPr/>
        </p:nvSpPr>
        <p:spPr>
          <a:xfrm>
            <a:off x="4619898" y="6420363"/>
            <a:ext cx="201622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Сюй Гуанци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87" name="Google Shape;387;p15"/>
          <p:cNvGrpSpPr/>
          <p:nvPr/>
        </p:nvGrpSpPr>
        <p:grpSpPr>
          <a:xfrm>
            <a:off x="111874" y="2852936"/>
            <a:ext cx="8889282" cy="504056"/>
            <a:chOff x="1329377" y="695854"/>
            <a:chExt cx="5982204" cy="474662"/>
          </a:xfrm>
        </p:grpSpPr>
        <p:sp>
          <p:nvSpPr>
            <p:cNvPr id="388" name="Google Shape;388;p15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5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1603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Маттео Риччи убедил креститься прославленного учёного и чиновника династии Мин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Сюй Гуанци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Ricciportrait.jpg" id="390" name="Google Shape;390;p15"/>
          <p:cNvPicPr preferRelativeResize="0"/>
          <p:nvPr/>
        </p:nvPicPr>
        <p:blipFill rotWithShape="1">
          <a:blip r:embed="rId3">
            <a:alphaModFix/>
          </a:blip>
          <a:srcRect b="7599" l="0" r="0" t="0"/>
          <a:stretch/>
        </p:blipFill>
        <p:spPr>
          <a:xfrm>
            <a:off x="111059" y="3573092"/>
            <a:ext cx="2603486" cy="316635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Xu Guangqi.jpg" id="391" name="Google Shape;39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7132" y="3573092"/>
            <a:ext cx="2374024" cy="31663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92" name="Google Shape;392;p15"/>
          <p:cNvSpPr txBox="1"/>
          <p:nvPr/>
        </p:nvSpPr>
        <p:spPr>
          <a:xfrm>
            <a:off x="2714545" y="6432036"/>
            <a:ext cx="201622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Маттео Риччи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ÑÐµÑ ÐÐ°ÑÑÐµÐ¾ Ð Ð¸ÑÑÐ¸,SJ Ð¸ ÐÐ¸ÑÐ°Ð¹: Ð²ÑÑÑÐ°Ð²ÐºÐ° Ð² ÐÐ°ÑÐ¸ÐºÐ°Ð½Ðµ - 26 ÐÐºÑÑÐ±ÑÑ 2009 - ÐÐÐÐÐ¬  Ð¦ÐÐ ÐÐÐ - ÐÐ°ÑÐ¾Ð»Ð¸ÑÐµÑÐºÐ¸Ð¹ Ð²ÐµÑÑÐ½Ð¸Ðº &quot;Domus Amicus&quot;" id="393" name="Google Shape;393;p15"/>
          <p:cNvPicPr preferRelativeResize="0"/>
          <p:nvPr/>
        </p:nvPicPr>
        <p:blipFill rotWithShape="1">
          <a:blip r:embed="rId5">
            <a:alphaModFix/>
          </a:blip>
          <a:srcRect b="9818" l="12000" r="12001" t="9594"/>
          <a:stretch/>
        </p:blipFill>
        <p:spPr>
          <a:xfrm>
            <a:off x="3730955" y="3573092"/>
            <a:ext cx="2185064" cy="241507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94" name="Google Shape;394;p15"/>
          <p:cNvSpPr txBox="1"/>
          <p:nvPr/>
        </p:nvSpPr>
        <p:spPr>
          <a:xfrm>
            <a:off x="3426225" y="5977731"/>
            <a:ext cx="2794523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Маттео Риччи и Сюй Гуанци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6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Начало территориальных захватов и образование колоний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400" name="Google Shape;400;p16"/>
          <p:cNvGrpSpPr/>
          <p:nvPr/>
        </p:nvGrpSpPr>
        <p:grpSpPr>
          <a:xfrm>
            <a:off x="1799692" y="1678721"/>
            <a:ext cx="5544616" cy="418131"/>
            <a:chOff x="1329377" y="695854"/>
            <a:chExt cx="5982204" cy="474662"/>
          </a:xfrm>
        </p:grpSpPr>
        <p:sp>
          <p:nvSpPr>
            <p:cNvPr id="401" name="Google Shape;401;p1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Деятельность христианских миссионеров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403" name="Google Shape;403;p16"/>
          <p:cNvGrpSpPr/>
          <p:nvPr/>
        </p:nvGrpSpPr>
        <p:grpSpPr>
          <a:xfrm>
            <a:off x="142844" y="2233058"/>
            <a:ext cx="5757085" cy="1339958"/>
            <a:chOff x="1329377" y="695854"/>
            <a:chExt cx="5982204" cy="474662"/>
          </a:xfrm>
        </p:grpSpPr>
        <p:sp>
          <p:nvSpPr>
            <p:cNvPr id="404" name="Google Shape;404;p1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Известный немецкий иезуитский миссионер и астро- ном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Адам Шалль фон Белль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провёл бóльшую жизнь в Китае. При династии Мин он принял участие в рефор- ме китайского календаря, стал советником императо- ра Канси из династии Цин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406" name="Google Shape;406;p16"/>
          <p:cNvSpPr txBox="1"/>
          <p:nvPr/>
        </p:nvSpPr>
        <p:spPr>
          <a:xfrm>
            <a:off x="1115616" y="6400893"/>
            <a:ext cx="488069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Адам Шалль фон Белль, мандарин первого класса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Connecting Seas: A Visual History of Discoveries and Encounters (Getty  Center Exhibitions)" id="407" name="Google Shape;407;p16"/>
          <p:cNvPicPr preferRelativeResize="0"/>
          <p:nvPr/>
        </p:nvPicPr>
        <p:blipFill rotWithShape="1">
          <a:blip r:embed="rId3">
            <a:alphaModFix/>
          </a:blip>
          <a:srcRect b="6963" l="5249" r="8128" t="7198"/>
          <a:stretch/>
        </p:blipFill>
        <p:spPr>
          <a:xfrm>
            <a:off x="5996312" y="2204863"/>
            <a:ext cx="3004844" cy="453458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ransition spd="med"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7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Начало территориальных захватов и образование колоний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413" name="Google Shape;413;p17"/>
          <p:cNvSpPr txBox="1"/>
          <p:nvPr/>
        </p:nvSpPr>
        <p:spPr>
          <a:xfrm>
            <a:off x="159140" y="6386095"/>
            <a:ext cx="406011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Китай и Япония в середине XVII – XVIII в.</a:t>
            </a:r>
            <a:endParaRPr/>
          </a:p>
        </p:txBody>
      </p:sp>
      <p:grpSp>
        <p:nvGrpSpPr>
          <p:cNvPr id="414" name="Google Shape;414;p17"/>
          <p:cNvGrpSpPr/>
          <p:nvPr/>
        </p:nvGrpSpPr>
        <p:grpSpPr>
          <a:xfrm>
            <a:off x="106420" y="1714160"/>
            <a:ext cx="3961524" cy="1786848"/>
            <a:chOff x="1329377" y="695854"/>
            <a:chExt cx="5982204" cy="474662"/>
          </a:xfrm>
        </p:grpSpPr>
        <p:sp>
          <p:nvSpPr>
            <p:cNvPr id="415" name="Google Shape;415;p17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7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1636-1639 гг.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издание в Японии сё- гуном указов, запрещавших европей- цам посещать страну. Исключение было сделано голландцам, которые могли посылать один корабль в год для ограниченной торговли в порту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Нагасаки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417" name="Google Shape;41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9256" y="1700808"/>
            <a:ext cx="4781900" cy="502384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18" name="Google Shape;418;p17"/>
          <p:cNvSpPr/>
          <p:nvPr/>
        </p:nvSpPr>
        <p:spPr>
          <a:xfrm>
            <a:off x="7596336" y="3371549"/>
            <a:ext cx="936104" cy="246769"/>
          </a:xfrm>
          <a:prstGeom prst="wedgeRectCallout">
            <a:avLst>
              <a:gd fmla="val 16598" name="adj1"/>
              <a:gd fmla="val 71593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Нагасаки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19" name="Google Shape;419;p17"/>
          <p:cNvSpPr/>
          <p:nvPr/>
        </p:nvSpPr>
        <p:spPr>
          <a:xfrm>
            <a:off x="8081056" y="3653149"/>
            <a:ext cx="144016" cy="1440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8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Начало территориальных захватов и образование колоний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425" name="Google Shape;425;p18"/>
          <p:cNvGrpSpPr/>
          <p:nvPr/>
        </p:nvGrpSpPr>
        <p:grpSpPr>
          <a:xfrm>
            <a:off x="106420" y="1714160"/>
            <a:ext cx="8894736" cy="562712"/>
            <a:chOff x="1329377" y="695854"/>
            <a:chExt cx="5982204" cy="474662"/>
          </a:xfrm>
        </p:grpSpPr>
        <p:sp>
          <p:nvSpPr>
            <p:cNvPr id="426" name="Google Shape;426;p18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8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Начало XVI в.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возвышение Голландии, захват ею бóльшей части португальского Востока.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428" name="Google Shape;428;p18"/>
          <p:cNvGrpSpPr/>
          <p:nvPr/>
        </p:nvGrpSpPr>
        <p:grpSpPr>
          <a:xfrm>
            <a:off x="715947" y="2424487"/>
            <a:ext cx="7712104" cy="4241273"/>
            <a:chOff x="573103" y="3599"/>
            <a:chExt cx="7712104" cy="4241273"/>
          </a:xfrm>
        </p:grpSpPr>
        <p:sp>
          <p:nvSpPr>
            <p:cNvPr id="429" name="Google Shape;429;p18"/>
            <p:cNvSpPr/>
            <p:nvPr/>
          </p:nvSpPr>
          <p:spPr>
            <a:xfrm>
              <a:off x="573103" y="3599"/>
              <a:ext cx="5886782" cy="585003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8"/>
            <p:cNvSpPr txBox="1"/>
            <p:nvPr/>
          </p:nvSpPr>
          <p:spPr>
            <a:xfrm>
              <a:off x="590237" y="20733"/>
              <a:ext cx="5852514" cy="5507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Голландская Ост-Индская компания (1602 г.)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1161781" y="588602"/>
              <a:ext cx="588678" cy="43875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32" name="Google Shape;432;p18"/>
            <p:cNvSpPr/>
            <p:nvPr/>
          </p:nvSpPr>
          <p:spPr>
            <a:xfrm>
              <a:off x="1750459" y="734853"/>
              <a:ext cx="6534748" cy="58500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8"/>
            <p:cNvSpPr txBox="1"/>
            <p:nvPr/>
          </p:nvSpPr>
          <p:spPr>
            <a:xfrm>
              <a:off x="1767593" y="751987"/>
              <a:ext cx="6500480" cy="5507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торговала с Японией, Китаем, Цейлоном, Индонезией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1161781" y="588602"/>
              <a:ext cx="588678" cy="117000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35" name="Google Shape;435;p18"/>
            <p:cNvSpPr/>
            <p:nvPr/>
          </p:nvSpPr>
          <p:spPr>
            <a:xfrm>
              <a:off x="1750459" y="1466107"/>
              <a:ext cx="6534748" cy="58500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8"/>
            <p:cNvSpPr txBox="1"/>
            <p:nvPr/>
          </p:nvSpPr>
          <p:spPr>
            <a:xfrm>
              <a:off x="1767593" y="1483241"/>
              <a:ext cx="6500480" cy="5507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назначала губернаторов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1161781" y="588602"/>
              <a:ext cx="588678" cy="190126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38" name="Google Shape;438;p18"/>
            <p:cNvSpPr/>
            <p:nvPr/>
          </p:nvSpPr>
          <p:spPr>
            <a:xfrm>
              <a:off x="1750459" y="2197361"/>
              <a:ext cx="6534748" cy="58500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8"/>
            <p:cNvSpPr txBox="1"/>
            <p:nvPr/>
          </p:nvSpPr>
          <p:spPr>
            <a:xfrm>
              <a:off x="1767593" y="2214495"/>
              <a:ext cx="6500480" cy="5507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заключала договоры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1161781" y="588602"/>
              <a:ext cx="588678" cy="263251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41" name="Google Shape;441;p18"/>
            <p:cNvSpPr/>
            <p:nvPr/>
          </p:nvSpPr>
          <p:spPr>
            <a:xfrm>
              <a:off x="1750459" y="2928615"/>
              <a:ext cx="6534748" cy="58500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8"/>
            <p:cNvSpPr txBox="1"/>
            <p:nvPr/>
          </p:nvSpPr>
          <p:spPr>
            <a:xfrm>
              <a:off x="1767593" y="2945749"/>
              <a:ext cx="6500480" cy="5507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набирала солдат и объявляла войну врагам Нидерландов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1161781" y="588602"/>
              <a:ext cx="588678" cy="336376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44" name="Google Shape;444;p18"/>
            <p:cNvSpPr/>
            <p:nvPr/>
          </p:nvSpPr>
          <p:spPr>
            <a:xfrm>
              <a:off x="1750459" y="3659869"/>
              <a:ext cx="6534748" cy="58500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8"/>
            <p:cNvSpPr txBox="1"/>
            <p:nvPr/>
          </p:nvSpPr>
          <p:spPr>
            <a:xfrm>
              <a:off x="1767593" y="3677003"/>
              <a:ext cx="6500480" cy="5507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основывала фактории – торговые поселения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9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Начало территориальных захватов и образование колоний</a:t>
            </a:r>
            <a:endParaRPr b="1">
              <a:solidFill>
                <a:schemeClr val="accent2"/>
              </a:solidFill>
            </a:endParaRPr>
          </a:p>
        </p:txBody>
      </p:sp>
      <p:pic>
        <p:nvPicPr>
          <p:cNvPr descr="https://www.nippon.com/ru/ncommon/contents/features/112145/112145.png" id="451" name="Google Shape;451;p19"/>
          <p:cNvPicPr preferRelativeResize="0"/>
          <p:nvPr/>
        </p:nvPicPr>
        <p:blipFill rotWithShape="1">
          <a:blip r:embed="rId3">
            <a:alphaModFix/>
          </a:blip>
          <a:srcRect b="0" l="0" r="0" t="8319"/>
          <a:stretch/>
        </p:blipFill>
        <p:spPr>
          <a:xfrm>
            <a:off x="3414888" y="1714160"/>
            <a:ext cx="5606429" cy="50341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452" name="Google Shape;452;p19"/>
          <p:cNvGrpSpPr/>
          <p:nvPr/>
        </p:nvGrpSpPr>
        <p:grpSpPr>
          <a:xfrm>
            <a:off x="143866" y="1753635"/>
            <a:ext cx="3130967" cy="4588215"/>
            <a:chOff x="1022" y="39476"/>
            <a:chExt cx="3130967" cy="4588215"/>
          </a:xfrm>
        </p:grpSpPr>
        <p:sp>
          <p:nvSpPr>
            <p:cNvPr id="453" name="Google Shape;453;p19"/>
            <p:cNvSpPr/>
            <p:nvPr/>
          </p:nvSpPr>
          <p:spPr>
            <a:xfrm>
              <a:off x="1022" y="39476"/>
              <a:ext cx="2389920" cy="55214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9"/>
            <p:cNvSpPr txBox="1"/>
            <p:nvPr/>
          </p:nvSpPr>
          <p:spPr>
            <a:xfrm>
              <a:off x="17194" y="55648"/>
              <a:ext cx="2357576" cy="5198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Голландская Ост- Индская компания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240014" y="591621"/>
              <a:ext cx="238992" cy="33721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56" name="Google Shape;456;p19"/>
            <p:cNvSpPr/>
            <p:nvPr/>
          </p:nvSpPr>
          <p:spPr>
            <a:xfrm>
              <a:off x="479007" y="650996"/>
              <a:ext cx="2652982" cy="555686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9"/>
            <p:cNvSpPr txBox="1"/>
            <p:nvPr/>
          </p:nvSpPr>
          <p:spPr>
            <a:xfrm>
              <a:off x="495282" y="667271"/>
              <a:ext cx="2620432" cy="52313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открытие в 1607 г. штаб -квартиры на о. Ява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240014" y="591621"/>
              <a:ext cx="238992" cy="107237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59" name="Google Shape;459;p19"/>
            <p:cNvSpPr/>
            <p:nvPr/>
          </p:nvSpPr>
          <p:spPr>
            <a:xfrm>
              <a:off x="479007" y="1266057"/>
              <a:ext cx="2652982" cy="795876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19"/>
            <p:cNvSpPr txBox="1"/>
            <p:nvPr/>
          </p:nvSpPr>
          <p:spPr>
            <a:xfrm>
              <a:off x="502317" y="1289367"/>
              <a:ext cx="2606362" cy="74925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превращение о. Ява в центр голландской тор- говли с Востоком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240014" y="591621"/>
              <a:ext cx="238992" cy="200848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62" name="Google Shape;462;p19"/>
            <p:cNvSpPr/>
            <p:nvPr/>
          </p:nvSpPr>
          <p:spPr>
            <a:xfrm>
              <a:off x="479007" y="2121309"/>
              <a:ext cx="2652982" cy="95758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19"/>
            <p:cNvSpPr txBox="1"/>
            <p:nvPr/>
          </p:nvSpPr>
          <p:spPr>
            <a:xfrm>
              <a:off x="507054" y="2149356"/>
              <a:ext cx="2596888" cy="90149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начало выращивания на о. Ява кофе и вывоз его в свои американс- кие владения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4" name="Google Shape;464;p19"/>
            <p:cNvSpPr/>
            <p:nvPr/>
          </p:nvSpPr>
          <p:spPr>
            <a:xfrm>
              <a:off x="240014" y="591621"/>
              <a:ext cx="238992" cy="289027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65" name="Google Shape;465;p19"/>
            <p:cNvSpPr/>
            <p:nvPr/>
          </p:nvSpPr>
          <p:spPr>
            <a:xfrm flipH="1">
              <a:off x="479007" y="3138272"/>
              <a:ext cx="2652982" cy="687242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19"/>
            <p:cNvSpPr txBox="1"/>
            <p:nvPr/>
          </p:nvSpPr>
          <p:spPr>
            <a:xfrm>
              <a:off x="499136" y="3158401"/>
              <a:ext cx="2612724" cy="6469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торговля кофе с Ки- таем, Японией, Индией, Персией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7" name="Google Shape;467;p19"/>
            <p:cNvSpPr/>
            <p:nvPr/>
          </p:nvSpPr>
          <p:spPr>
            <a:xfrm>
              <a:off x="240014" y="591621"/>
              <a:ext cx="238992" cy="366466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68" name="Google Shape;468;p19"/>
            <p:cNvSpPr/>
            <p:nvPr/>
          </p:nvSpPr>
          <p:spPr>
            <a:xfrm>
              <a:off x="479007" y="3884889"/>
              <a:ext cx="2652982" cy="742802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19"/>
            <p:cNvSpPr txBox="1"/>
            <p:nvPr/>
          </p:nvSpPr>
          <p:spPr>
            <a:xfrm>
              <a:off x="500763" y="3906645"/>
              <a:ext cx="2609470" cy="69929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вытеснение из Юго-Вос- точной Азии португаль- цев и англичан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470" name="Google Shape;470;p19"/>
          <p:cNvSpPr/>
          <p:nvPr/>
        </p:nvSpPr>
        <p:spPr>
          <a:xfrm>
            <a:off x="5364088" y="5983597"/>
            <a:ext cx="936104" cy="246769"/>
          </a:xfrm>
          <a:prstGeom prst="wedgeRectCallout">
            <a:avLst>
              <a:gd fmla="val 16598" name="adj1"/>
              <a:gd fmla="val 71593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Батавия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1" name="Google Shape;471;p19"/>
          <p:cNvSpPr/>
          <p:nvPr/>
        </p:nvSpPr>
        <p:spPr>
          <a:xfrm>
            <a:off x="5940152" y="6237312"/>
            <a:ext cx="144016" cy="1440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9"/>
          <p:cNvSpPr txBox="1"/>
          <p:nvPr/>
        </p:nvSpPr>
        <p:spPr>
          <a:xfrm>
            <a:off x="207069" y="6409761"/>
            <a:ext cx="321054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Морская Азия в XVII в.</a:t>
            </a:r>
            <a:endParaRPr/>
          </a:p>
        </p:txBody>
      </p:sp>
    </p:spTree>
  </p:cSld>
  <p:clrMapOvr>
    <a:masterClrMapping/>
  </p:clrMapOvr>
  <p:transition spd="med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555A3B"/>
                </a:solidFill>
              </a:rPr>
              <a:t>План</a:t>
            </a:r>
            <a:endParaRPr b="1">
              <a:solidFill>
                <a:srgbClr val="555A3B"/>
              </a:solidFill>
            </a:endParaRPr>
          </a:p>
        </p:txBody>
      </p:sp>
      <p:sp>
        <p:nvSpPr>
          <p:cNvPr id="112" name="Google Shape;112;p2"/>
          <p:cNvSpPr txBox="1"/>
          <p:nvPr>
            <p:ph idx="1" type="body"/>
          </p:nvPr>
        </p:nvSpPr>
        <p:spPr>
          <a:xfrm>
            <a:off x="357158" y="1857364"/>
            <a:ext cx="8429684" cy="488400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Сущность понятия «колониализм»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Торговая экспансия европейских государств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Начало территориальных захватов и образова- ние колоний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Работорговля</a:t>
            </a:r>
            <a:endParaRPr/>
          </a:p>
        </p:txBody>
      </p:sp>
    </p:spTree>
  </p:cSld>
  <p:clrMapOvr>
    <a:masterClrMapping/>
  </p:clrMapOvr>
  <p:transition spd="med">
    <p:diamond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0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Начало территориальных захватов и образование колоний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478" name="Google Shape;478;p20"/>
          <p:cNvGrpSpPr/>
          <p:nvPr/>
        </p:nvGrpSpPr>
        <p:grpSpPr>
          <a:xfrm>
            <a:off x="106420" y="1714160"/>
            <a:ext cx="3169436" cy="778736"/>
            <a:chOff x="1329377" y="695854"/>
            <a:chExt cx="5982204" cy="474662"/>
          </a:xfrm>
        </p:grpSpPr>
        <p:sp>
          <p:nvSpPr>
            <p:cNvPr id="479" name="Google Shape;479;p20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0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1652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основание голланд- цами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Кейптауна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– торгового центра на самом юге Африки.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481" name="Google Shape;48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9680" y="1714160"/>
            <a:ext cx="5607865" cy="501128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82" name="Google Shape;482;p20"/>
          <p:cNvSpPr txBox="1"/>
          <p:nvPr/>
        </p:nvSpPr>
        <p:spPr>
          <a:xfrm>
            <a:off x="159140" y="6386095"/>
            <a:ext cx="321054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Южная Африка в конце XVIII в.</a:t>
            </a:r>
            <a:endParaRPr/>
          </a:p>
        </p:txBody>
      </p:sp>
      <p:sp>
        <p:nvSpPr>
          <p:cNvPr id="483" name="Google Shape;483;p20"/>
          <p:cNvSpPr/>
          <p:nvPr/>
        </p:nvSpPr>
        <p:spPr>
          <a:xfrm>
            <a:off x="3779912" y="5695565"/>
            <a:ext cx="936104" cy="246769"/>
          </a:xfrm>
          <a:prstGeom prst="wedgeRectCallout">
            <a:avLst>
              <a:gd fmla="val 16598" name="adj1"/>
              <a:gd fmla="val 71593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Капстадт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4" name="Google Shape;484;p20"/>
          <p:cNvSpPr/>
          <p:nvPr/>
        </p:nvSpPr>
        <p:spPr>
          <a:xfrm>
            <a:off x="4355976" y="5949280"/>
            <a:ext cx="144016" cy="1440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an van Riebeeck.jpg" id="485" name="Google Shape;48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832" y="2586779"/>
            <a:ext cx="2180612" cy="299834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86" name="Google Shape;486;p20"/>
          <p:cNvSpPr txBox="1"/>
          <p:nvPr/>
        </p:nvSpPr>
        <p:spPr>
          <a:xfrm>
            <a:off x="534188" y="5598747"/>
            <a:ext cx="23139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Ян ван Рибек, основатель Кейптауна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1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Начало территориальных захватов и образование колоний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492" name="Google Shape;492;p21"/>
          <p:cNvGrpSpPr/>
          <p:nvPr/>
        </p:nvGrpSpPr>
        <p:grpSpPr>
          <a:xfrm>
            <a:off x="107504" y="1660052"/>
            <a:ext cx="4753612" cy="778736"/>
            <a:chOff x="1329377" y="695854"/>
            <a:chExt cx="5982204" cy="474662"/>
          </a:xfrm>
        </p:grpSpPr>
        <p:sp>
          <p:nvSpPr>
            <p:cNvPr id="493" name="Google Shape;493;p21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1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1600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основание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английской Ост-Индс- кой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компании ( с начала XVIII в. – Британс- кая Ост-Индская компания)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495" name="Google Shape;495;p21"/>
          <p:cNvSpPr txBox="1"/>
          <p:nvPr/>
        </p:nvSpPr>
        <p:spPr>
          <a:xfrm>
            <a:off x="1470292" y="6376992"/>
            <a:ext cx="347675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Индия во второй половине XVIII в.</a:t>
            </a:r>
            <a:endParaRPr/>
          </a:p>
        </p:txBody>
      </p:sp>
      <p:pic>
        <p:nvPicPr>
          <p:cNvPr id="496" name="Google Shape;49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3191" y="1628800"/>
            <a:ext cx="4075615" cy="50832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97" name="Google Shape;497;p21"/>
          <p:cNvSpPr/>
          <p:nvPr/>
        </p:nvSpPr>
        <p:spPr>
          <a:xfrm>
            <a:off x="4947048" y="4365104"/>
            <a:ext cx="936104" cy="246769"/>
          </a:xfrm>
          <a:prstGeom prst="wedgeRectCallout">
            <a:avLst>
              <a:gd fmla="val 16598" name="adj1"/>
              <a:gd fmla="val 71593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Бомбей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8" name="Google Shape;498;p21"/>
          <p:cNvSpPr/>
          <p:nvPr/>
        </p:nvSpPr>
        <p:spPr>
          <a:xfrm>
            <a:off x="5523112" y="4618819"/>
            <a:ext cx="144016" cy="1440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1"/>
          <p:cNvSpPr/>
          <p:nvPr/>
        </p:nvSpPr>
        <p:spPr>
          <a:xfrm>
            <a:off x="6156176" y="5351978"/>
            <a:ext cx="936104" cy="246769"/>
          </a:xfrm>
          <a:prstGeom prst="wedgeRectCallout">
            <a:avLst>
              <a:gd fmla="val 16598" name="adj1"/>
              <a:gd fmla="val 71593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Мадрас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0" name="Google Shape;500;p21"/>
          <p:cNvSpPr/>
          <p:nvPr/>
        </p:nvSpPr>
        <p:spPr>
          <a:xfrm>
            <a:off x="6732240" y="5605693"/>
            <a:ext cx="144016" cy="1440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1" name="Google Shape;501;p21"/>
          <p:cNvGrpSpPr/>
          <p:nvPr/>
        </p:nvGrpSpPr>
        <p:grpSpPr>
          <a:xfrm>
            <a:off x="107504" y="2492896"/>
            <a:ext cx="4753612" cy="778736"/>
            <a:chOff x="1329377" y="695854"/>
            <a:chExt cx="5982204" cy="474662"/>
          </a:xfrm>
        </p:grpSpPr>
        <p:sp>
          <p:nvSpPr>
            <p:cNvPr id="502" name="Google Shape;502;p21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1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1639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приобретение английской Ост-Инд- ской компанией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Мадраса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а в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1661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Бом- бея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504" name="Google Shape;504;p21"/>
          <p:cNvGrpSpPr/>
          <p:nvPr/>
        </p:nvGrpSpPr>
        <p:grpSpPr>
          <a:xfrm>
            <a:off x="144121" y="3422323"/>
            <a:ext cx="4642625" cy="2520281"/>
            <a:chOff x="1277" y="150691"/>
            <a:chExt cx="4642625" cy="2520281"/>
          </a:xfrm>
        </p:grpSpPr>
        <p:sp>
          <p:nvSpPr>
            <p:cNvPr id="505" name="Google Shape;505;p21"/>
            <p:cNvSpPr/>
            <p:nvPr/>
          </p:nvSpPr>
          <p:spPr>
            <a:xfrm>
              <a:off x="1277" y="150691"/>
              <a:ext cx="4052548" cy="343058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1"/>
            <p:cNvSpPr txBox="1"/>
            <p:nvPr/>
          </p:nvSpPr>
          <p:spPr>
            <a:xfrm>
              <a:off x="11325" y="160739"/>
              <a:ext cx="4032452" cy="3229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Британская Ост-Индская компания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406532" y="493749"/>
              <a:ext cx="405254" cy="33456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8" name="Google Shape;508;p21"/>
            <p:cNvSpPr/>
            <p:nvPr/>
          </p:nvSpPr>
          <p:spPr>
            <a:xfrm>
              <a:off x="811787" y="579514"/>
              <a:ext cx="3832115" cy="49760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1"/>
            <p:cNvSpPr txBox="1"/>
            <p:nvPr/>
          </p:nvSpPr>
          <p:spPr>
            <a:xfrm>
              <a:off x="826361" y="594088"/>
              <a:ext cx="3802967" cy="4684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начала колонизацию Индии и ряда стран Востока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406532" y="493749"/>
              <a:ext cx="405254" cy="8406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11" name="Google Shape;511;p21"/>
            <p:cNvSpPr/>
            <p:nvPr/>
          </p:nvSpPr>
          <p:spPr>
            <a:xfrm>
              <a:off x="811787" y="1162888"/>
              <a:ext cx="3832115" cy="34305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1"/>
            <p:cNvSpPr txBox="1"/>
            <p:nvPr/>
          </p:nvSpPr>
          <p:spPr>
            <a:xfrm>
              <a:off x="821835" y="1172936"/>
              <a:ext cx="3812019" cy="3229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создала частную армию и флот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3" name="Google Shape;513;p21"/>
            <p:cNvSpPr/>
            <p:nvPr/>
          </p:nvSpPr>
          <p:spPr>
            <a:xfrm>
              <a:off x="406532" y="493749"/>
              <a:ext cx="405254" cy="134794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14" name="Google Shape;514;p21"/>
            <p:cNvSpPr/>
            <p:nvPr/>
          </p:nvSpPr>
          <p:spPr>
            <a:xfrm>
              <a:off x="811787" y="1591711"/>
              <a:ext cx="3832115" cy="49997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1"/>
            <p:cNvSpPr txBox="1"/>
            <p:nvPr/>
          </p:nvSpPr>
          <p:spPr>
            <a:xfrm>
              <a:off x="826431" y="1606355"/>
              <a:ext cx="3802827" cy="4706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собирала налоги с захваченных территорий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406532" y="493749"/>
              <a:ext cx="405254" cy="193046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17" name="Google Shape;517;p21"/>
            <p:cNvSpPr/>
            <p:nvPr/>
          </p:nvSpPr>
          <p:spPr>
            <a:xfrm>
              <a:off x="811787" y="2177449"/>
              <a:ext cx="3832115" cy="49352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1"/>
            <p:cNvSpPr txBox="1"/>
            <p:nvPr/>
          </p:nvSpPr>
          <p:spPr>
            <a:xfrm>
              <a:off x="826242" y="2191904"/>
              <a:ext cx="3803205" cy="46461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основывала фактории – торговые поселения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2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Начало территориальных захватов и образование колоний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524" name="Google Shape;524;p22"/>
          <p:cNvGrpSpPr/>
          <p:nvPr/>
        </p:nvGrpSpPr>
        <p:grpSpPr>
          <a:xfrm>
            <a:off x="254604" y="1937355"/>
            <a:ext cx="8634790" cy="4495457"/>
            <a:chOff x="3084" y="308555"/>
            <a:chExt cx="8634790" cy="4495457"/>
          </a:xfrm>
        </p:grpSpPr>
        <p:sp>
          <p:nvSpPr>
            <p:cNvPr id="525" name="Google Shape;525;p22"/>
            <p:cNvSpPr/>
            <p:nvPr/>
          </p:nvSpPr>
          <p:spPr>
            <a:xfrm>
              <a:off x="6570377" y="2952329"/>
              <a:ext cx="91440" cy="54768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9050">
              <a:solidFill>
                <a:srgbClr val="C571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26" name="Google Shape;526;p22"/>
            <p:cNvSpPr/>
            <p:nvPr/>
          </p:nvSpPr>
          <p:spPr>
            <a:xfrm>
              <a:off x="4320480" y="1612557"/>
              <a:ext cx="2295617" cy="54768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27" name="Google Shape;527;p22"/>
            <p:cNvSpPr/>
            <p:nvPr/>
          </p:nvSpPr>
          <p:spPr>
            <a:xfrm>
              <a:off x="1979142" y="2952329"/>
              <a:ext cx="91440" cy="54768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9050">
              <a:solidFill>
                <a:srgbClr val="C571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28" name="Google Shape;528;p22"/>
            <p:cNvSpPr/>
            <p:nvPr/>
          </p:nvSpPr>
          <p:spPr>
            <a:xfrm>
              <a:off x="2024862" y="1612557"/>
              <a:ext cx="2295617" cy="54768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29" name="Google Shape;529;p22"/>
            <p:cNvSpPr/>
            <p:nvPr/>
          </p:nvSpPr>
          <p:spPr>
            <a:xfrm>
              <a:off x="2132481" y="308555"/>
              <a:ext cx="4375996" cy="130400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2"/>
            <p:cNvSpPr txBox="1"/>
            <p:nvPr/>
          </p:nvSpPr>
          <p:spPr>
            <a:xfrm>
              <a:off x="2132481" y="308555"/>
              <a:ext cx="4375996" cy="130400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Борьба между Британской и Французской Ост-Индскими компаниями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3084" y="2160238"/>
              <a:ext cx="4043554" cy="7920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2"/>
            <p:cNvSpPr txBox="1"/>
            <p:nvPr/>
          </p:nvSpPr>
          <p:spPr>
            <a:xfrm>
              <a:off x="3084" y="2160238"/>
              <a:ext cx="4043554" cy="79209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Индия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084" y="3500010"/>
              <a:ext cx="4043554" cy="130400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2"/>
            <p:cNvSpPr txBox="1"/>
            <p:nvPr/>
          </p:nvSpPr>
          <p:spPr>
            <a:xfrm>
              <a:off x="3084" y="3500010"/>
              <a:ext cx="4043554" cy="130400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после Семилетней войны 1756-1763 гг. владычицей Индии стала Англия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4594320" y="2160238"/>
              <a:ext cx="4043554" cy="7920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2"/>
            <p:cNvSpPr txBox="1"/>
            <p:nvPr/>
          </p:nvSpPr>
          <p:spPr>
            <a:xfrm>
              <a:off x="4594320" y="2160238"/>
              <a:ext cx="4043554" cy="79209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Африка к югу от Сахары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4594320" y="3500010"/>
              <a:ext cx="4043554" cy="130400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2"/>
            <p:cNvSpPr txBox="1"/>
            <p:nvPr/>
          </p:nvSpPr>
          <p:spPr>
            <a:xfrm>
              <a:off x="4594320" y="3500010"/>
              <a:ext cx="4043554" cy="130400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в XVIII в. ведущие позиции в африканской торговле заняла Англия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3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Работорговля</a:t>
            </a:r>
            <a:endParaRPr b="1">
              <a:solidFill>
                <a:schemeClr val="accent2"/>
              </a:solidFill>
            </a:endParaRPr>
          </a:p>
        </p:txBody>
      </p:sp>
      <p:pic>
        <p:nvPicPr>
          <p:cNvPr descr="http://profil.adu.by/pluginfile.php/461/mod_book/chapter/1085/32%20%D0%91%D1%83%D1%88%D0%BA%D0%B8%D0%BD-%D0%9A%D0%B0%D1%80%D1%82%D0%B0%20.jpg?time=1587028132638" id="544" name="Google Shape;544;p23"/>
          <p:cNvPicPr preferRelativeResize="0"/>
          <p:nvPr/>
        </p:nvPicPr>
        <p:blipFill rotWithShape="1">
          <a:blip r:embed="rId3">
            <a:alphaModFix/>
          </a:blip>
          <a:srcRect b="1701" l="1300" r="1026" t="1462"/>
          <a:stretch/>
        </p:blipFill>
        <p:spPr>
          <a:xfrm>
            <a:off x="3442644" y="2564904"/>
            <a:ext cx="5558512" cy="31683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545" name="Google Shape;545;p23"/>
          <p:cNvGrpSpPr/>
          <p:nvPr/>
        </p:nvGrpSpPr>
        <p:grpSpPr>
          <a:xfrm>
            <a:off x="144572" y="1784953"/>
            <a:ext cx="3129554" cy="4885619"/>
            <a:chOff x="1728" y="70794"/>
            <a:chExt cx="3129554" cy="4885619"/>
          </a:xfrm>
        </p:grpSpPr>
        <p:sp>
          <p:nvSpPr>
            <p:cNvPr id="546" name="Google Shape;546;p23"/>
            <p:cNvSpPr/>
            <p:nvPr/>
          </p:nvSpPr>
          <p:spPr>
            <a:xfrm>
              <a:off x="1728" y="70794"/>
              <a:ext cx="1934291" cy="57081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3"/>
            <p:cNvSpPr txBox="1"/>
            <p:nvPr/>
          </p:nvSpPr>
          <p:spPr>
            <a:xfrm>
              <a:off x="18447" y="87513"/>
              <a:ext cx="1900853" cy="53737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Африканская работорговля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8" name="Google Shape;548;p23"/>
            <p:cNvSpPr/>
            <p:nvPr/>
          </p:nvSpPr>
          <p:spPr>
            <a:xfrm>
              <a:off x="195157" y="641611"/>
              <a:ext cx="193429" cy="34862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49" name="Google Shape;549;p23"/>
            <p:cNvSpPr/>
            <p:nvPr/>
          </p:nvSpPr>
          <p:spPr>
            <a:xfrm>
              <a:off x="388586" y="702994"/>
              <a:ext cx="2742696" cy="574477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3"/>
            <p:cNvSpPr txBox="1"/>
            <p:nvPr/>
          </p:nvSpPr>
          <p:spPr>
            <a:xfrm>
              <a:off x="405412" y="719820"/>
              <a:ext cx="2709044" cy="5408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существовала с древних времён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195157" y="641611"/>
              <a:ext cx="193429" cy="110863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52" name="Google Shape;552;p23"/>
            <p:cNvSpPr/>
            <p:nvPr/>
          </p:nvSpPr>
          <p:spPr>
            <a:xfrm>
              <a:off x="388586" y="1338854"/>
              <a:ext cx="2742696" cy="8227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3"/>
            <p:cNvSpPr txBox="1"/>
            <p:nvPr/>
          </p:nvSpPr>
          <p:spPr>
            <a:xfrm>
              <a:off x="412685" y="1362953"/>
              <a:ext cx="2694498" cy="77459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 XIV в. основной поток рабов шёл на рынки Ближнего Востока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195157" y="641611"/>
              <a:ext cx="193429" cy="19950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55" name="Google Shape;555;p23"/>
            <p:cNvSpPr/>
            <p:nvPr/>
          </p:nvSpPr>
          <p:spPr>
            <a:xfrm>
              <a:off x="388586" y="2223027"/>
              <a:ext cx="2742696" cy="82735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3"/>
            <p:cNvSpPr txBox="1"/>
            <p:nvPr/>
          </p:nvSpPr>
          <p:spPr>
            <a:xfrm>
              <a:off x="412818" y="2247259"/>
              <a:ext cx="2694232" cy="77889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значительный рост во второй половине XV в. с приходом португальцев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195157" y="641611"/>
              <a:ext cx="193429" cy="297782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58" name="Google Shape;558;p23"/>
            <p:cNvSpPr/>
            <p:nvPr/>
          </p:nvSpPr>
          <p:spPr>
            <a:xfrm flipH="1">
              <a:off x="388586" y="3111765"/>
              <a:ext cx="2742696" cy="101534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3"/>
            <p:cNvSpPr txBox="1"/>
            <p:nvPr/>
          </p:nvSpPr>
          <p:spPr>
            <a:xfrm>
              <a:off x="418324" y="3141503"/>
              <a:ext cx="2683220" cy="95586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дальнейший численный рост с открытием Аме- рики и массовый вывоз рабов в Новый Свет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195157" y="641611"/>
              <a:ext cx="193429" cy="393084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61" name="Google Shape;561;p23"/>
            <p:cNvSpPr/>
            <p:nvPr/>
          </p:nvSpPr>
          <p:spPr>
            <a:xfrm>
              <a:off x="388586" y="4188492"/>
              <a:ext cx="2742696" cy="7679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3"/>
            <p:cNvSpPr txBox="1"/>
            <p:nvPr/>
          </p:nvSpPr>
          <p:spPr>
            <a:xfrm>
              <a:off x="411078" y="4210984"/>
              <a:ext cx="2697712" cy="72293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активное посредничест- во в торговле местных правителей и купцов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563" name="Google Shape;563;p23"/>
          <p:cNvSpPr txBox="1"/>
          <p:nvPr/>
        </p:nvSpPr>
        <p:spPr>
          <a:xfrm>
            <a:off x="3442644" y="5763273"/>
            <a:ext cx="555851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Основные потоки африканской работорговли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4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Работорговля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569" name="Google Shape;569;p24"/>
          <p:cNvGrpSpPr/>
          <p:nvPr/>
        </p:nvGrpSpPr>
        <p:grpSpPr>
          <a:xfrm>
            <a:off x="256026" y="2312876"/>
            <a:ext cx="8703954" cy="3096342"/>
            <a:chOff x="4506" y="684076"/>
            <a:chExt cx="8703954" cy="3096342"/>
          </a:xfrm>
        </p:grpSpPr>
        <p:sp>
          <p:nvSpPr>
            <p:cNvPr id="570" name="Google Shape;570;p24"/>
            <p:cNvSpPr/>
            <p:nvPr/>
          </p:nvSpPr>
          <p:spPr>
            <a:xfrm>
              <a:off x="4356484" y="1149540"/>
              <a:ext cx="3412025" cy="39477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71" name="Google Shape;571;p24"/>
            <p:cNvSpPr/>
            <p:nvPr/>
          </p:nvSpPr>
          <p:spPr>
            <a:xfrm>
              <a:off x="4356484" y="1149540"/>
              <a:ext cx="1137341" cy="39477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72" name="Google Shape;572;p24"/>
            <p:cNvSpPr/>
            <p:nvPr/>
          </p:nvSpPr>
          <p:spPr>
            <a:xfrm>
              <a:off x="3219142" y="1149540"/>
              <a:ext cx="1137341" cy="394779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73" name="Google Shape;573;p24"/>
            <p:cNvSpPr/>
            <p:nvPr/>
          </p:nvSpPr>
          <p:spPr>
            <a:xfrm>
              <a:off x="944458" y="1149540"/>
              <a:ext cx="3412025" cy="394779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74" name="Google Shape;574;p24"/>
            <p:cNvSpPr/>
            <p:nvPr/>
          </p:nvSpPr>
          <p:spPr>
            <a:xfrm>
              <a:off x="2016220" y="684076"/>
              <a:ext cx="4680527" cy="46546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4"/>
            <p:cNvSpPr txBox="1"/>
            <p:nvPr/>
          </p:nvSpPr>
          <p:spPr>
            <a:xfrm>
              <a:off x="2016220" y="684076"/>
              <a:ext cx="4680527" cy="4654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Последствия работорговли в Африке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4506" y="1544320"/>
              <a:ext cx="1879903" cy="223609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4"/>
            <p:cNvSpPr txBox="1"/>
            <p:nvPr/>
          </p:nvSpPr>
          <p:spPr>
            <a:xfrm>
              <a:off x="4506" y="1544320"/>
              <a:ext cx="1879903" cy="223609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работорговля разрушала жизни семей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2279190" y="1544320"/>
              <a:ext cx="1879903" cy="223609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4"/>
            <p:cNvSpPr txBox="1"/>
            <p:nvPr/>
          </p:nvSpPr>
          <p:spPr>
            <a:xfrm>
              <a:off x="2279190" y="1544320"/>
              <a:ext cx="1879903" cy="223609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многие африканские территории обезлюдели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4553873" y="1544320"/>
              <a:ext cx="1879903" cy="223609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4"/>
            <p:cNvSpPr txBox="1"/>
            <p:nvPr/>
          </p:nvSpPr>
          <p:spPr>
            <a:xfrm>
              <a:off x="4553873" y="1544320"/>
              <a:ext cx="1879903" cy="223609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африканские общества лишались самых крепких и сильных людей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6828557" y="1544320"/>
              <a:ext cx="1879903" cy="223609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4"/>
            <p:cNvSpPr txBox="1"/>
            <p:nvPr/>
          </p:nvSpPr>
          <p:spPr>
            <a:xfrm>
              <a:off x="6828557" y="1544320"/>
              <a:ext cx="1879903" cy="223609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растущий спрос на рабов привёл к усилению внут- ренних военных столкновений среди африкан- цев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5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Работорговля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589" name="Google Shape;589;p25"/>
          <p:cNvGrpSpPr/>
          <p:nvPr/>
        </p:nvGrpSpPr>
        <p:grpSpPr>
          <a:xfrm>
            <a:off x="251783" y="2486368"/>
            <a:ext cx="8640433" cy="4117510"/>
            <a:chOff x="263" y="65480"/>
            <a:chExt cx="8640433" cy="4117510"/>
          </a:xfrm>
        </p:grpSpPr>
        <p:sp>
          <p:nvSpPr>
            <p:cNvPr id="590" name="Google Shape;590;p25"/>
            <p:cNvSpPr/>
            <p:nvPr/>
          </p:nvSpPr>
          <p:spPr>
            <a:xfrm>
              <a:off x="263" y="65480"/>
              <a:ext cx="2738063" cy="57336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5"/>
            <p:cNvSpPr txBox="1"/>
            <p:nvPr/>
          </p:nvSpPr>
          <p:spPr>
            <a:xfrm>
              <a:off x="17056" y="82273"/>
              <a:ext cx="2704477" cy="53978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Положительные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274069" y="638847"/>
              <a:ext cx="273806" cy="70882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93" name="Google Shape;593;p25"/>
            <p:cNvSpPr/>
            <p:nvPr/>
          </p:nvSpPr>
          <p:spPr>
            <a:xfrm>
              <a:off x="547876" y="875123"/>
              <a:ext cx="3810134" cy="94510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5"/>
            <p:cNvSpPr txBox="1"/>
            <p:nvPr/>
          </p:nvSpPr>
          <p:spPr>
            <a:xfrm>
              <a:off x="575557" y="902804"/>
              <a:ext cx="3754772" cy="88974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европейцами материаль- ной базы для развития капиталис- тических отношений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274069" y="638847"/>
              <a:ext cx="273806" cy="189021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96" name="Google Shape;596;p25"/>
            <p:cNvSpPr/>
            <p:nvPr/>
          </p:nvSpPr>
          <p:spPr>
            <a:xfrm>
              <a:off x="547876" y="2056505"/>
              <a:ext cx="3810134" cy="94510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5"/>
            <p:cNvSpPr txBox="1"/>
            <p:nvPr/>
          </p:nvSpPr>
          <p:spPr>
            <a:xfrm>
              <a:off x="575557" y="2084186"/>
              <a:ext cx="3754772" cy="88974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в восточные общества стали про- никать новые идеи, социальные и политические институты, происхо- дил культурный обмен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274069" y="638847"/>
              <a:ext cx="273806" cy="307159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99" name="Google Shape;599;p25"/>
            <p:cNvSpPr/>
            <p:nvPr/>
          </p:nvSpPr>
          <p:spPr>
            <a:xfrm>
              <a:off x="547876" y="3237886"/>
              <a:ext cx="3810134" cy="94510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5"/>
            <p:cNvSpPr txBox="1"/>
            <p:nvPr/>
          </p:nvSpPr>
          <p:spPr>
            <a:xfrm>
              <a:off x="575557" y="3265567"/>
              <a:ext cx="3754772" cy="88974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начала формироваться единая ми- ровая цивилизация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4282949" y="65480"/>
              <a:ext cx="2738063" cy="57336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5"/>
            <p:cNvSpPr txBox="1"/>
            <p:nvPr/>
          </p:nvSpPr>
          <p:spPr>
            <a:xfrm>
              <a:off x="4299742" y="82273"/>
              <a:ext cx="2704477" cy="53978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Отрицательные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4556756" y="638847"/>
              <a:ext cx="273806" cy="70882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04" name="Google Shape;604;p25"/>
            <p:cNvSpPr/>
            <p:nvPr/>
          </p:nvSpPr>
          <p:spPr>
            <a:xfrm>
              <a:off x="4830562" y="875123"/>
              <a:ext cx="3810134" cy="94510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5"/>
            <p:cNvSpPr txBox="1"/>
            <p:nvPr/>
          </p:nvSpPr>
          <p:spPr>
            <a:xfrm>
              <a:off x="4858243" y="902804"/>
              <a:ext cx="3754772" cy="88974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уничтожение местного населения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6" name="Google Shape;606;p25"/>
            <p:cNvSpPr/>
            <p:nvPr/>
          </p:nvSpPr>
          <p:spPr>
            <a:xfrm>
              <a:off x="4556756" y="638847"/>
              <a:ext cx="273806" cy="189021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07" name="Google Shape;607;p25"/>
            <p:cNvSpPr/>
            <p:nvPr/>
          </p:nvSpPr>
          <p:spPr>
            <a:xfrm>
              <a:off x="4830562" y="2056505"/>
              <a:ext cx="3810134" cy="94510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5"/>
            <p:cNvSpPr txBox="1"/>
            <p:nvPr/>
          </p:nvSpPr>
          <p:spPr>
            <a:xfrm>
              <a:off x="4858243" y="2084186"/>
              <a:ext cx="3754772" cy="88974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расширение работорговли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4556756" y="638847"/>
              <a:ext cx="273806" cy="307159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10" name="Google Shape;610;p25"/>
            <p:cNvSpPr/>
            <p:nvPr/>
          </p:nvSpPr>
          <p:spPr>
            <a:xfrm>
              <a:off x="4830562" y="3237886"/>
              <a:ext cx="3810134" cy="94510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0000">
              <a:solidFill>
                <a:srgbClr val="DC7F4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25"/>
            <p:cNvSpPr txBox="1"/>
            <p:nvPr/>
          </p:nvSpPr>
          <p:spPr>
            <a:xfrm>
              <a:off x="4858243" y="3265567"/>
              <a:ext cx="3754772" cy="88974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потеря самостоятельности госу- дарств Востока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612" name="Google Shape;612;p25"/>
          <p:cNvGrpSpPr/>
          <p:nvPr/>
        </p:nvGrpSpPr>
        <p:grpSpPr>
          <a:xfrm>
            <a:off x="1115616" y="1700808"/>
            <a:ext cx="6912768" cy="605387"/>
            <a:chOff x="2310285" y="2364"/>
            <a:chExt cx="1786839" cy="893419"/>
          </a:xfrm>
        </p:grpSpPr>
        <p:sp>
          <p:nvSpPr>
            <p:cNvPr id="613" name="Google Shape;613;p25"/>
            <p:cNvSpPr/>
            <p:nvPr/>
          </p:nvSpPr>
          <p:spPr>
            <a:xfrm>
              <a:off x="2310285" y="2364"/>
              <a:ext cx="1786839" cy="893419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25"/>
            <p:cNvSpPr txBox="1"/>
            <p:nvPr/>
          </p:nvSpPr>
          <p:spPr>
            <a:xfrm>
              <a:off x="2336452" y="28531"/>
              <a:ext cx="1734505" cy="8410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Последствия европейского колониализма в Азии и Африке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Сущность понятия «колониализм»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118" name="Google Shape;118;p3"/>
          <p:cNvGrpSpPr/>
          <p:nvPr/>
        </p:nvGrpSpPr>
        <p:grpSpPr>
          <a:xfrm>
            <a:off x="287524" y="1844824"/>
            <a:ext cx="8568952" cy="720080"/>
            <a:chOff x="1329377" y="695854"/>
            <a:chExt cx="5982204" cy="474662"/>
          </a:xfrm>
        </p:grpSpPr>
        <p:sp>
          <p:nvSpPr>
            <p:cNvPr id="119" name="Google Shape;119;p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Колониализм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это система господства крупных развитых государств и стран (метрополий) над остальным миром в XVI-XX вв.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21" name="Google Shape;121;p3"/>
          <p:cNvGrpSpPr/>
          <p:nvPr/>
        </p:nvGrpSpPr>
        <p:grpSpPr>
          <a:xfrm>
            <a:off x="147426" y="2993611"/>
            <a:ext cx="8849146" cy="2887001"/>
            <a:chOff x="4582" y="284691"/>
            <a:chExt cx="8849146" cy="2887001"/>
          </a:xfrm>
        </p:grpSpPr>
        <p:sp>
          <p:nvSpPr>
            <p:cNvPr id="122" name="Google Shape;122;p3"/>
            <p:cNvSpPr/>
            <p:nvPr/>
          </p:nvSpPr>
          <p:spPr>
            <a:xfrm>
              <a:off x="4429156" y="1085090"/>
              <a:ext cx="3468942" cy="40136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3" name="Google Shape;123;p3"/>
            <p:cNvSpPr/>
            <p:nvPr/>
          </p:nvSpPr>
          <p:spPr>
            <a:xfrm>
              <a:off x="4429156" y="1085090"/>
              <a:ext cx="1156314" cy="40136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4" name="Google Shape;124;p3"/>
            <p:cNvSpPr/>
            <p:nvPr/>
          </p:nvSpPr>
          <p:spPr>
            <a:xfrm>
              <a:off x="3272841" y="1085090"/>
              <a:ext cx="1156314" cy="40136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5" name="Google Shape;125;p3"/>
            <p:cNvSpPr/>
            <p:nvPr/>
          </p:nvSpPr>
          <p:spPr>
            <a:xfrm>
              <a:off x="960213" y="1085090"/>
              <a:ext cx="3468942" cy="40136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6" name="Google Shape;126;p3"/>
            <p:cNvSpPr/>
            <p:nvPr/>
          </p:nvSpPr>
          <p:spPr>
            <a:xfrm>
              <a:off x="1332814" y="284691"/>
              <a:ext cx="6192683" cy="80039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"/>
            <p:cNvSpPr txBox="1"/>
            <p:nvPr/>
          </p:nvSpPr>
          <p:spPr>
            <a:xfrm>
              <a:off x="1332814" y="284691"/>
              <a:ext cx="6192683" cy="80039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Отличительные черты политики колониализма европейских стран в Азии и Африке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82" y="1486455"/>
              <a:ext cx="1911262" cy="168523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3"/>
            <p:cNvSpPr txBox="1"/>
            <p:nvPr/>
          </p:nvSpPr>
          <p:spPr>
            <a:xfrm>
              <a:off x="4582" y="1486455"/>
              <a:ext cx="1911262" cy="168523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установление торговой монополии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317210" y="1486455"/>
              <a:ext cx="1911262" cy="168523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2317210" y="1486455"/>
              <a:ext cx="1911262" cy="168523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политическое доминирование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629838" y="1486455"/>
              <a:ext cx="1911262" cy="168523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"/>
            <p:cNvSpPr txBox="1"/>
            <p:nvPr/>
          </p:nvSpPr>
          <p:spPr>
            <a:xfrm>
              <a:off x="4629838" y="1486455"/>
              <a:ext cx="1911262" cy="168523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разграбление ресурсов покорённых народов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942466" y="1486455"/>
              <a:ext cx="1911262" cy="168139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6942466" y="1486455"/>
              <a:ext cx="1911262" cy="168139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колониального аппарата управления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Сущность понятия «колониализм»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141" name="Google Shape;141;p4"/>
          <p:cNvGrpSpPr/>
          <p:nvPr/>
        </p:nvGrpSpPr>
        <p:grpSpPr>
          <a:xfrm>
            <a:off x="179512" y="5805264"/>
            <a:ext cx="8712968" cy="720080"/>
            <a:chOff x="1329377" y="695854"/>
            <a:chExt cx="5982204" cy="474662"/>
          </a:xfrm>
        </p:grpSpPr>
        <p:sp>
          <p:nvSpPr>
            <p:cNvPr id="142" name="Google Shape;142;p4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4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Экспансия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это расширение (часто насильственное) сферы экономического и политического господства государств или общественных групп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44" name="Google Shape;144;p4"/>
          <p:cNvGrpSpPr/>
          <p:nvPr/>
        </p:nvGrpSpPr>
        <p:grpSpPr>
          <a:xfrm>
            <a:off x="184056" y="2128496"/>
            <a:ext cx="8775887" cy="3177070"/>
            <a:chOff x="4544" y="283672"/>
            <a:chExt cx="8775887" cy="3177070"/>
          </a:xfrm>
        </p:grpSpPr>
        <p:sp>
          <p:nvSpPr>
            <p:cNvPr id="145" name="Google Shape;145;p4"/>
            <p:cNvSpPr/>
            <p:nvPr/>
          </p:nvSpPr>
          <p:spPr>
            <a:xfrm>
              <a:off x="4392488" y="912845"/>
              <a:ext cx="3440223" cy="39804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6" name="Google Shape;146;p4"/>
            <p:cNvSpPr/>
            <p:nvPr/>
          </p:nvSpPr>
          <p:spPr>
            <a:xfrm>
              <a:off x="4392488" y="912845"/>
              <a:ext cx="1146741" cy="39804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7" name="Google Shape;147;p4"/>
            <p:cNvSpPr/>
            <p:nvPr/>
          </p:nvSpPr>
          <p:spPr>
            <a:xfrm>
              <a:off x="3245746" y="912845"/>
              <a:ext cx="1146741" cy="39804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8" name="Google Shape;148;p4"/>
            <p:cNvSpPr/>
            <p:nvPr/>
          </p:nvSpPr>
          <p:spPr>
            <a:xfrm>
              <a:off x="952264" y="912845"/>
              <a:ext cx="3440223" cy="39804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9" name="Google Shape;149;p4"/>
            <p:cNvSpPr/>
            <p:nvPr/>
          </p:nvSpPr>
          <p:spPr>
            <a:xfrm>
              <a:off x="1872206" y="283672"/>
              <a:ext cx="5040562" cy="62917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4"/>
            <p:cNvSpPr txBox="1"/>
            <p:nvPr/>
          </p:nvSpPr>
          <p:spPr>
            <a:xfrm>
              <a:off x="1872206" y="283672"/>
              <a:ext cx="5040562" cy="62917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Причины колониальной экспансии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4544" y="1310887"/>
              <a:ext cx="1895440" cy="214985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4"/>
            <p:cNvSpPr txBox="1"/>
            <p:nvPr/>
          </p:nvSpPr>
          <p:spPr>
            <a:xfrm>
              <a:off x="4544" y="1310887"/>
              <a:ext cx="1895440" cy="21498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естественное желание европейцев познавать мир, исследовать неизвестное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2298026" y="1310887"/>
              <a:ext cx="1895440" cy="214985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4"/>
            <p:cNvSpPr txBox="1"/>
            <p:nvPr/>
          </p:nvSpPr>
          <p:spPr>
            <a:xfrm>
              <a:off x="2298026" y="1310887"/>
              <a:ext cx="1895440" cy="21498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стремление к обогащению, установлению более быстрых и дешёвых торговых путей, импорту редких заморских товаров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591509" y="1310887"/>
              <a:ext cx="1895440" cy="214985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4"/>
            <p:cNvSpPr txBox="1"/>
            <p:nvPr/>
          </p:nvSpPr>
          <p:spPr>
            <a:xfrm>
              <a:off x="4591509" y="1310887"/>
              <a:ext cx="1895440" cy="21498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стремление к славе, в том числе военной славе завоевателей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6884991" y="1310887"/>
              <a:ext cx="1895440" cy="214494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4"/>
            <p:cNvSpPr txBox="1"/>
            <p:nvPr/>
          </p:nvSpPr>
          <p:spPr>
            <a:xfrm>
              <a:off x="6884991" y="1310887"/>
              <a:ext cx="1895440" cy="21449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желание европейцев распространить на другие континенты свою веру и свой образ жизни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Сущность понятия «колониализм»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164" name="Google Shape;164;p5"/>
          <p:cNvGrpSpPr/>
          <p:nvPr/>
        </p:nvGrpSpPr>
        <p:grpSpPr>
          <a:xfrm>
            <a:off x="181037" y="1833554"/>
            <a:ext cx="8781924" cy="4631051"/>
            <a:chOff x="1525" y="204754"/>
            <a:chExt cx="8781924" cy="4631051"/>
          </a:xfrm>
        </p:grpSpPr>
        <p:sp>
          <p:nvSpPr>
            <p:cNvPr id="165" name="Google Shape;165;p5"/>
            <p:cNvSpPr/>
            <p:nvPr/>
          </p:nvSpPr>
          <p:spPr>
            <a:xfrm>
              <a:off x="6665546" y="3168354"/>
              <a:ext cx="91440" cy="493189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9050">
              <a:solidFill>
                <a:srgbClr val="C571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6" name="Google Shape;166;p5"/>
            <p:cNvSpPr/>
            <p:nvPr/>
          </p:nvSpPr>
          <p:spPr>
            <a:xfrm>
              <a:off x="4392487" y="2102419"/>
              <a:ext cx="2318778" cy="49318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C571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7" name="Google Shape;167;p5"/>
            <p:cNvSpPr/>
            <p:nvPr/>
          </p:nvSpPr>
          <p:spPr>
            <a:xfrm>
              <a:off x="2027989" y="3168354"/>
              <a:ext cx="91440" cy="493189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9050">
              <a:solidFill>
                <a:srgbClr val="C571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8" name="Google Shape;168;p5"/>
            <p:cNvSpPr/>
            <p:nvPr/>
          </p:nvSpPr>
          <p:spPr>
            <a:xfrm>
              <a:off x="2073709" y="2102419"/>
              <a:ext cx="2318778" cy="493189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C571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9" name="Google Shape;169;p5"/>
            <p:cNvSpPr/>
            <p:nvPr/>
          </p:nvSpPr>
          <p:spPr>
            <a:xfrm>
              <a:off x="4346767" y="789806"/>
              <a:ext cx="91440" cy="493189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70" name="Google Shape;170;p5"/>
            <p:cNvSpPr/>
            <p:nvPr/>
          </p:nvSpPr>
          <p:spPr>
            <a:xfrm>
              <a:off x="1918800" y="204754"/>
              <a:ext cx="4947374" cy="58505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5"/>
            <p:cNvSpPr txBox="1"/>
            <p:nvPr/>
          </p:nvSpPr>
          <p:spPr>
            <a:xfrm>
              <a:off x="1918800" y="204754"/>
              <a:ext cx="4947374" cy="58505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Великие географические открытия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918800" y="1282996"/>
              <a:ext cx="4947374" cy="81942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5"/>
            <p:cNvSpPr txBox="1"/>
            <p:nvPr/>
          </p:nvSpPr>
          <p:spPr>
            <a:xfrm>
              <a:off x="1918800" y="1282996"/>
              <a:ext cx="4947374" cy="81942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Начало европейской колониальной экспансии (начало XVI в.)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525" y="2595608"/>
              <a:ext cx="4144367" cy="5727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5"/>
            <p:cNvSpPr txBox="1"/>
            <p:nvPr/>
          </p:nvSpPr>
          <p:spPr>
            <a:xfrm>
              <a:off x="1525" y="2595608"/>
              <a:ext cx="4144367" cy="57274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Центральная и Южная Америка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525" y="3661544"/>
              <a:ext cx="4144367" cy="117426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5"/>
            <p:cNvSpPr txBox="1"/>
            <p:nvPr/>
          </p:nvSpPr>
          <p:spPr>
            <a:xfrm>
              <a:off x="1525" y="3661544"/>
              <a:ext cx="4144367" cy="11742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частичное истребление коренных народов; полное покорение испанцами цивилизаций майя, ацтеков, инков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4639082" y="2595608"/>
              <a:ext cx="4144367" cy="5727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5"/>
            <p:cNvSpPr txBox="1"/>
            <p:nvPr/>
          </p:nvSpPr>
          <p:spPr>
            <a:xfrm>
              <a:off x="4639082" y="2595608"/>
              <a:ext cx="4144367" cy="57274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Азия и Африка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4639082" y="3661544"/>
              <a:ext cx="4144367" cy="117426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5"/>
            <p:cNvSpPr txBox="1"/>
            <p:nvPr/>
          </p:nvSpPr>
          <p:spPr>
            <a:xfrm>
              <a:off x="4639082" y="3661544"/>
              <a:ext cx="4144367" cy="11742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вмешательство европейцев в политическую и экономическую жизнь обществ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cxnSp>
        <p:nvCxnSpPr>
          <p:cNvPr id="182" name="Google Shape;182;p5"/>
          <p:cNvCxnSpPr/>
          <p:nvPr/>
        </p:nvCxnSpPr>
        <p:spPr>
          <a:xfrm>
            <a:off x="4572000" y="2420888"/>
            <a:ext cx="0" cy="504056"/>
          </a:xfrm>
          <a:prstGeom prst="straightConnector1">
            <a:avLst/>
          </a:prstGeom>
          <a:noFill/>
          <a:ln cap="flat" cmpd="sng" w="38100">
            <a:solidFill>
              <a:srgbClr val="B85B2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</p:cxnSp>
    </p:spTree>
  </p:cSld>
  <p:clrMapOvr>
    <a:masterClrMapping/>
  </p:clrMapOvr>
  <p:transition spd="med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Торговая экспансия европейских государств</a:t>
            </a:r>
            <a:endParaRPr b="1">
              <a:solidFill>
                <a:schemeClr val="accent2"/>
              </a:solidFill>
            </a:endParaRPr>
          </a:p>
        </p:txBody>
      </p:sp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3168" y="1628800"/>
            <a:ext cx="6057125" cy="507873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815" y="3212976"/>
            <a:ext cx="216025" cy="72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6"/>
          <p:cNvSpPr txBox="1"/>
          <p:nvPr/>
        </p:nvSpPr>
        <p:spPr>
          <a:xfrm>
            <a:off x="467544" y="6093296"/>
            <a:ext cx="24510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Развитие торговли в Европе в XV в.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91" name="Google Shape;191;p6"/>
          <p:cNvGrpSpPr/>
          <p:nvPr/>
        </p:nvGrpSpPr>
        <p:grpSpPr>
          <a:xfrm>
            <a:off x="179512" y="1628800"/>
            <a:ext cx="2664296" cy="1368152"/>
            <a:chOff x="1329377" y="695854"/>
            <a:chExt cx="5982204" cy="474662"/>
          </a:xfrm>
        </p:grpSpPr>
        <p:sp>
          <p:nvSpPr>
            <p:cNvPr id="192" name="Google Shape;192;p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До середины XV в.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тор- говля европейцев с Вос- током была сосредото- чена в руках генуэзских и венецианских купцов.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94" name="Google Shape;194;p6"/>
          <p:cNvGrpSpPr/>
          <p:nvPr/>
        </p:nvGrpSpPr>
        <p:grpSpPr>
          <a:xfrm>
            <a:off x="179512" y="3068960"/>
            <a:ext cx="2664296" cy="1872208"/>
            <a:chOff x="1329377" y="695854"/>
            <a:chExt cx="5982204" cy="474662"/>
          </a:xfrm>
        </p:grpSpPr>
        <p:sp>
          <p:nvSpPr>
            <p:cNvPr id="195" name="Google Shape;195;p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Конечными пунктами торговли были порты Крыма, Константино- поль в Европе, Антиохия и Бейрут на Ближнем Востоке, Александрия и Триполи в Африке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97" name="Google Shape;197;p6"/>
          <p:cNvSpPr/>
          <p:nvPr/>
        </p:nvSpPr>
        <p:spPr>
          <a:xfrm>
            <a:off x="8172400" y="4005064"/>
            <a:ext cx="288032" cy="28803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5868144" y="3789040"/>
            <a:ext cx="936104" cy="288032"/>
          </a:xfrm>
          <a:prstGeom prst="wedgeRectCallout">
            <a:avLst>
              <a:gd fmla="val -21755" name="adj1"/>
              <a:gd fmla="val 71485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Венеция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5940152" y="4077072"/>
            <a:ext cx="288032" cy="28803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6"/>
          <p:cNvSpPr/>
          <p:nvPr/>
        </p:nvSpPr>
        <p:spPr>
          <a:xfrm>
            <a:off x="5148064" y="3861048"/>
            <a:ext cx="648072" cy="288032"/>
          </a:xfrm>
          <a:prstGeom prst="wedgeRectCallout">
            <a:avLst>
              <a:gd fmla="val -7113" name="adj1"/>
              <a:gd fmla="val 68490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Генуя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1" name="Google Shape;201;p6"/>
          <p:cNvSpPr/>
          <p:nvPr/>
        </p:nvSpPr>
        <p:spPr>
          <a:xfrm>
            <a:off x="7236296" y="4365104"/>
            <a:ext cx="1656184" cy="288032"/>
          </a:xfrm>
          <a:prstGeom prst="wedgeRectCallout">
            <a:avLst>
              <a:gd fmla="val -19672" name="adj1"/>
              <a:gd fmla="val 71485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Константинополь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7956376" y="5013176"/>
            <a:ext cx="1008112" cy="288032"/>
          </a:xfrm>
          <a:prstGeom prst="wedgeRectCallout">
            <a:avLst>
              <a:gd fmla="val 27876" name="adj1"/>
              <a:gd fmla="val 65495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Антиохия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3" name="Google Shape;203;p6"/>
          <p:cNvSpPr/>
          <p:nvPr/>
        </p:nvSpPr>
        <p:spPr>
          <a:xfrm rot="1702290">
            <a:off x="5270881" y="4803177"/>
            <a:ext cx="2916832" cy="648072"/>
          </a:xfrm>
          <a:prstGeom prst="leftArrow">
            <a:avLst>
              <a:gd fmla="val 50000" name="adj1"/>
              <a:gd fmla="val 94093" name="adj2"/>
            </a:avLst>
          </a:prstGeom>
          <a:solidFill>
            <a:srgbClr val="C0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Специи, предметы роскоши</a:t>
            </a:r>
            <a:endParaRPr b="1" sz="1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4" name="Google Shape;204;p6"/>
          <p:cNvSpPr/>
          <p:nvPr/>
        </p:nvSpPr>
        <p:spPr>
          <a:xfrm>
            <a:off x="7956376" y="5517232"/>
            <a:ext cx="792088" cy="288032"/>
          </a:xfrm>
          <a:prstGeom prst="wedgeRectCallout">
            <a:avLst>
              <a:gd fmla="val 44212" name="adj1"/>
              <a:gd fmla="val 83465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Бейрут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5" name="Google Shape;205;p6"/>
          <p:cNvSpPr/>
          <p:nvPr/>
        </p:nvSpPr>
        <p:spPr>
          <a:xfrm>
            <a:off x="7524328" y="5949280"/>
            <a:ext cx="1296144" cy="288032"/>
          </a:xfrm>
          <a:prstGeom prst="wedgeRectCallout">
            <a:avLst>
              <a:gd fmla="val -6547" name="adj1"/>
              <a:gd fmla="val 71485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Александрия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8028384" y="6237312"/>
            <a:ext cx="288032" cy="28803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8676456" y="5733256"/>
            <a:ext cx="288032" cy="28803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6"/>
          <p:cNvSpPr/>
          <p:nvPr/>
        </p:nvSpPr>
        <p:spPr>
          <a:xfrm>
            <a:off x="8676456" y="5301208"/>
            <a:ext cx="288032" cy="28803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6"/>
          <p:cNvSpPr/>
          <p:nvPr/>
        </p:nvSpPr>
        <p:spPr>
          <a:xfrm>
            <a:off x="7668344" y="4653136"/>
            <a:ext cx="288032" cy="28803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6"/>
          <p:cNvSpPr/>
          <p:nvPr/>
        </p:nvSpPr>
        <p:spPr>
          <a:xfrm>
            <a:off x="5364088" y="4149080"/>
            <a:ext cx="288032" cy="28803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Торговая экспансия европейских государств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216" name="Google Shape;216;p7"/>
          <p:cNvSpPr txBox="1"/>
          <p:nvPr/>
        </p:nvSpPr>
        <p:spPr>
          <a:xfrm>
            <a:off x="2987824" y="6165304"/>
            <a:ext cx="597666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Экспедиции Энрики Мореплавателя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17" name="Google Shape;217;p7"/>
          <p:cNvGrpSpPr/>
          <p:nvPr/>
        </p:nvGrpSpPr>
        <p:grpSpPr>
          <a:xfrm>
            <a:off x="179512" y="1772816"/>
            <a:ext cx="8784976" cy="792088"/>
            <a:chOff x="1329377" y="695854"/>
            <a:chExt cx="5982204" cy="474662"/>
          </a:xfrm>
        </p:grpSpPr>
        <p:sp>
          <p:nvSpPr>
            <p:cNvPr id="218" name="Google Shape;218;p7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7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Начало покорения западного побережья Африки Португалией. Активно спонсиро- вал экспедиции в Африку португальский принц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Энрики Мореплаватель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https://ykl-res.azureedge.net/0b32e5ef-745c-45e2-a6b1-9d86d90070d3/%D0%9F%D1%83%D1%82%D0%B5%D1%88%D0%B5%D1%81%D1%82%D0%B2%D0%B8%D1%8F%20%D0%AD%D0%BD%D1%80%D0%B8%D0%BA%D0%B5.png" id="220" name="Google Shape;220;p7"/>
          <p:cNvPicPr preferRelativeResize="0"/>
          <p:nvPr/>
        </p:nvPicPr>
        <p:blipFill rotWithShape="1">
          <a:blip r:embed="rId3">
            <a:alphaModFix/>
          </a:blip>
          <a:srcRect b="1960" l="1775" r="2863" t="2179"/>
          <a:stretch/>
        </p:blipFill>
        <p:spPr>
          <a:xfrm>
            <a:off x="2987824" y="2996952"/>
            <a:ext cx="5976664" cy="31683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Генрих Мореплаватель на панно «Инфант» «Алтаря Сан Висенте» Нуну Гонсалвеша, 1467" id="221" name="Google Shape;22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512" y="2852936"/>
            <a:ext cx="2609850" cy="33337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22" name="Google Shape;222;p7"/>
          <p:cNvSpPr txBox="1"/>
          <p:nvPr/>
        </p:nvSpPr>
        <p:spPr>
          <a:xfrm>
            <a:off x="179512" y="6165304"/>
            <a:ext cx="2592288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Энрики Мореплаватель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Торговая экспансия европейских государств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228" name="Google Shape;228;p8"/>
          <p:cNvSpPr txBox="1"/>
          <p:nvPr/>
        </p:nvSpPr>
        <p:spPr>
          <a:xfrm>
            <a:off x="467544" y="6309320"/>
            <a:ext cx="388843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Открытие морского пути в Индию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29" name="Google Shape;229;p8"/>
          <p:cNvGrpSpPr/>
          <p:nvPr/>
        </p:nvGrpSpPr>
        <p:grpSpPr>
          <a:xfrm>
            <a:off x="179512" y="1700808"/>
            <a:ext cx="4032448" cy="864096"/>
            <a:chOff x="1329377" y="695854"/>
            <a:chExt cx="5982204" cy="474662"/>
          </a:xfrm>
        </p:grpSpPr>
        <p:sp>
          <p:nvSpPr>
            <p:cNvPr id="230" name="Google Shape;230;p8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8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1488 г. –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открытие португальским мо- реплавателем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Бартоломеу Диашем мыса Доброй Надежды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https://i1.wp.com/mir-znaniy.com/wp-content/uploads/2017/10/Marshrutyi-e%60kspeditsii-Vasko-da-Gamyi.png" id="232" name="Google Shape;23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8982" y="1700808"/>
            <a:ext cx="4543392" cy="49743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233" name="Google Shape;233;p8"/>
          <p:cNvGrpSpPr/>
          <p:nvPr/>
        </p:nvGrpSpPr>
        <p:grpSpPr>
          <a:xfrm>
            <a:off x="179512" y="2636912"/>
            <a:ext cx="4032448" cy="864096"/>
            <a:chOff x="1329377" y="695854"/>
            <a:chExt cx="5982204" cy="474662"/>
          </a:xfrm>
        </p:grpSpPr>
        <p:sp>
          <p:nvSpPr>
            <p:cNvPr id="234" name="Google Shape;234;p8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8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1498 г. –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открытие португальским мо- реплавателем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Васко да Гамой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морс- кого пути в </a:t>
              </a: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Индию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36" name="Google Shape;236;p8"/>
          <p:cNvGrpSpPr/>
          <p:nvPr/>
        </p:nvGrpSpPr>
        <p:grpSpPr>
          <a:xfrm>
            <a:off x="179512" y="3573016"/>
            <a:ext cx="4032448" cy="864096"/>
            <a:chOff x="1329377" y="695854"/>
            <a:chExt cx="5982204" cy="474662"/>
          </a:xfrm>
        </p:grpSpPr>
        <p:sp>
          <p:nvSpPr>
            <p:cNvPr id="237" name="Google Shape;237;p8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8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На протяжении всего XVI в. у Португа- лии не было европейских соперников в Азии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9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2"/>
                </a:solidFill>
              </a:rPr>
              <a:t>Торговая экспансия европейских государств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>
            <a:off x="251520" y="5013176"/>
            <a:ext cx="8640960" cy="648072"/>
            <a:chOff x="1329377" y="695854"/>
            <a:chExt cx="5982204" cy="474662"/>
          </a:xfrm>
        </p:grpSpPr>
        <p:sp>
          <p:nvSpPr>
            <p:cNvPr id="245" name="Google Shape;245;p9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9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Миссионерство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– распространение религиозного вероучения среди людей, его не исповедующих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47" name="Google Shape;247;p9"/>
          <p:cNvGrpSpPr/>
          <p:nvPr/>
        </p:nvGrpSpPr>
        <p:grpSpPr>
          <a:xfrm>
            <a:off x="451261" y="1629968"/>
            <a:ext cx="8241476" cy="3238022"/>
            <a:chOff x="271749" y="1168"/>
            <a:chExt cx="8241476" cy="3238022"/>
          </a:xfrm>
        </p:grpSpPr>
        <p:sp>
          <p:nvSpPr>
            <p:cNvPr id="248" name="Google Shape;248;p9"/>
            <p:cNvSpPr/>
            <p:nvPr/>
          </p:nvSpPr>
          <p:spPr>
            <a:xfrm>
              <a:off x="4392488" y="1077870"/>
              <a:ext cx="2195348" cy="53991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49" name="Google Shape;249;p9"/>
            <p:cNvSpPr/>
            <p:nvPr/>
          </p:nvSpPr>
          <p:spPr>
            <a:xfrm>
              <a:off x="2197139" y="1077870"/>
              <a:ext cx="2195348" cy="539918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AF623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0" name="Google Shape;250;p9"/>
            <p:cNvSpPr/>
            <p:nvPr/>
          </p:nvSpPr>
          <p:spPr>
            <a:xfrm>
              <a:off x="1297119" y="1168"/>
              <a:ext cx="6190736" cy="107670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9"/>
            <p:cNvSpPr txBox="1"/>
            <p:nvPr/>
          </p:nvSpPr>
          <p:spPr>
            <a:xfrm>
              <a:off x="1297119" y="1168"/>
              <a:ext cx="6190736" cy="107670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Участие христианских миссионеров в процессе колонизации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271749" y="1617788"/>
              <a:ext cx="3850778" cy="162140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9"/>
            <p:cNvSpPr txBox="1"/>
            <p:nvPr/>
          </p:nvSpPr>
          <p:spPr>
            <a:xfrm>
              <a:off x="271749" y="1617788"/>
              <a:ext cx="3850778" cy="162140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проповедовали учение Христа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662447" y="1617788"/>
              <a:ext cx="3850778" cy="162140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9"/>
            <p:cNvSpPr txBox="1"/>
            <p:nvPr/>
          </p:nvSpPr>
          <p:spPr>
            <a:xfrm>
              <a:off x="4662447" y="1617788"/>
              <a:ext cx="3850778" cy="162140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изучали местные языки и культуру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56" name="Google Shape;256;p9"/>
          <p:cNvGrpSpPr/>
          <p:nvPr/>
        </p:nvGrpSpPr>
        <p:grpSpPr>
          <a:xfrm>
            <a:off x="251520" y="5733256"/>
            <a:ext cx="8640960" cy="936104"/>
            <a:chOff x="1329377" y="695854"/>
            <a:chExt cx="5982204" cy="474662"/>
          </a:xfrm>
        </p:grpSpPr>
        <p:sp>
          <p:nvSpPr>
            <p:cNvPr id="257" name="Google Shape;257;p9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9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Ведущую роль в католическом миссионерстве играли монахи – представители нищенствующих орденов (францисканцы, доминиканцы, капуцины, кармелиты и др.) и иезуиты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theme/theme1.xml><?xml version="1.0" encoding="utf-8"?>
<a:theme xmlns:a="http://schemas.openxmlformats.org/drawingml/2006/main" xmlns:r="http://schemas.openxmlformats.org/officeDocument/2006/relationships" name="Median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2007-05-01T17:03:23Z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filetime>2021-05-12T10:00:00Z</vt:filetime>
  </property>
</Properties>
</file>