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Libre Franklin"/>
      <p:regular r:id="rId19"/>
      <p:bold r:id="rId20"/>
      <p:italic r:id="rId21"/>
      <p:boldItalic r:id="rId22"/>
    </p:embeddedFont>
    <p:embeddedFont>
      <p:font typeface="Libre Franklin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.fntdata"/><Relationship Id="rId22" Type="http://schemas.openxmlformats.org/officeDocument/2006/relationships/font" Target="fonts/LibreFranklin-boldItalic.fntdata"/><Relationship Id="rId21" Type="http://schemas.openxmlformats.org/officeDocument/2006/relationships/font" Target="fonts/LibreFranklin-italic.fntdata"/><Relationship Id="rId24" Type="http://schemas.openxmlformats.org/officeDocument/2006/relationships/font" Target="fonts/LibreFranklinMedium-bold.fntdata"/><Relationship Id="rId23" Type="http://schemas.openxmlformats.org/officeDocument/2006/relationships/font" Target="fonts/LibreFranklin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ibreFranklinMedium-boldItalic.fntdata"/><Relationship Id="rId25" Type="http://schemas.openxmlformats.org/officeDocument/2006/relationships/font" Target="fonts/LibreFranklin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LibreFranklin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882889abf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f882889abf_2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882889abf_2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f882889abf_2_1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882889abf_2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f882889abf_2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882889abf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f882889abf_2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882889abf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f882889abf_2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882889abf_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f882889abf_2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882889abf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f882889abf_2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882889abf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f882889abf_2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882889abf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f882889abf_2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882889abf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f882889abf_2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882889abf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f882889abf_2_1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882889abf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f882889abf_2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7010400" y="1539720"/>
            <a:ext cx="198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234679" y="4766310"/>
            <a:ext cx="582966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457200" y="1539720"/>
            <a:ext cx="6324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234679" y="4766310"/>
            <a:ext cx="582966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7162800" y="2169208"/>
            <a:ext cx="1600201" cy="123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234679" y="4766310"/>
            <a:ext cx="582966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7" name="Google Shape;77;p16"/>
          <p:cNvSpPr txBox="1"/>
          <p:nvPr>
            <p:ph idx="11" type="ftr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381000" y="2169208"/>
            <a:ext cx="632460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80999" y="1289303"/>
            <a:ext cx="8407893" cy="3305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◼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234679" y="4766310"/>
            <a:ext cx="582966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381000" y="266885"/>
            <a:ext cx="8381260" cy="790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457200" y="1289304"/>
            <a:ext cx="4038600" cy="3305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SzPts val="2100"/>
              <a:buChar char="◼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648200" y="1289304"/>
            <a:ext cx="4038600" cy="3305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SzPts val="2100"/>
              <a:buChar char="◼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234679" y="4766310"/>
            <a:ext cx="582966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381000" y="266885"/>
            <a:ext cx="8381260" cy="790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457200" y="1291829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457200" y="1828800"/>
            <a:ext cx="4040188" cy="2765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9pPr>
          </a:lstStyle>
          <a:p/>
        </p:txBody>
      </p:sp>
      <p:sp>
        <p:nvSpPr>
          <p:cNvPr id="95" name="Google Shape;95;p19"/>
          <p:cNvSpPr txBox="1"/>
          <p:nvPr>
            <p:ph idx="3" type="body"/>
          </p:nvPr>
        </p:nvSpPr>
        <p:spPr>
          <a:xfrm>
            <a:off x="4645026" y="1291829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96" name="Google Shape;96;p19"/>
          <p:cNvSpPr txBox="1"/>
          <p:nvPr>
            <p:ph idx="4" type="body"/>
          </p:nvPr>
        </p:nvSpPr>
        <p:spPr>
          <a:xfrm>
            <a:off x="4645026" y="1828800"/>
            <a:ext cx="4041775" cy="2765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9pPr>
          </a:lstStyle>
          <a:p/>
        </p:txBody>
      </p:sp>
      <p:sp>
        <p:nvSpPr>
          <p:cNvPr id="97" name="Google Shape;97;p19"/>
          <p:cNvSpPr txBox="1"/>
          <p:nvPr>
            <p:ph idx="10" type="dt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1" type="ftr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234679" y="4766310"/>
            <a:ext cx="582966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0" name="Google Shape;100;p19"/>
          <p:cNvSpPr txBox="1"/>
          <p:nvPr>
            <p:ph type="title"/>
          </p:nvPr>
        </p:nvSpPr>
        <p:spPr>
          <a:xfrm>
            <a:off x="381000" y="266885"/>
            <a:ext cx="8381260" cy="790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0" type="dt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1" type="ftr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234679" y="4766310"/>
            <a:ext cx="582966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5" name="Google Shape;105;p20"/>
          <p:cNvSpPr txBox="1"/>
          <p:nvPr>
            <p:ph type="title"/>
          </p:nvPr>
        </p:nvSpPr>
        <p:spPr>
          <a:xfrm>
            <a:off x="381000" y="266885"/>
            <a:ext cx="8381260" cy="790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bg>
      <p:bgPr>
        <a:solidFill>
          <a:schemeClr val="l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8" name="Google Shape;108;p21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609600" y="228601"/>
            <a:ext cx="586740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SzPts val="2400"/>
              <a:buChar char="◼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SzPts val="2100"/>
              <a:buChar char="▪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9pPr>
          </a:lstStyle>
          <a:p/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7159752" y="1597914"/>
            <a:ext cx="1673352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2" name="Google Shape;112;p21"/>
          <p:cNvSpPr txBox="1"/>
          <p:nvPr>
            <p:ph idx="10" type="dt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234679" y="4766310"/>
            <a:ext cx="582966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5" name="Google Shape;115;p21"/>
          <p:cNvSpPr txBox="1"/>
          <p:nvPr>
            <p:ph type="title"/>
          </p:nvPr>
        </p:nvSpPr>
        <p:spPr>
          <a:xfrm>
            <a:off x="7159752" y="342900"/>
            <a:ext cx="1675660" cy="125501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ibre Franklin Medium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9" name="Google Shape;119;p22"/>
          <p:cNvSpPr/>
          <p:nvPr>
            <p:ph idx="2" type="pic"/>
          </p:nvPr>
        </p:nvSpPr>
        <p:spPr>
          <a:xfrm>
            <a:off x="152400" y="114300"/>
            <a:ext cx="6705600" cy="49149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7162800" y="1600200"/>
            <a:ext cx="1676400" cy="2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21" name="Google Shape;121;p22"/>
          <p:cNvSpPr txBox="1"/>
          <p:nvPr>
            <p:ph idx="10" type="dt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1" type="ftr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234679" y="4766310"/>
            <a:ext cx="582966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4" name="Google Shape;124;p22"/>
          <p:cNvSpPr txBox="1"/>
          <p:nvPr>
            <p:ph type="title"/>
          </p:nvPr>
        </p:nvSpPr>
        <p:spPr>
          <a:xfrm>
            <a:off x="7162800" y="345186"/>
            <a:ext cx="1676400" cy="125501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Libre Franklin Medium"/>
              <a:buNone/>
              <a:defRPr sz="1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81000" y="266885"/>
            <a:ext cx="8381260" cy="790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 rot="5400000">
            <a:off x="2932167" y="-1261865"/>
            <a:ext cx="3305556" cy="84078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◼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0" type="dt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1" type="ftr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8234679" y="4766310"/>
            <a:ext cx="582966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4" name="Google Shape;134;p24"/>
          <p:cNvSpPr txBox="1"/>
          <p:nvPr>
            <p:ph type="title"/>
          </p:nvPr>
        </p:nvSpPr>
        <p:spPr>
          <a:xfrm rot="5400000">
            <a:off x="5806678" y="1562101"/>
            <a:ext cx="4388644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◼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0" type="dt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1" type="ftr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8234679" y="4766310"/>
            <a:ext cx="582966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ct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152399" y="114301"/>
            <a:ext cx="8814047" cy="100983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381000" y="266885"/>
            <a:ext cx="8381260" cy="790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 Medium"/>
              <a:buNone/>
              <a:defRPr b="0" i="0" sz="2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80999" y="1289303"/>
            <a:ext cx="8407893" cy="3305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◼"/>
              <a:defRPr b="0" i="0" sz="15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29845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28575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b="0" i="0" sz="9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-28575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▪"/>
              <a:defRPr b="0" i="0" sz="9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-28575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Char char="▪"/>
              <a:defRPr b="0" i="0" sz="9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-28575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Noto Sans Symbols"/>
              <a:buChar char="▪"/>
              <a:defRPr b="0" i="0" sz="9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234679" y="4766310"/>
            <a:ext cx="582966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Relationship Id="rId4" Type="http://schemas.openxmlformats.org/officeDocument/2006/relationships/image" Target="../media/image22.jpg"/><Relationship Id="rId5" Type="http://schemas.openxmlformats.org/officeDocument/2006/relationships/image" Target="../media/image27.jpg"/><Relationship Id="rId6" Type="http://schemas.openxmlformats.org/officeDocument/2006/relationships/hyperlink" Target="about:blank" TargetMode="External"/><Relationship Id="rId7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31.jpg"/><Relationship Id="rId5" Type="http://schemas.openxmlformats.org/officeDocument/2006/relationships/image" Target="../media/image30.jpg"/><Relationship Id="rId6" Type="http://schemas.openxmlformats.org/officeDocument/2006/relationships/image" Target="../media/image32.jpg"/><Relationship Id="rId7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5.jpg"/><Relationship Id="rId5" Type="http://schemas.openxmlformats.org/officeDocument/2006/relationships/image" Target="../media/image13.jpg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6.jpg"/><Relationship Id="rId5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2.jpg"/><Relationship Id="rId5" Type="http://schemas.openxmlformats.org/officeDocument/2006/relationships/image" Target="../media/image18.jpg"/><Relationship Id="rId6" Type="http://schemas.openxmlformats.org/officeDocument/2006/relationships/hyperlink" Target="http://www.youtube.com/watch?v=jxiCRmyZVCU" TargetMode="External"/><Relationship Id="rId7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4.jpg"/><Relationship Id="rId7" Type="http://schemas.openxmlformats.org/officeDocument/2006/relationships/image" Target="../media/image6.jpg"/><Relationship Id="rId8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97514" y="519522"/>
            <a:ext cx="6606480" cy="390106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 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b="1" i="0" lang="ru" sz="15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b="1" i="0" lang="ru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Нового времени </a:t>
            </a:r>
            <a:endParaRPr b="0" i="0" sz="1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7 классе</a:t>
            </a:r>
            <a:endParaRPr b="0" i="0" sz="1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Тема урока : «Русская культура XVI – XVIIIвв.»</a:t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 sz="1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>
            <a:off x="1223628" y="87474"/>
            <a:ext cx="5076564" cy="15927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FCC47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Докажите, что в XVIII веке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FCC47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культура России достигла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FCC47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наивысшего подъёма.</a:t>
            </a:r>
            <a:endParaRPr sz="1100"/>
          </a:p>
        </p:txBody>
      </p:sp>
      <p:pic>
        <p:nvPicPr>
          <p:cNvPr id="220" name="Google Shape;22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6306" y="735546"/>
            <a:ext cx="1329106" cy="79081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21" name="Google Shape;22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6306" y="1989223"/>
            <a:ext cx="1325015" cy="878296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22" name="Google Shape;22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6306" y="3340902"/>
            <a:ext cx="1341760" cy="79598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23" name="Google Shape;223;p34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31640" y="1680218"/>
            <a:ext cx="4860540" cy="332136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/>
          <p:nvPr/>
        </p:nvSpPr>
        <p:spPr>
          <a:xfrm>
            <a:off x="7036950" y="214775"/>
            <a:ext cx="1922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CC47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XVIIIв.</a:t>
            </a:r>
            <a:endParaRPr sz="1100"/>
          </a:p>
        </p:txBody>
      </p:sp>
      <p:sp>
        <p:nvSpPr>
          <p:cNvPr id="229" name="Google Shape;229;p35"/>
          <p:cNvSpPr txBox="1"/>
          <p:nvPr/>
        </p:nvSpPr>
        <p:spPr>
          <a:xfrm>
            <a:off x="251521" y="232679"/>
            <a:ext cx="6199098" cy="50090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AutoNum type="arabicPeriod"/>
            </a:pPr>
            <a:r>
              <a:rPr lang="ru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Зарождение разночинной интеллигенции;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Libre Franklin Medium"/>
              <a:buAutoNum type="arabicPeriod"/>
            </a:pP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Расширение сети учебных заведений: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начальные школы, 4-х и 2-х классные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училища;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1724г.</a:t>
            </a:r>
            <a:r>
              <a:rPr lang="ru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- </a:t>
            </a: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Академия наук и университет в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Петербурге;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1775г.</a:t>
            </a: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- Московский Университет;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3. В литературе (высокий интерес к человеку)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Char char="-"/>
            </a:pPr>
            <a:r>
              <a:rPr lang="ru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стиль классицизм </a:t>
            </a: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(А. П. Сумароков,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Г.Р.Державин, Д.И.Фонвизин («Недоросль»),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Н.М.Карамзин;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Возникает </a:t>
            </a:r>
            <a:r>
              <a:rPr lang="ru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светская поэзия;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Выступления против крепостного права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</a:t>
            </a:r>
            <a:r>
              <a:rPr lang="ru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А.Н.Радищев- «Путешествие из Петербурга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В Москву»</a:t>
            </a:r>
            <a:r>
              <a:rPr lang="ru" sz="20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1790г.);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C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2038" y="2679762"/>
            <a:ext cx="1411231" cy="1593122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7758" y="1275606"/>
            <a:ext cx="1411231" cy="93494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/>
          <p:nvPr/>
        </p:nvSpPr>
        <p:spPr>
          <a:xfrm>
            <a:off x="305526" y="357504"/>
            <a:ext cx="6642738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4. В архитектуре </a:t>
            </a:r>
            <a:r>
              <a:rPr b="1"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– классицизм </a:t>
            </a: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(В.И.Баженов </a:t>
            </a:r>
            <a:r>
              <a:rPr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Дом Пашкова</a:t>
            </a: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),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барокко</a:t>
            </a: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(В.В.Растрелли - шедевр русской архитектуры — </a:t>
            </a:r>
            <a:r>
              <a:rPr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Зимний дворец (Эрмитаж);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5. Живопись- </a:t>
            </a:r>
            <a:r>
              <a:rPr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портретный жанр</a:t>
            </a: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(А.П. Антропов,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И.П. Аргунов, Ф.С. Рокотов, Д.Г. Левицкий,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В.Л. Боровиковский);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6. Скульптура-  </a:t>
            </a:r>
            <a:r>
              <a:rPr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скульптурный портрет </a:t>
            </a: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Федот Шубин;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7. </a:t>
            </a:r>
            <a:r>
              <a:rPr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Создание первого профессионального публичного театра в Петербурге Федора Волкова. </a:t>
            </a:r>
            <a:endParaRPr sz="2000">
              <a:solidFill>
                <a:srgbClr val="FFC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37" name="Google Shape;23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1375" y="3302602"/>
            <a:ext cx="1204676" cy="165126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38" name="Google Shape;23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9702" y="3316327"/>
            <a:ext cx="1350113" cy="163451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39" name="Google Shape;239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72300" y="357504"/>
            <a:ext cx="1387159" cy="2115201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40" name="Google Shape;240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0971" y="2841780"/>
            <a:ext cx="1389292" cy="180762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41" name="Google Shape;241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88025" y="3302602"/>
            <a:ext cx="1314422" cy="164824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/>
        </p:nvSpPr>
        <p:spPr>
          <a:xfrm>
            <a:off x="1277634" y="519523"/>
            <a:ext cx="6588732" cy="33932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6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Домашнее задание:</a:t>
            </a:r>
            <a:endParaRPr sz="1100">
              <a:solidFill>
                <a:srgbClr val="66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§ 26,</a:t>
            </a:r>
            <a:r>
              <a:rPr b="1" lang="ru" sz="5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повторить §§ 21-25. подготовиться к уроку обобщения.</a:t>
            </a:r>
            <a:endParaRPr b="1" sz="41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/>
          <p:nvPr/>
        </p:nvSpPr>
        <p:spPr>
          <a:xfrm>
            <a:off x="230574" y="122925"/>
            <a:ext cx="6102600" cy="1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CC47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Русская культура</a:t>
            </a:r>
            <a:endParaRPr b="1" sz="5400">
              <a:solidFill>
                <a:srgbClr val="FCC47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CC47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XVI – XVIIIвв.</a:t>
            </a:r>
            <a:endParaRPr sz="1100"/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6673" y="1926729"/>
            <a:ext cx="2512397" cy="296727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55" name="Google Shape;15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5946" y="2009403"/>
            <a:ext cx="2124305" cy="2801931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56" name="Google Shape;15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8741" y="325273"/>
            <a:ext cx="1296144" cy="2097322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57" name="Google Shape;15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14359" y="2777293"/>
            <a:ext cx="1324913" cy="189020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277635" y="141480"/>
            <a:ext cx="5032868" cy="13157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EC4B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Проблемное задание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EC4B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урока!</a:t>
            </a:r>
            <a:endParaRPr sz="1100"/>
          </a:p>
        </p:txBody>
      </p:sp>
      <p:sp>
        <p:nvSpPr>
          <p:cNvPr id="163" name="Google Shape;163;p28"/>
          <p:cNvSpPr/>
          <p:nvPr/>
        </p:nvSpPr>
        <p:spPr>
          <a:xfrm>
            <a:off x="1331641" y="1653648"/>
            <a:ext cx="5032868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33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Выяснить особенности культуры России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33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каждого периода. </a:t>
            </a:r>
            <a:endParaRPr sz="1100"/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4678" y="111542"/>
            <a:ext cx="1177823" cy="157043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65" name="Google Shape;16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5010" y="1819770"/>
            <a:ext cx="1269511" cy="161227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66" name="Google Shape;16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9376" y="3560917"/>
            <a:ext cx="948426" cy="127001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/>
          <p:nvPr/>
        </p:nvSpPr>
        <p:spPr>
          <a:xfrm>
            <a:off x="197514" y="0"/>
            <a:ext cx="6676877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Устное народное творчество</a:t>
            </a:r>
            <a:endParaRPr sz="1000"/>
          </a:p>
        </p:txBody>
      </p:sp>
      <p:sp>
        <p:nvSpPr>
          <p:cNvPr id="172" name="Google Shape;172;p29"/>
          <p:cNvSpPr txBox="1"/>
          <p:nvPr/>
        </p:nvSpPr>
        <p:spPr>
          <a:xfrm>
            <a:off x="413538" y="585247"/>
            <a:ext cx="59946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Фольклор</a:t>
            </a:r>
            <a:r>
              <a:rPr b="1" lang="ru" sz="2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ru" sz="21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- </a:t>
            </a:r>
            <a:r>
              <a:rPr b="1" lang="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устное словесное и музыкальное народное творчество. В более широком смысле кроме словесных жанров, сюда включают всё народное творчество, проявления духовной культуры народа - язык, верования, обряды, ремёсла. </a:t>
            </a:r>
            <a:endParaRPr b="1" sz="1100"/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4354" y="719789"/>
            <a:ext cx="1492300" cy="174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8942" y="257175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/>
        </p:nvSpPr>
        <p:spPr>
          <a:xfrm>
            <a:off x="469794" y="2155696"/>
            <a:ext cx="57726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E5D5B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Популярные темы: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былины и песни о Степане Разине;</a:t>
            </a:r>
            <a:endParaRPr b="1"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исторические песни об Иване IV;</a:t>
            </a:r>
            <a:endParaRPr b="1"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народ едко и зло высмеивал бояр и помещиков, церковников и богатых купцов; </a:t>
            </a:r>
            <a:endParaRPr b="1" sz="1100"/>
          </a:p>
        </p:txBody>
      </p:sp>
      <p:sp>
        <p:nvSpPr>
          <p:cNvPr id="176" name="Google Shape;176;p29"/>
          <p:cNvSpPr txBox="1"/>
          <p:nvPr/>
        </p:nvSpPr>
        <p:spPr>
          <a:xfrm>
            <a:off x="1270116" y="3725912"/>
            <a:ext cx="479342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EFEF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Наиболее распространённые формы:</a:t>
            </a:r>
            <a:endParaRPr sz="1100"/>
          </a:p>
        </p:txBody>
      </p:sp>
      <p:sp>
        <p:nvSpPr>
          <p:cNvPr id="177" name="Google Shape;177;p29"/>
          <p:cNvSpPr/>
          <p:nvPr/>
        </p:nvSpPr>
        <p:spPr>
          <a:xfrm>
            <a:off x="413538" y="4083001"/>
            <a:ext cx="5885149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бродячие артисты — скоморохи, гусляры-песенники, поводыри с медведями, театральные представления с Петрушкой. 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/>
          <p:nvPr/>
        </p:nvSpPr>
        <p:spPr>
          <a:xfrm>
            <a:off x="1223628" y="141481"/>
            <a:ext cx="5090802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CC47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Каковы особенности развития культуры в XVIвеке?</a:t>
            </a:r>
            <a:endParaRPr sz="1100"/>
          </a:p>
        </p:txBody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647" y="1141988"/>
            <a:ext cx="2784631" cy="3728845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84" name="Google Shape;18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2257" y="1146154"/>
            <a:ext cx="1831462" cy="158442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85" name="Google Shape;18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2806" y="2922732"/>
            <a:ext cx="1325932" cy="194809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86" name="Google Shape;186;p30" title="Культура и быт в XVI веке  Просвещение, развитие научных знаний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7751" y="2321450"/>
            <a:ext cx="1831475" cy="17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/>
        </p:nvSpPr>
        <p:spPr>
          <a:xfrm>
            <a:off x="6516217" y="357504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2" name="Google Shape;192;p31"/>
          <p:cNvSpPr/>
          <p:nvPr/>
        </p:nvSpPr>
        <p:spPr>
          <a:xfrm>
            <a:off x="7029700" y="87475"/>
            <a:ext cx="1958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CC47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XVI в.</a:t>
            </a:r>
            <a:endParaRPr sz="1100"/>
          </a:p>
        </p:txBody>
      </p:sp>
      <p:sp>
        <p:nvSpPr>
          <p:cNvPr id="193" name="Google Shape;193;p31"/>
          <p:cNvSpPr txBox="1"/>
          <p:nvPr/>
        </p:nvSpPr>
        <p:spPr>
          <a:xfrm>
            <a:off x="305526" y="480950"/>
            <a:ext cx="6102678" cy="40395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Libre Franklin Medium"/>
              <a:buAutoNum type="arabicPeriod"/>
            </a:pPr>
            <a:r>
              <a:rPr lang="ru" sz="21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Начало книгопечатания: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ru" sz="2400">
                <a:solidFill>
                  <a:srgbClr val="FF33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 марта 1564г</a:t>
            </a:r>
            <a:r>
              <a:rPr lang="ru" sz="21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.- издание книги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«Апостол» И.Фёдоровым и П.Мстиславцем;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33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1574г.</a:t>
            </a:r>
            <a:r>
              <a:rPr lang="ru" sz="21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- «Азбука»;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Libre Franklin Medium"/>
              <a:buAutoNum type="arabicPeriod" startAt="2"/>
            </a:pPr>
            <a:r>
              <a:rPr lang="ru" sz="21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Шатровый стиль в зодчестве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(Покровский собор (Василия Блаженного)  Бармы и Постника Яковлева;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Libre Franklin Medium"/>
              <a:buAutoNum type="arabicPeriod" startAt="3"/>
            </a:pPr>
            <a:r>
              <a:rPr lang="ru" sz="21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Градостроительство- Фёдор Конь - Смоленский кремль;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Libre Franklin Medium"/>
              <a:buAutoNum type="arabicPeriod" startAt="3"/>
            </a:pPr>
            <a:r>
              <a:rPr lang="ru" sz="21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Литейное дело - Андрей Чохов - «Царь-пушка»;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100"/>
              <a:buFont typeface="Libre Franklin Medium"/>
              <a:buAutoNum type="arabicPeriod" startAt="3"/>
            </a:pPr>
            <a:r>
              <a:rPr lang="ru" sz="21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Развитие иконописи  (Дионисий, Прокопий Чирин, братья Савины);</a:t>
            </a:r>
            <a:endParaRPr sz="1100"/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 b="8385" l="0" r="0" t="0"/>
          <a:stretch/>
        </p:blipFill>
        <p:spPr>
          <a:xfrm>
            <a:off x="7326306" y="914043"/>
            <a:ext cx="1357811" cy="158669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4229" y="2861957"/>
            <a:ext cx="1404961" cy="185767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/>
          <p:nvPr/>
        </p:nvSpPr>
        <p:spPr>
          <a:xfrm>
            <a:off x="1277634" y="87474"/>
            <a:ext cx="5022558" cy="13157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CC47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Какими достижениями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CC47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обогатилась русская культура в XVII веке?</a:t>
            </a:r>
            <a:endParaRPr sz="1100"/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3229189"/>
            <a:ext cx="2538282" cy="1745376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02" name="Google Shape;20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952" y="3459166"/>
            <a:ext cx="1836204" cy="146523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7964" y="1403219"/>
            <a:ext cx="1936864" cy="188091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04" name="Google Shape;20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1670" y="1403219"/>
            <a:ext cx="1998222" cy="172544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05" name="Google Shape;20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72300" y="307655"/>
            <a:ext cx="1532195" cy="1943747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06" name="Google Shape;20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72300" y="2625756"/>
            <a:ext cx="1531984" cy="2116103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/>
          <p:nvPr/>
        </p:nvSpPr>
        <p:spPr>
          <a:xfrm>
            <a:off x="7022425" y="150650"/>
            <a:ext cx="1980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CC47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XVII в.</a:t>
            </a:r>
            <a:endParaRPr sz="1100"/>
          </a:p>
        </p:txBody>
      </p:sp>
      <p:sp>
        <p:nvSpPr>
          <p:cNvPr id="212" name="Google Shape;212;p33"/>
          <p:cNvSpPr txBox="1"/>
          <p:nvPr/>
        </p:nvSpPr>
        <p:spPr>
          <a:xfrm>
            <a:off x="197514" y="378846"/>
            <a:ext cx="6111553" cy="45473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Libre Franklin Medium"/>
              <a:buAutoNum type="arabicPeriod"/>
            </a:pP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Рост грамотности среди населения: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1687г.- </a:t>
            </a: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создание Славяно-греко-Латинской Академии в Москве;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AutoNum type="arabicPeriod" startAt="2"/>
            </a:pPr>
            <a:r>
              <a:rPr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Появление светской литературы- бытовой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повести</a:t>
            </a: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, произведений сатирической литературы («Повесть о Ерше Ершовиче»);</a:t>
            </a:r>
            <a:endParaRPr sz="11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Libre Franklin Medium"/>
              <a:buAutoNum type="arabicPeriod" startAt="3"/>
            </a:pP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Достигает </a:t>
            </a:r>
            <a:r>
              <a:rPr b="1"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расцвета </a:t>
            </a:r>
            <a:r>
              <a:rPr b="1"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деревянная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архитектура.</a:t>
            </a: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Распространение стиля </a:t>
            </a:r>
            <a:r>
              <a:rPr b="1"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русского барокко в архитектуре «дивное узоречье» </a:t>
            </a: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(Казанский храм, церковь Покрова в Филях, спасская церковь в с.Уборы;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4. Сохраняется господство иконописи.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Фрески и иконы с </a:t>
            </a:r>
            <a:r>
              <a:rPr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человеческими чертами </a:t>
            </a: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</a:t>
            </a:r>
            <a:r>
              <a:rPr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Симон Ушаков </a:t>
            </a: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«Троица», «Спас нерукотворный»;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C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5. Новое явление - появление </a:t>
            </a:r>
            <a:r>
              <a:rPr b="1" lang="ru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портретной живописи (парсуны);</a:t>
            </a:r>
            <a:endParaRPr sz="1100"/>
          </a:p>
        </p:txBody>
      </p:sp>
      <p:pic>
        <p:nvPicPr>
          <p:cNvPr id="213" name="Google Shape;21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977" y="951570"/>
            <a:ext cx="1469383" cy="209019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14" name="Google Shape;21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9388" y="3262089"/>
            <a:ext cx="1366560" cy="1664156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Сетка">
  <a:themeElements>
    <a:clrScheme name="Сетка">
      <a:dk1>
        <a:srgbClr val="000000"/>
      </a:dk1>
      <a:lt1>
        <a:srgbClr val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