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11" Type="http://schemas.openxmlformats.org/officeDocument/2006/relationships/slide" Target="slides/slide5.xml"/><Relationship Id="rId22" Type="http://schemas.openxmlformats.org/officeDocument/2006/relationships/slide" Target="slides/slide16.xml"/><Relationship Id="rId10" Type="http://schemas.openxmlformats.org/officeDocument/2006/relationships/slide" Target="slides/slide4.xml"/><Relationship Id="rId21" Type="http://schemas.openxmlformats.org/officeDocument/2006/relationships/slide" Target="slides/slide15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5" Type="http://schemas.openxmlformats.org/officeDocument/2006/relationships/slideMaster" Target="slideMasters/slideMaster2.xml"/><Relationship Id="rId19" Type="http://schemas.openxmlformats.org/officeDocument/2006/relationships/slide" Target="slides/slide13.xml"/><Relationship Id="rId6" Type="http://schemas.openxmlformats.org/officeDocument/2006/relationships/notesMaster" Target="notesMasters/notesMaster1.xml"/><Relationship Id="rId18" Type="http://schemas.openxmlformats.org/officeDocument/2006/relationships/slide" Target="slides/slide12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114f59db58a_2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g114f59db58a_2_8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14f59db58a_2_1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114f59db58a_2_13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g114f59db58a_2_1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3" name="Google Shape;213;g114f59db58a_2_1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114f59db58a_2_1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114f59db58a_2_16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114f59db58a_2_1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9" name="Google Shape;229;g114f59db58a_2_16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5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14f59db58a_2_1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7" name="Google Shape;237;g114f59db58a_2_17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g114f59db58a_2_1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g114f59db58a_2_18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114f59db58a_2_1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6" name="Google Shape;256;g114f59db58a_2_19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14f59db58a_2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1" name="Google Shape;141;g114f59db58a_2_8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14f59db58a_2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8" name="Google Shape;148;g114f59db58a_2_9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14f59db58a_2_10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g114f59db58a_2_10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114f59db58a_2_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1" name="Google Shape;161;g114f59db58a_2_10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14f59db58a_2_1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114f59db58a_2_11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114f59db58a_2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8" name="Google Shape;178;g114f59db58a_2_12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114f59db58a_2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114f59db58a_2_12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114f59db58a_2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3" name="Google Shape;193;g114f59db58a_2_13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Пустой слайд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4"/>
          <p:cNvSpPr txBox="1"/>
          <p:nvPr>
            <p:ph idx="10" type="dt"/>
          </p:nvPr>
        </p:nvSpPr>
        <p:spPr>
          <a:xfrm>
            <a:off x="6248400" y="465658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0" name="Google Shape;60;p14"/>
          <p:cNvSpPr txBox="1"/>
          <p:nvPr>
            <p:ph idx="11" type="ftr"/>
          </p:nvPr>
        </p:nvSpPr>
        <p:spPr>
          <a:xfrm>
            <a:off x="761999" y="4656583"/>
            <a:ext cx="487386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1" name="Google Shape;61;p14"/>
          <p:cNvSpPr txBox="1"/>
          <p:nvPr>
            <p:ph idx="12" type="sldNum"/>
          </p:nvPr>
        </p:nvSpPr>
        <p:spPr>
          <a:xfrm>
            <a:off x="7620000" y="4265677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итульный слайд" showMasterSp="0" type="title">
  <p:cSld name="TITLE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64" name="Google Shape;64;p15"/>
          <p:cNvSpPr txBox="1"/>
          <p:nvPr>
            <p:ph type="ctrTitle"/>
          </p:nvPr>
        </p:nvSpPr>
        <p:spPr>
          <a:xfrm>
            <a:off x="762000" y="2400300"/>
            <a:ext cx="75438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6000"/>
              <a:buFont typeface="Impact"/>
              <a:buNone/>
              <a:defRPr sz="60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" type="subTitle"/>
          </p:nvPr>
        </p:nvSpPr>
        <p:spPr>
          <a:xfrm>
            <a:off x="762000" y="3543300"/>
            <a:ext cx="6858000" cy="74295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lvl="0" algn="l">
              <a:spcBef>
                <a:spcPts val="4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SzPts val="17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300"/>
              </a:spcBef>
              <a:spcAft>
                <a:spcPts val="0"/>
              </a:spcAft>
              <a:buSzPts val="15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300"/>
              </a:spcBef>
              <a:spcAft>
                <a:spcPts val="0"/>
              </a:spcAft>
              <a:buSzPts val="14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SzPts val="12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6" name="Google Shape;66;p15"/>
          <p:cNvSpPr txBox="1"/>
          <p:nvPr>
            <p:ph idx="10" type="dt"/>
          </p:nvPr>
        </p:nvSpPr>
        <p:spPr>
          <a:xfrm>
            <a:off x="6248400" y="465658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7" name="Google Shape;67;p15"/>
          <p:cNvSpPr txBox="1"/>
          <p:nvPr>
            <p:ph idx="11" type="ftr"/>
          </p:nvPr>
        </p:nvSpPr>
        <p:spPr>
          <a:xfrm>
            <a:off x="761999" y="4656583"/>
            <a:ext cx="487386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7620000" y="4265677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69" name="Google Shape;69;p15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объект" type="obj">
  <p:cSld name="OBJECT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6"/>
          <p:cNvSpPr txBox="1"/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2" name="Google Shape;72;p16"/>
          <p:cNvSpPr txBox="1"/>
          <p:nvPr>
            <p:ph idx="1" type="body"/>
          </p:nvPr>
        </p:nvSpPr>
        <p:spPr>
          <a:xfrm>
            <a:off x="762000" y="514350"/>
            <a:ext cx="7543800" cy="2914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73" name="Google Shape;73;p16"/>
          <p:cNvSpPr txBox="1"/>
          <p:nvPr>
            <p:ph idx="10" type="dt"/>
          </p:nvPr>
        </p:nvSpPr>
        <p:spPr>
          <a:xfrm>
            <a:off x="6248400" y="465658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4" name="Google Shape;74;p16"/>
          <p:cNvSpPr txBox="1"/>
          <p:nvPr>
            <p:ph idx="11" type="ftr"/>
          </p:nvPr>
        </p:nvSpPr>
        <p:spPr>
          <a:xfrm>
            <a:off x="761999" y="4656583"/>
            <a:ext cx="487386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5" name="Google Shape;75;p16"/>
          <p:cNvSpPr txBox="1"/>
          <p:nvPr>
            <p:ph idx="12" type="sldNum"/>
          </p:nvPr>
        </p:nvSpPr>
        <p:spPr>
          <a:xfrm>
            <a:off x="7620000" y="4265677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раздела" showMasterSp="0" type="secHead">
  <p:cSld name="SECTION_HEADER"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7"/>
          <p:cNvSpPr/>
          <p:nvPr/>
        </p:nvSpPr>
        <p:spPr>
          <a:xfrm>
            <a:off x="777240" y="0"/>
            <a:ext cx="7543800" cy="2286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8" name="Google Shape;78;p17"/>
          <p:cNvSpPr txBox="1"/>
          <p:nvPr>
            <p:ph type="title"/>
          </p:nvPr>
        </p:nvSpPr>
        <p:spPr>
          <a:xfrm>
            <a:off x="762000" y="2457450"/>
            <a:ext cx="7543800" cy="12573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Impact"/>
              <a:buNone/>
              <a:defRPr b="0" sz="4100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79" name="Google Shape;79;p17"/>
          <p:cNvSpPr txBox="1"/>
          <p:nvPr>
            <p:ph idx="1" type="body"/>
          </p:nvPr>
        </p:nvSpPr>
        <p:spPr>
          <a:xfrm>
            <a:off x="762000" y="3714750"/>
            <a:ext cx="68580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100"/>
              <a:buNone/>
              <a:defRPr sz="21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1200"/>
              <a:buNone/>
              <a:defRPr sz="12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80" name="Google Shape;80;p17"/>
          <p:cNvSpPr txBox="1"/>
          <p:nvPr>
            <p:ph idx="10" type="dt"/>
          </p:nvPr>
        </p:nvSpPr>
        <p:spPr>
          <a:xfrm>
            <a:off x="6248400" y="465658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1" name="Google Shape;81;p17"/>
          <p:cNvSpPr txBox="1"/>
          <p:nvPr>
            <p:ph idx="11" type="ftr"/>
          </p:nvPr>
        </p:nvSpPr>
        <p:spPr>
          <a:xfrm>
            <a:off x="761999" y="4656583"/>
            <a:ext cx="487386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2" name="Google Shape;82;p17"/>
          <p:cNvSpPr txBox="1"/>
          <p:nvPr>
            <p:ph idx="12" type="sldNum"/>
          </p:nvPr>
        </p:nvSpPr>
        <p:spPr>
          <a:xfrm>
            <a:off x="7620000" y="4265677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3" name="Google Shape;83;p17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Два объекта" type="twoObj">
  <p:cSld name="TWO_OBJECTS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8"/>
          <p:cNvSpPr txBox="1"/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6" name="Google Shape;86;p18"/>
          <p:cNvSpPr txBox="1"/>
          <p:nvPr>
            <p:ph idx="1" type="body"/>
          </p:nvPr>
        </p:nvSpPr>
        <p:spPr>
          <a:xfrm>
            <a:off x="762000" y="457201"/>
            <a:ext cx="3657600" cy="2825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/>
        </p:txBody>
      </p:sp>
      <p:sp>
        <p:nvSpPr>
          <p:cNvPr id="87" name="Google Shape;87;p18"/>
          <p:cNvSpPr txBox="1"/>
          <p:nvPr>
            <p:ph idx="2" type="body"/>
          </p:nvPr>
        </p:nvSpPr>
        <p:spPr>
          <a:xfrm>
            <a:off x="4648200" y="457201"/>
            <a:ext cx="3657600" cy="2825496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61950" lvl="0" marL="457200" algn="l">
              <a:spcBef>
                <a:spcPts val="400"/>
              </a:spcBef>
              <a:spcAft>
                <a:spcPts val="0"/>
              </a:spcAft>
              <a:buSzPts val="2100"/>
              <a:buChar char="•"/>
              <a:defRPr sz="2100"/>
            </a:lvl1pPr>
            <a:lvl2pPr indent="-342900" lvl="1" marL="9144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9pPr>
          </a:lstStyle>
          <a:p/>
        </p:txBody>
      </p:sp>
      <p:sp>
        <p:nvSpPr>
          <p:cNvPr id="88" name="Google Shape;88;p18"/>
          <p:cNvSpPr txBox="1"/>
          <p:nvPr>
            <p:ph idx="10" type="dt"/>
          </p:nvPr>
        </p:nvSpPr>
        <p:spPr>
          <a:xfrm>
            <a:off x="6248400" y="465658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89" name="Google Shape;89;p18"/>
          <p:cNvSpPr txBox="1"/>
          <p:nvPr>
            <p:ph idx="11" type="ftr"/>
          </p:nvPr>
        </p:nvSpPr>
        <p:spPr>
          <a:xfrm>
            <a:off x="761999" y="4656583"/>
            <a:ext cx="487386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0" name="Google Shape;90;p18"/>
          <p:cNvSpPr txBox="1"/>
          <p:nvPr>
            <p:ph idx="12" type="sldNum"/>
          </p:nvPr>
        </p:nvSpPr>
        <p:spPr>
          <a:xfrm>
            <a:off x="7620000" y="4265677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Сравнение" type="twoTxTwoObj">
  <p:cSld name="TWO_OBJECTS_WITH_TEXT"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Impact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" type="body"/>
          </p:nvPr>
        </p:nvSpPr>
        <p:spPr>
          <a:xfrm>
            <a:off x="758952" y="457200"/>
            <a:ext cx="3657600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100"/>
              <a:buNone/>
              <a:defRPr b="0" sz="2100">
                <a:latin typeface="Impact"/>
                <a:ea typeface="Impact"/>
                <a:cs typeface="Impact"/>
                <a:sym typeface="Impact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94" name="Google Shape;94;p19"/>
          <p:cNvSpPr txBox="1"/>
          <p:nvPr>
            <p:ph idx="2" type="body"/>
          </p:nvPr>
        </p:nvSpPr>
        <p:spPr>
          <a:xfrm>
            <a:off x="758952" y="996948"/>
            <a:ext cx="3657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95" name="Google Shape;95;p19"/>
          <p:cNvSpPr txBox="1"/>
          <p:nvPr>
            <p:ph idx="3" type="body"/>
          </p:nvPr>
        </p:nvSpPr>
        <p:spPr>
          <a:xfrm>
            <a:off x="4645152" y="457200"/>
            <a:ext cx="3657600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Autofit/>
          </a:bodyPr>
          <a:lstStyle>
            <a:lvl1pPr indent="-228600" lvl="0" marL="457200" algn="l">
              <a:spcBef>
                <a:spcPts val="400"/>
              </a:spcBef>
              <a:spcAft>
                <a:spcPts val="0"/>
              </a:spcAft>
              <a:buSzPts val="2100"/>
              <a:buNone/>
              <a:defRPr b="0" sz="2100">
                <a:latin typeface="Impact"/>
                <a:ea typeface="Impact"/>
                <a:cs typeface="Impact"/>
                <a:sym typeface="Impact"/>
              </a:defRPr>
            </a:lvl1pPr>
            <a:lvl2pPr indent="-228600" lvl="1" marL="914400" algn="l">
              <a:spcBef>
                <a:spcPts val="300"/>
              </a:spcBef>
              <a:spcAft>
                <a:spcPts val="0"/>
              </a:spcAft>
              <a:buSzPts val="1500"/>
              <a:buNone/>
              <a:defRPr b="1" sz="1500"/>
            </a:lvl2pPr>
            <a:lvl3pPr indent="-228600" lvl="2" marL="1371600" algn="l">
              <a:spcBef>
                <a:spcPts val="300"/>
              </a:spcBef>
              <a:spcAft>
                <a:spcPts val="0"/>
              </a:spcAft>
              <a:buSzPts val="1400"/>
              <a:buNone/>
              <a:defRPr b="1" sz="14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SzPts val="1200"/>
              <a:buNone/>
              <a:defRPr b="1" sz="1200"/>
            </a:lvl9pPr>
          </a:lstStyle>
          <a:p/>
        </p:txBody>
      </p:sp>
      <p:sp>
        <p:nvSpPr>
          <p:cNvPr id="96" name="Google Shape;96;p19"/>
          <p:cNvSpPr txBox="1"/>
          <p:nvPr>
            <p:ph idx="4" type="body"/>
          </p:nvPr>
        </p:nvSpPr>
        <p:spPr>
          <a:xfrm>
            <a:off x="4645152" y="996948"/>
            <a:ext cx="36576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23850" lvl="1" marL="9144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3pPr>
            <a:lvl4pPr indent="-304800" lvl="3" marL="1828800" algn="l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4pPr>
            <a:lvl5pPr indent="-304800" lvl="4" marL="2286000" algn="l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5pPr>
            <a:lvl6pPr indent="-304800" lvl="5" marL="2743200" algn="l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6pPr>
            <a:lvl7pPr indent="-304800" lvl="6" marL="3200400" algn="l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7pPr>
            <a:lvl8pPr indent="-304800" lvl="7" marL="3657600" algn="l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8pPr>
            <a:lvl9pPr indent="-304800" lvl="8" marL="4114800" algn="l">
              <a:spcBef>
                <a:spcPts val="2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/>
        </p:txBody>
      </p:sp>
      <p:sp>
        <p:nvSpPr>
          <p:cNvPr id="97" name="Google Shape;97;p19"/>
          <p:cNvSpPr txBox="1"/>
          <p:nvPr>
            <p:ph idx="10" type="dt"/>
          </p:nvPr>
        </p:nvSpPr>
        <p:spPr>
          <a:xfrm>
            <a:off x="6248400" y="465658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8" name="Google Shape;98;p19"/>
          <p:cNvSpPr txBox="1"/>
          <p:nvPr>
            <p:ph idx="11" type="ftr"/>
          </p:nvPr>
        </p:nvSpPr>
        <p:spPr>
          <a:xfrm>
            <a:off x="761999" y="4656583"/>
            <a:ext cx="487386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99" name="Google Shape;99;p19"/>
          <p:cNvSpPr txBox="1"/>
          <p:nvPr>
            <p:ph idx="12" type="sldNum"/>
          </p:nvPr>
        </p:nvSpPr>
        <p:spPr>
          <a:xfrm>
            <a:off x="7620000" y="4265677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00" name="Google Shape;100;p19"/>
          <p:cNvCxnSpPr/>
          <p:nvPr/>
        </p:nvCxnSpPr>
        <p:spPr>
          <a:xfrm>
            <a:off x="758952" y="937022"/>
            <a:ext cx="3657600" cy="1191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01" name="Google Shape;101;p19"/>
          <p:cNvCxnSpPr/>
          <p:nvPr/>
        </p:nvCxnSpPr>
        <p:spPr>
          <a:xfrm>
            <a:off x="4645152" y="937022"/>
            <a:ext cx="3657600" cy="1191"/>
          </a:xfrm>
          <a:prstGeom prst="straightConnector1">
            <a:avLst/>
          </a:prstGeom>
          <a:noFill/>
          <a:ln cap="flat" cmpd="sng" w="15875">
            <a:solidFill>
              <a:schemeClr val="accent1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Только заголовок" type="titleOnly">
  <p:cSld name="TITLE_ONLY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4" name="Google Shape;104;p20"/>
          <p:cNvSpPr txBox="1"/>
          <p:nvPr>
            <p:ph idx="10" type="dt"/>
          </p:nvPr>
        </p:nvSpPr>
        <p:spPr>
          <a:xfrm>
            <a:off x="6248400" y="465658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5" name="Google Shape;105;p20"/>
          <p:cNvSpPr txBox="1"/>
          <p:nvPr>
            <p:ph idx="11" type="ftr"/>
          </p:nvPr>
        </p:nvSpPr>
        <p:spPr>
          <a:xfrm>
            <a:off x="761999" y="4656583"/>
            <a:ext cx="487386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6" name="Google Shape;106;p20"/>
          <p:cNvSpPr txBox="1"/>
          <p:nvPr>
            <p:ph idx="12" type="sldNum"/>
          </p:nvPr>
        </p:nvSpPr>
        <p:spPr>
          <a:xfrm>
            <a:off x="7620000" y="4265677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Объект с подписью" type="objTx">
  <p:cSld name="OBJECT_WITH_CAPTION_TEXT"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21"/>
          <p:cNvSpPr txBox="1"/>
          <p:nvPr>
            <p:ph type="title"/>
          </p:nvPr>
        </p:nvSpPr>
        <p:spPr>
          <a:xfrm>
            <a:off x="762000" y="3429000"/>
            <a:ext cx="678484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Impact"/>
              <a:buNone/>
              <a:defRPr b="0" sz="4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09" name="Google Shape;109;p21"/>
          <p:cNvSpPr txBox="1"/>
          <p:nvPr>
            <p:ph idx="1" type="body"/>
          </p:nvPr>
        </p:nvSpPr>
        <p:spPr>
          <a:xfrm>
            <a:off x="3710866" y="342901"/>
            <a:ext cx="4594934" cy="3086099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42900" lvl="0" marL="457200" algn="l">
              <a:spcBef>
                <a:spcPts val="400"/>
              </a:spcBef>
              <a:spcAft>
                <a:spcPts val="0"/>
              </a:spcAft>
              <a:buSzPts val="1800"/>
              <a:buChar char="•"/>
              <a:defRPr sz="1800"/>
            </a:lvl1pPr>
            <a:lvl2pPr indent="-336550" lvl="1" marL="914400" algn="l">
              <a:spcBef>
                <a:spcPts val="300"/>
              </a:spcBef>
              <a:spcAft>
                <a:spcPts val="0"/>
              </a:spcAft>
              <a:buSzPts val="1700"/>
              <a:buChar char="•"/>
              <a:defRPr sz="1700"/>
            </a:lvl2pPr>
            <a:lvl3pPr indent="-323850" lvl="2" marL="13716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 sz="1400"/>
            </a:lvl5pPr>
            <a:lvl6pPr indent="-323850" lvl="5" marL="27432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6pPr>
            <a:lvl7pPr indent="-323850" lvl="6" marL="32004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7pPr>
            <a:lvl8pPr indent="-323850" lvl="7" marL="36576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8pPr>
            <a:lvl9pPr indent="-323850" lvl="8" marL="4114800" algn="l">
              <a:spcBef>
                <a:spcPts val="300"/>
              </a:spcBef>
              <a:spcAft>
                <a:spcPts val="0"/>
              </a:spcAft>
              <a:buSzPts val="1500"/>
              <a:buChar char="•"/>
              <a:defRPr sz="1500"/>
            </a:lvl9pPr>
          </a:lstStyle>
          <a:p/>
        </p:txBody>
      </p:sp>
      <p:sp>
        <p:nvSpPr>
          <p:cNvPr id="110" name="Google Shape;110;p21"/>
          <p:cNvSpPr txBox="1"/>
          <p:nvPr>
            <p:ph idx="2" type="body"/>
          </p:nvPr>
        </p:nvSpPr>
        <p:spPr>
          <a:xfrm>
            <a:off x="762001" y="342900"/>
            <a:ext cx="2673657" cy="3086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600"/>
              <a:buNone/>
              <a:defRPr sz="1600">
                <a:solidFill>
                  <a:schemeClr val="dk2"/>
                </a:solidFill>
              </a:defRPr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111" name="Google Shape;111;p21"/>
          <p:cNvSpPr txBox="1"/>
          <p:nvPr>
            <p:ph idx="10" type="dt"/>
          </p:nvPr>
        </p:nvSpPr>
        <p:spPr>
          <a:xfrm>
            <a:off x="6248400" y="465658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2" name="Google Shape;112;p21"/>
          <p:cNvSpPr txBox="1"/>
          <p:nvPr>
            <p:ph idx="11" type="ftr"/>
          </p:nvPr>
        </p:nvSpPr>
        <p:spPr>
          <a:xfrm>
            <a:off x="761999" y="4656583"/>
            <a:ext cx="487386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3" name="Google Shape;113;p21"/>
          <p:cNvSpPr txBox="1"/>
          <p:nvPr>
            <p:ph idx="12" type="sldNum"/>
          </p:nvPr>
        </p:nvSpPr>
        <p:spPr>
          <a:xfrm>
            <a:off x="7620000" y="4265677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cxnSp>
        <p:nvCxnSpPr>
          <p:cNvPr id="114" name="Google Shape;114;p21"/>
          <p:cNvCxnSpPr/>
          <p:nvPr/>
        </p:nvCxnSpPr>
        <p:spPr>
          <a:xfrm rot="5400000">
            <a:off x="2153444" y="1885752"/>
            <a:ext cx="2857500" cy="1588"/>
          </a:xfrm>
          <a:prstGeom prst="straightConnector1">
            <a:avLst/>
          </a:prstGeom>
          <a:noFill/>
          <a:ln cap="flat" cmpd="sng" w="15875">
            <a:solidFill>
              <a:srgbClr val="979797"/>
            </a:solidFill>
            <a:prstDash val="solid"/>
            <a:round/>
            <a:headEnd len="sm" w="sm" type="none"/>
            <a:tailEnd len="sm" w="sm" type="none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Рисунок с подписью" type="picTx">
  <p:cSld name="PICTURE_WITH_CAPTION_TEXT"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22"/>
          <p:cNvSpPr txBox="1"/>
          <p:nvPr>
            <p:ph type="title"/>
          </p:nvPr>
        </p:nvSpPr>
        <p:spPr>
          <a:xfrm>
            <a:off x="758952" y="3429000"/>
            <a:ext cx="6784848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Impact"/>
              <a:buNone/>
              <a:defRPr b="0" sz="4100"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17" name="Google Shape;117;p22"/>
          <p:cNvSpPr/>
          <p:nvPr>
            <p:ph idx="2" type="pic"/>
          </p:nvPr>
        </p:nvSpPr>
        <p:spPr>
          <a:xfrm>
            <a:off x="777240" y="342900"/>
            <a:ext cx="7543800" cy="21717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850392" y="2628900"/>
            <a:ext cx="7391400" cy="6036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228600" lvl="0" marL="457200" algn="l">
              <a:spcBef>
                <a:spcPts val="300"/>
              </a:spcBef>
              <a:spcAft>
                <a:spcPts val="0"/>
              </a:spcAft>
              <a:buSzPts val="1400"/>
              <a:buNone/>
              <a:defRPr sz="14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SzPts val="900"/>
              <a:buNone/>
              <a:defRPr sz="9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SzPts val="800"/>
              <a:buNone/>
              <a:defRPr sz="8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SzPts val="700"/>
              <a:buNone/>
              <a:defRPr sz="700"/>
            </a:lvl9pPr>
          </a:lstStyle>
          <a:p/>
        </p:txBody>
      </p:sp>
      <p:sp>
        <p:nvSpPr>
          <p:cNvPr id="119" name="Google Shape;119;p22"/>
          <p:cNvSpPr txBox="1"/>
          <p:nvPr>
            <p:ph idx="10" type="dt"/>
          </p:nvPr>
        </p:nvSpPr>
        <p:spPr>
          <a:xfrm>
            <a:off x="6248400" y="465658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0" name="Google Shape;120;p22"/>
          <p:cNvSpPr txBox="1"/>
          <p:nvPr>
            <p:ph idx="11" type="ftr"/>
          </p:nvPr>
        </p:nvSpPr>
        <p:spPr>
          <a:xfrm>
            <a:off x="761999" y="4656583"/>
            <a:ext cx="487386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1" name="Google Shape;121;p22"/>
          <p:cNvSpPr txBox="1"/>
          <p:nvPr>
            <p:ph idx="12" type="sldNum"/>
          </p:nvPr>
        </p:nvSpPr>
        <p:spPr>
          <a:xfrm>
            <a:off x="7620000" y="4265677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Заголовок и вертикальный текст" type="vertTx">
  <p:cSld name="VERTICAL_TEXT"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3"/>
          <p:cNvSpPr txBox="1"/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4" name="Google Shape;124;p23"/>
          <p:cNvSpPr txBox="1"/>
          <p:nvPr>
            <p:ph idx="1" type="body"/>
          </p:nvPr>
        </p:nvSpPr>
        <p:spPr>
          <a:xfrm rot="5400000">
            <a:off x="3076575" y="-1647825"/>
            <a:ext cx="2914650" cy="72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25" name="Google Shape;125;p23"/>
          <p:cNvSpPr txBox="1"/>
          <p:nvPr>
            <p:ph idx="10" type="dt"/>
          </p:nvPr>
        </p:nvSpPr>
        <p:spPr>
          <a:xfrm>
            <a:off x="6248400" y="465658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6" name="Google Shape;126;p23"/>
          <p:cNvSpPr txBox="1"/>
          <p:nvPr>
            <p:ph idx="11" type="ftr"/>
          </p:nvPr>
        </p:nvSpPr>
        <p:spPr>
          <a:xfrm>
            <a:off x="761999" y="4656583"/>
            <a:ext cx="487386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27" name="Google Shape;127;p23"/>
          <p:cNvSpPr txBox="1"/>
          <p:nvPr>
            <p:ph idx="12" type="sldNum"/>
          </p:nvPr>
        </p:nvSpPr>
        <p:spPr>
          <a:xfrm>
            <a:off x="7620000" y="4265677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Вертикальный заголовок и текст" type="vertTitleAndTx">
  <p:cSld name="VERTICAL_TITLE_AND_VERTICAL_TEXT"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4"/>
          <p:cNvSpPr txBox="1"/>
          <p:nvPr>
            <p:ph type="title"/>
          </p:nvPr>
        </p:nvSpPr>
        <p:spPr>
          <a:xfrm rot="5400000">
            <a:off x="-352425" y="1628776"/>
            <a:ext cx="4057649" cy="182880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0" name="Google Shape;130;p24"/>
          <p:cNvSpPr txBox="1"/>
          <p:nvPr>
            <p:ph idx="1" type="body"/>
          </p:nvPr>
        </p:nvSpPr>
        <p:spPr>
          <a:xfrm rot="5400000">
            <a:off x="3619500" y="-514349"/>
            <a:ext cx="36576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2pPr>
            <a:lvl3pPr indent="-317500" lvl="2" marL="13716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3pPr>
            <a:lvl4pPr indent="-317500" lvl="3" marL="18288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4pPr>
            <a:lvl5pPr indent="-317500" lvl="4" marL="22860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5pPr>
            <a:lvl6pPr indent="-317500" lvl="5" marL="27432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6pPr>
            <a:lvl7pPr indent="-317500" lvl="6" marL="32004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7pPr>
            <a:lvl8pPr indent="-317500" lvl="7" marL="36576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8pPr>
            <a:lvl9pPr indent="-317500" lvl="8" marL="4114800" algn="l">
              <a:spcBef>
                <a:spcPts val="3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/>
        </p:txBody>
      </p:sp>
      <p:sp>
        <p:nvSpPr>
          <p:cNvPr id="131" name="Google Shape;131;p24"/>
          <p:cNvSpPr txBox="1"/>
          <p:nvPr>
            <p:ph idx="10" type="dt"/>
          </p:nvPr>
        </p:nvSpPr>
        <p:spPr>
          <a:xfrm>
            <a:off x="6248400" y="465658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2" name="Google Shape;132;p24"/>
          <p:cNvSpPr txBox="1"/>
          <p:nvPr>
            <p:ph idx="11" type="ftr"/>
          </p:nvPr>
        </p:nvSpPr>
        <p:spPr>
          <a:xfrm>
            <a:off x="761999" y="4656583"/>
            <a:ext cx="487386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/>
        </p:txBody>
      </p:sp>
      <p:sp>
        <p:nvSpPr>
          <p:cNvPr id="133" name="Google Shape;133;p24"/>
          <p:cNvSpPr txBox="1"/>
          <p:nvPr>
            <p:ph idx="12" type="sldNum"/>
          </p:nvPr>
        </p:nvSpPr>
        <p:spPr>
          <a:xfrm>
            <a:off x="7620000" y="4265677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762000" y="3429000"/>
            <a:ext cx="6781800" cy="1200150"/>
          </a:xfrm>
          <a:prstGeom prst="rect">
            <a:avLst/>
          </a:prstGeom>
          <a:noFill/>
          <a:ln>
            <a:noFill/>
          </a:ln>
        </p:spPr>
        <p:txBody>
          <a:bodyPr anchorCtr="0" anchor="b" bIns="34275" lIns="68575" spcFirstLastPara="1" rIns="68575" wrap="square" tIns="34275">
            <a:norm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4100"/>
              <a:buFont typeface="Impact"/>
              <a:buNone/>
              <a:defRPr b="0" i="0" sz="41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762000" y="514350"/>
            <a:ext cx="7543800" cy="2914650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rmAutofit/>
          </a:bodyPr>
          <a:lstStyle>
            <a:lvl1pPr indent="-342900" lvl="0" marL="457200" marR="0" rtl="0" algn="l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33655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700"/>
              <a:buFont typeface="Arial"/>
              <a:buChar char="•"/>
              <a:defRPr b="0" i="0" sz="17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323850" lvl="2" marL="13716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Arial"/>
              <a:buChar char="•"/>
              <a:defRPr b="0" i="0" sz="15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317500" lvl="3" marL="18288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317500" lvl="4" marL="2286000" marR="0" rtl="0" algn="l"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ts val="1400"/>
              <a:buFont typeface="Arial"/>
              <a:buChar char="•"/>
              <a:defRPr b="0" i="0" sz="14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3048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3048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3048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3048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accent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6248400" y="4656583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r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9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761999" y="4656583"/>
            <a:ext cx="4873869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1" i="0" sz="900" u="none" cap="none" strike="noStrike">
                <a:solidFill>
                  <a:srgbClr val="444444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100"/>
              <a:buNone/>
              <a:defRPr b="0" i="0" sz="14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7620000" y="4265677"/>
            <a:ext cx="762000" cy="273844"/>
          </a:xfrm>
          <a:prstGeom prst="rect">
            <a:avLst/>
          </a:prstGeom>
          <a:noFill/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800" u="none" cap="none" strike="noStrike">
                <a:solidFill>
                  <a:srgbClr val="262626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56" name="Google Shape;56;p13"/>
          <p:cNvSpPr/>
          <p:nvPr/>
        </p:nvSpPr>
        <p:spPr>
          <a:xfrm>
            <a:off x="777240" y="0"/>
            <a:ext cx="7543800" cy="2857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57" name="Google Shape;57;p13"/>
          <p:cNvSpPr/>
          <p:nvPr/>
        </p:nvSpPr>
        <p:spPr>
          <a:xfrm>
            <a:off x="777240" y="4629150"/>
            <a:ext cx="7543800" cy="2057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Relationship Id="rId4" Type="http://schemas.openxmlformats.org/officeDocument/2006/relationships/image" Target="../media/image1.jpg"/><Relationship Id="rId5" Type="http://schemas.openxmlformats.org/officeDocument/2006/relationships/image" Target="../media/image15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Relationship Id="rId4" Type="http://schemas.openxmlformats.org/officeDocument/2006/relationships/image" Target="../media/image12.png"/><Relationship Id="rId5" Type="http://schemas.openxmlformats.org/officeDocument/2006/relationships/image" Target="../media/image11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0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.png"/><Relationship Id="rId4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Relationship Id="rId4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interneturok.ru/ru/school/istoriya-rossii/8-klass/rossiya-v-60-70-e-gg-aleksandr-ii/vozniknovenie-narodnichestva-zemlya-i-volya" TargetMode="External"/><Relationship Id="rId4" Type="http://schemas.openxmlformats.org/officeDocument/2006/relationships/image" Target="../media/image6.jpg"/><Relationship Id="rId5" Type="http://schemas.openxmlformats.org/officeDocument/2006/relationships/image" Target="../media/image13.jpg"/><Relationship Id="rId6" Type="http://schemas.openxmlformats.org/officeDocument/2006/relationships/image" Target="../media/image7.jpg"/><Relationship Id="rId7" Type="http://schemas.openxmlformats.org/officeDocument/2006/relationships/image" Target="../media/image20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5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hyperlink" Target="http://bibliotekar.ru/istoria-economicheskih-ucheniy-3/12.htm" TargetMode="External"/><Relationship Id="rId4" Type="http://schemas.openxmlformats.org/officeDocument/2006/relationships/hyperlink" Target="http://bibliotekar.ru/istoria-economicheskih-ucheniy-3/12.htm" TargetMode="External"/><Relationship Id="rId5" Type="http://schemas.openxmlformats.org/officeDocument/2006/relationships/hyperlink" Target="http://dic.academic.ru/dic.nsf/enc_philosophy/2780/%D0%9D%D0%90%D0%A0%D0%9E%D0%94%D0%9D%D0%98%D0%A7%D0%95%D0%A1%D0%A2%D0%92%D0%9E" TargetMode="External"/><Relationship Id="rId6" Type="http://schemas.openxmlformats.org/officeDocument/2006/relationships/hyperlink" Target="http://dic.academic.ru/dic.nsf/enc_philosophy/2780/" TargetMode="Externa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/>
          <p:nvPr/>
        </p:nvSpPr>
        <p:spPr>
          <a:xfrm>
            <a:off x="1477213" y="303498"/>
            <a:ext cx="6189579" cy="42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5400" u="none" cap="none" strike="noStrike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Домашнее задание:</a:t>
            </a:r>
            <a:endParaRPr b="1" i="0" sz="5400" u="none" cap="none" strike="noStrike">
              <a:solidFill>
                <a:srgbClr val="8D5555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5400" u="none" cap="none" strike="noStrike">
                <a:solidFill>
                  <a:srgbClr val="8D5555"/>
                </a:solidFill>
                <a:latin typeface="Arial"/>
                <a:ea typeface="Arial"/>
                <a:cs typeface="Arial"/>
                <a:sym typeface="Arial"/>
              </a:rPr>
              <a:t>§19,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3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подготовить презентации </a:t>
            </a:r>
            <a:endParaRPr sz="1100">
              <a:solidFill>
                <a:srgbClr val="0000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3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или сообщения</a:t>
            </a:r>
            <a:endParaRPr sz="1100">
              <a:solidFill>
                <a:srgbClr val="0000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3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лидерах </a:t>
            </a:r>
            <a:endParaRPr sz="1100">
              <a:solidFill>
                <a:srgbClr val="0000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3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народовольческого</a:t>
            </a:r>
            <a:endParaRPr sz="1100">
              <a:solidFill>
                <a:srgbClr val="0000FF"/>
              </a:solidFill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300" u="none" cap="none" strike="noStrike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</a:rPr>
              <a:t>движения</a:t>
            </a:r>
            <a:endParaRPr b="1" i="0" sz="3300" u="none" cap="none" strike="noStrike">
              <a:solidFill>
                <a:srgbClr val="0000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4"/>
          <p:cNvSpPr/>
          <p:nvPr/>
        </p:nvSpPr>
        <p:spPr>
          <a:xfrm>
            <a:off x="737574" y="-14782"/>
            <a:ext cx="7614846" cy="507831"/>
          </a:xfrm>
          <a:prstGeom prst="rect">
            <a:avLst/>
          </a:prstGeom>
          <a:solidFill>
            <a:srgbClr val="81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9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Основные направления в народничестве</a:t>
            </a:r>
            <a:endParaRPr sz="1100"/>
          </a:p>
        </p:txBody>
      </p:sp>
      <p:sp>
        <p:nvSpPr>
          <p:cNvPr id="202" name="Google Shape;202;p34"/>
          <p:cNvSpPr/>
          <p:nvPr/>
        </p:nvSpPr>
        <p:spPr>
          <a:xfrm>
            <a:off x="1927001" y="719033"/>
            <a:ext cx="3645024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Пропагандистское </a:t>
            </a:r>
            <a:r>
              <a:rPr b="1" lang="ru" sz="3000">
                <a:solidFill>
                  <a:srgbClr val="8D5555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100"/>
          </a:p>
        </p:txBody>
      </p:sp>
      <p:sp>
        <p:nvSpPr>
          <p:cNvPr id="203" name="Google Shape;203;p34"/>
          <p:cNvSpPr txBox="1"/>
          <p:nvPr/>
        </p:nvSpPr>
        <p:spPr>
          <a:xfrm>
            <a:off x="1911669" y="1336102"/>
            <a:ext cx="2399984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П.Л. Лавров </a:t>
            </a:r>
            <a:endParaRPr sz="1100"/>
          </a:p>
        </p:txBody>
      </p:sp>
      <p:sp>
        <p:nvSpPr>
          <p:cNvPr id="204" name="Google Shape;204;p34"/>
          <p:cNvSpPr/>
          <p:nvPr/>
        </p:nvSpPr>
        <p:spPr>
          <a:xfrm>
            <a:off x="5021187" y="2438355"/>
            <a:ext cx="2243355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594B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Бунтарское </a:t>
            </a:r>
            <a:endParaRPr sz="1100"/>
          </a:p>
        </p:txBody>
      </p:sp>
      <p:sp>
        <p:nvSpPr>
          <p:cNvPr id="205" name="Google Shape;205;p34"/>
          <p:cNvSpPr txBox="1"/>
          <p:nvPr/>
        </p:nvSpPr>
        <p:spPr>
          <a:xfrm>
            <a:off x="4677681" y="2935831"/>
            <a:ext cx="2586862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81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М.А. Бакунин</a:t>
            </a:r>
            <a:endParaRPr sz="1100"/>
          </a:p>
        </p:txBody>
      </p:sp>
      <p:sp>
        <p:nvSpPr>
          <p:cNvPr id="206" name="Google Shape;206;p34"/>
          <p:cNvSpPr/>
          <p:nvPr/>
        </p:nvSpPr>
        <p:spPr>
          <a:xfrm>
            <a:off x="3188566" y="4094142"/>
            <a:ext cx="3386504" cy="53091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99003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Заговорщическое </a:t>
            </a:r>
            <a:endParaRPr sz="1100"/>
          </a:p>
        </p:txBody>
      </p:sp>
      <p:sp>
        <p:nvSpPr>
          <p:cNvPr id="207" name="Google Shape;207;p34"/>
          <p:cNvSpPr txBox="1"/>
          <p:nvPr/>
        </p:nvSpPr>
        <p:spPr>
          <a:xfrm>
            <a:off x="3272471" y="4612586"/>
            <a:ext cx="2259753" cy="53091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П.Н. Ткачёв</a:t>
            </a:r>
            <a:endParaRPr sz="1100"/>
          </a:p>
        </p:txBody>
      </p:sp>
      <p:pic>
        <p:nvPicPr>
          <p:cNvPr descr="http://upload.wikimedia.org/wikipedia/commons/thumb/5/5a/Piotr_Lavrovich_Lavrov.jpg/220px-Piotr_Lavrovich_Lavrov.jpg" id="208" name="Google Shape;208;p3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6211" y="493048"/>
            <a:ext cx="1674186" cy="211896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encrypted-tbn2.gstatic.com/images?q=tbn:ANd9GcSGmvWemeWdlSFCpRXhlhV4pF9MINg3dA5Cmox_4ZID3u2fc1SMqw" id="209" name="Google Shape;209;p3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380312" y="1718683"/>
            <a:ext cx="1574161" cy="2104235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biography.yaxy.ru/03-011.jpg" id="210" name="Google Shape;210;p3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37574" y="2849453"/>
            <a:ext cx="1795766" cy="21072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2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fill="hold" nodeType="with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35"/>
          <p:cNvSpPr/>
          <p:nvPr/>
        </p:nvSpPr>
        <p:spPr>
          <a:xfrm>
            <a:off x="4463988" y="1005576"/>
            <a:ext cx="3401664" cy="28392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560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Какие меры были предприняты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560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царским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560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правительством для укрепления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560A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самодержавия?</a:t>
            </a:r>
            <a:endParaRPr sz="1100"/>
          </a:p>
        </p:txBody>
      </p:sp>
      <p:pic>
        <p:nvPicPr>
          <p:cNvPr descr="&amp;Lcy;&amp;icy;&amp;tcy;&amp;iecy;&amp;rcy;&amp;acy;&amp;tcy;&amp;ucy;&amp;rcy;&amp;ncy;&amp;ocy;&amp;iecy; &amp;pcy;&amp;ucy;&amp;tcy;&amp;iecy;&amp;shcy;&amp;iecy;&amp;scy;&amp;tcy;&amp;vcy;&amp;icy;&amp;iecy;. &amp;Rcy;&amp;ocy;&amp;scy;&amp;scy;&amp;icy;&amp;yacy;. XIX &amp;vcy;&amp;iecy;&amp;kcy;. &amp;Ocy;&amp;bcy;&amp;scy;&amp;ucy;&amp;zhcy;&amp;dcy;&amp;iecy;&amp;ncy;&amp;icy;&amp;iecy; &amp;ncy;&amp;acy; Liv…" id="216" name="Google Shape;216;p3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194720" y="658487"/>
            <a:ext cx="2783215" cy="3972407"/>
          </a:xfrm>
          <a:prstGeom prst="rect">
            <a:avLst/>
          </a:prstGeom>
          <a:noFill/>
          <a:ln>
            <a:noFill/>
          </a:ln>
        </p:spPr>
      </p:pic>
      <p:sp>
        <p:nvSpPr>
          <p:cNvPr id="217" name="Google Shape;217;p35"/>
          <p:cNvSpPr txBox="1"/>
          <p:nvPr/>
        </p:nvSpPr>
        <p:spPr>
          <a:xfrm>
            <a:off x="1493658" y="4630895"/>
            <a:ext cx="2078646" cy="4385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Александр III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18" name="Google Shape;218;p35"/>
          <p:cNvSpPr txBox="1"/>
          <p:nvPr/>
        </p:nvSpPr>
        <p:spPr>
          <a:xfrm>
            <a:off x="4544997" y="532574"/>
            <a:ext cx="3645023" cy="4224233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000"/>
              <a:buFont typeface="Times New Roman"/>
              <a:buAutoNum type="arabicPeriod"/>
            </a:pPr>
            <a:r>
              <a:rPr b="1" lang="ru" sz="300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Усилена власть тайной полиции;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000"/>
              <a:buFont typeface="Times New Roman"/>
              <a:buAutoNum type="arabicPeriod"/>
            </a:pPr>
            <a:r>
              <a:rPr b="1" lang="ru" sz="300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Восстановлена цензура;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000"/>
              <a:buFont typeface="Times New Roman"/>
              <a:buAutoNum type="arabicPeriod"/>
            </a:pPr>
            <a:r>
              <a:rPr b="1" lang="ru" sz="300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Бунтовщиков  ссылали на каторгу в Сибирь;</a:t>
            </a:r>
            <a:endParaRPr sz="1100"/>
          </a:p>
          <a:p>
            <a:pPr indent="-254000" lvl="0" marL="254000" marR="0" rtl="0" algn="l">
              <a:spcBef>
                <a:spcPts val="0"/>
              </a:spcBef>
              <a:spcAft>
                <a:spcPts val="0"/>
              </a:spcAft>
              <a:buClr>
                <a:srgbClr val="006600"/>
              </a:buClr>
              <a:buSzPts val="3000"/>
              <a:buFont typeface="Times New Roman"/>
              <a:buAutoNum type="arabicPeriod"/>
            </a:pPr>
            <a:r>
              <a:rPr b="1" lang="ru" sz="300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Начата компания русификации;</a:t>
            </a:r>
            <a:endParaRPr sz="1100"/>
          </a:p>
        </p:txBody>
      </p:sp>
      <p:sp>
        <p:nvSpPr>
          <p:cNvPr id="219" name="Google Shape;219;p35"/>
          <p:cNvSpPr/>
          <p:nvPr/>
        </p:nvSpPr>
        <p:spPr>
          <a:xfrm>
            <a:off x="737574" y="-172975"/>
            <a:ext cx="7614846" cy="692497"/>
          </a:xfrm>
          <a:prstGeom prst="rect">
            <a:avLst/>
          </a:prstGeom>
          <a:solidFill>
            <a:srgbClr val="81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FFFB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 с текстом учебника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0" presetSubtype="0">
                                  <p:stCondLst>
                                    <p:cond delay="0"/>
                                  </p:stCondLst>
                                  <p:childTnLst>
                                    <p:animEffect filter="fade" transition="out">
                                      <p:cBhvr>
                                        <p:cTn dur="10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6"/>
          <p:cNvSpPr/>
          <p:nvPr/>
        </p:nvSpPr>
        <p:spPr>
          <a:xfrm>
            <a:off x="2161875" y="141475"/>
            <a:ext cx="4947600" cy="6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600" cap="none">
                <a:solidFill>
                  <a:srgbClr val="2E3D5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ВСПОМНИТЕ!</a:t>
            </a:r>
            <a:endParaRPr sz="600"/>
          </a:p>
        </p:txBody>
      </p:sp>
      <p:sp>
        <p:nvSpPr>
          <p:cNvPr id="225" name="Google Shape;225;p36"/>
          <p:cNvSpPr txBox="1"/>
          <p:nvPr/>
        </p:nvSpPr>
        <p:spPr>
          <a:xfrm>
            <a:off x="1143000" y="681541"/>
            <a:ext cx="6858000" cy="191590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-254000" lvl="0" marL="254000" marR="0" rtl="0" algn="ctr">
              <a:spcBef>
                <a:spcPts val="0"/>
              </a:spcBef>
              <a:spcAft>
                <a:spcPts val="0"/>
              </a:spcAft>
              <a:buClr>
                <a:srgbClr val="520000"/>
              </a:buClr>
              <a:buSzPts val="3000"/>
              <a:buFont typeface="Times New Roman"/>
              <a:buAutoNum type="arabicPeriod"/>
            </a:pPr>
            <a:r>
              <a:rPr b="1" lang="ru" sz="3000">
                <a:solidFill>
                  <a:srgbClr val="52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Какие перемены происходят в экономическом и социальном развитии России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52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во второй половине XIX века?</a:t>
            </a:r>
            <a:endParaRPr sz="1100"/>
          </a:p>
        </p:txBody>
      </p:sp>
      <p:sp>
        <p:nvSpPr>
          <p:cNvPr id="226" name="Google Shape;226;p36"/>
          <p:cNvSpPr/>
          <p:nvPr/>
        </p:nvSpPr>
        <p:spPr>
          <a:xfrm>
            <a:off x="1163568" y="2463739"/>
            <a:ext cx="6858000" cy="2077492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Подумайте!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 эти перемены могут повлиять на развитие революционного движения.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Свои мысли подтвердите фактами.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p37"/>
          <p:cNvSpPr/>
          <p:nvPr/>
        </p:nvSpPr>
        <p:spPr>
          <a:xfrm>
            <a:off x="305526" y="303498"/>
            <a:ext cx="8640960" cy="62324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связи с развитием промышленности в России во второй половине XIX в. возникла особая социальная группа — </a:t>
            </a:r>
            <a:r>
              <a:rPr b="1" i="1" lang="ru" sz="20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рабочий класс, или пролетариат. </a:t>
            </a:r>
            <a:endParaRPr sz="1300"/>
          </a:p>
        </p:txBody>
      </p:sp>
      <p:sp>
        <p:nvSpPr>
          <p:cNvPr id="232" name="Google Shape;232;p37"/>
          <p:cNvSpPr/>
          <p:nvPr/>
        </p:nvSpPr>
        <p:spPr>
          <a:xfrm>
            <a:off x="1883508" y="1006014"/>
            <a:ext cx="5376900" cy="9465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100" cap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Охарактеризуйте положение рабочего класса: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Из каких слоёв общества формировался;</a:t>
            </a:r>
            <a:endParaRPr sz="13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20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Условия труда и быта;</a:t>
            </a:r>
            <a:endParaRPr b="0" sz="2000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233" name="Google Shape;233;p37"/>
          <p:cNvSpPr/>
          <p:nvPr/>
        </p:nvSpPr>
        <p:spPr>
          <a:xfrm>
            <a:off x="203125" y="2104250"/>
            <a:ext cx="8797200" cy="14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286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Его ряды пополнялись за счет разорявшихся крестьян и ремесленников;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Продолжительность рабочего дня составляла 13 - 14 часов.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Заработной платы едва хватало, чтобы сводить концы с концами. </a:t>
            </a:r>
            <a:endParaRPr sz="20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286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Noto Sans Symbols"/>
              <a:buChar char="⮚"/>
            </a:pP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Большинство рабочих проживало в душных необустроенных фабричных казармах.</a:t>
            </a:r>
            <a:endParaRPr sz="1300"/>
          </a:p>
        </p:txBody>
      </p:sp>
      <p:sp>
        <p:nvSpPr>
          <p:cNvPr id="234" name="Google Shape;234;p37"/>
          <p:cNvSpPr/>
          <p:nvPr/>
        </p:nvSpPr>
        <p:spPr>
          <a:xfrm>
            <a:off x="281263" y="3881224"/>
            <a:ext cx="8640900" cy="9927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Забастовка - </a:t>
            </a:r>
            <a:r>
              <a:rPr lang="ru" sz="2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коллективное организованное прекращение работы в организации или предприятии с целью добиться от работодателя или правительства выполнения каких-либо требований.</a:t>
            </a:r>
            <a:endParaRPr b="0" sz="2000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3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9" name="Google Shape;239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97514" y="951570"/>
            <a:ext cx="2359963" cy="3190261"/>
          </a:xfrm>
          <a:prstGeom prst="rect">
            <a:avLst/>
          </a:prstGeom>
          <a:noFill/>
          <a:ln>
            <a:noFill/>
          </a:ln>
        </p:spPr>
      </p:pic>
      <p:sp>
        <p:nvSpPr>
          <p:cNvPr id="240" name="Google Shape;240;p38"/>
          <p:cNvSpPr/>
          <p:nvPr/>
        </p:nvSpPr>
        <p:spPr>
          <a:xfrm>
            <a:off x="575548" y="4179825"/>
            <a:ext cx="18363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Е. О. Заславский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41" name="Google Shape;241;p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28049" y="1275606"/>
            <a:ext cx="1836204" cy="2054494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8"/>
          <p:cNvSpPr/>
          <p:nvPr/>
        </p:nvSpPr>
        <p:spPr>
          <a:xfrm>
            <a:off x="3579152" y="3428600"/>
            <a:ext cx="1734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В. П. Обнорский</a:t>
            </a:r>
            <a:endParaRPr sz="1100"/>
          </a:p>
        </p:txBody>
      </p:sp>
      <p:pic>
        <p:nvPicPr>
          <p:cNvPr id="243" name="Google Shape;243;p38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138174" y="951570"/>
            <a:ext cx="2160240" cy="3190261"/>
          </a:xfrm>
          <a:prstGeom prst="rect">
            <a:avLst/>
          </a:prstGeom>
          <a:noFill/>
          <a:ln>
            <a:noFill/>
          </a:ln>
        </p:spPr>
      </p:pic>
      <p:sp>
        <p:nvSpPr>
          <p:cNvPr id="244" name="Google Shape;244;p38"/>
          <p:cNvSpPr/>
          <p:nvPr/>
        </p:nvSpPr>
        <p:spPr>
          <a:xfrm>
            <a:off x="6462196" y="4196950"/>
            <a:ext cx="1779000" cy="2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С. Н. Халтурин.</a:t>
            </a:r>
            <a:endParaRPr sz="1100"/>
          </a:p>
        </p:txBody>
      </p:sp>
      <p:sp>
        <p:nvSpPr>
          <p:cNvPr id="245" name="Google Shape;245;p38"/>
          <p:cNvSpPr/>
          <p:nvPr/>
        </p:nvSpPr>
        <p:spPr>
          <a:xfrm>
            <a:off x="830562" y="141480"/>
            <a:ext cx="7099732" cy="5309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ru" sz="3000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Руководители союзов российских рабочих</a:t>
            </a:r>
            <a:endParaRPr b="0" sz="3000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9"/>
          <p:cNvSpPr/>
          <p:nvPr/>
        </p:nvSpPr>
        <p:spPr>
          <a:xfrm>
            <a:off x="1116872" y="303498"/>
            <a:ext cx="7019524" cy="6924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B3A2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" sz="3600">
                <a:solidFill>
                  <a:srgbClr val="C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Январь 1885г.- </a:t>
            </a:r>
            <a:r>
              <a:rPr b="1" lang="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Морозовская стачка</a:t>
            </a:r>
            <a:endParaRPr sz="1100"/>
          </a:p>
        </p:txBody>
      </p:sp>
      <p:sp>
        <p:nvSpPr>
          <p:cNvPr id="251" name="Google Shape;251;p39"/>
          <p:cNvSpPr/>
          <p:nvPr/>
        </p:nvSpPr>
        <p:spPr>
          <a:xfrm>
            <a:off x="1737312" y="897564"/>
            <a:ext cx="5778642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(Орехово-Зуево, мануфактура Т.С. Морозова)</a:t>
            </a:r>
            <a:endParaRPr sz="1100"/>
          </a:p>
        </p:txBody>
      </p:sp>
      <p:pic>
        <p:nvPicPr>
          <p:cNvPr descr="http://1.bp.blogspot.com/-AUTaG0Lqrvg/UflQwUCQvII/AAAAAAAAT5U/A_nylM4avFE/s1600/SAM_6677.jpg" id="252" name="Google Shape;252;p39"/>
          <p:cNvPicPr preferRelativeResize="0"/>
          <p:nvPr/>
        </p:nvPicPr>
        <p:blipFill rotWithShape="1">
          <a:blip r:embed="rId3">
            <a:alphaModFix/>
          </a:blip>
          <a:srcRect b="14666" l="9627" r="10349" t="16121"/>
          <a:stretch/>
        </p:blipFill>
        <p:spPr>
          <a:xfrm>
            <a:off x="1615645" y="1383618"/>
            <a:ext cx="6021977" cy="3198078"/>
          </a:xfrm>
          <a:prstGeom prst="rect">
            <a:avLst/>
          </a:prstGeom>
          <a:noFill/>
          <a:ln cap="flat" cmpd="sng" w="38100">
            <a:solidFill>
              <a:srgbClr val="86714C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253" name="Google Shape;253;p39"/>
          <p:cNvSpPr/>
          <p:nvPr/>
        </p:nvSpPr>
        <p:spPr>
          <a:xfrm>
            <a:off x="2400915" y="4565303"/>
            <a:ext cx="4629585" cy="57708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00">
                <a:solidFill>
                  <a:srgbClr val="52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Каковы её результаты?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" presetSubtype="4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y+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40"/>
          <p:cNvSpPr/>
          <p:nvPr/>
        </p:nvSpPr>
        <p:spPr>
          <a:xfrm>
            <a:off x="1925706" y="303498"/>
            <a:ext cx="7182798" cy="14542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Под влиянием европейского рабочего движения в России начали возникать марксистские организации. Первой была группа «Освобождение труда», созданная Г. В. Плехановым в </a:t>
            </a:r>
            <a:r>
              <a:rPr b="1" lang="ru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1883 г.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в Женеве.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Марксистские группы и кружки ставили своей целью распространение идей К. Маркса в России и создание революционной рабочей партии.</a:t>
            </a:r>
            <a:endParaRPr sz="1100"/>
          </a:p>
        </p:txBody>
      </p:sp>
      <p:pic>
        <p:nvPicPr>
          <p:cNvPr id="259" name="Google Shape;259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3508" y="288724"/>
            <a:ext cx="1707356" cy="22860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40"/>
          <p:cNvSpPr/>
          <p:nvPr/>
        </p:nvSpPr>
        <p:spPr>
          <a:xfrm>
            <a:off x="1915886" y="2139702"/>
            <a:ext cx="7149628" cy="2839239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Новый этап в развитии рабочего движения связан с именем Владимира Ильича Ульянова (Ленина) (1870—1924). </a:t>
            </a:r>
            <a:endParaRPr b="1" i="1" sz="1800">
              <a:solidFill>
                <a:srgbClr val="FF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Он предложил перейти от пропаганды марксизма к политической агитации среди рабочих и созданию единой рабочей партии.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1895 г. 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все марксистские организации объединились в «Союз борьбы за освобождение рабочего класса».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 в </a:t>
            </a:r>
            <a:r>
              <a:rPr b="1" lang="ru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марте 1898 г. 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Минске состоялся I съезд Российской социал-демократической рабочей партии (РСДРП).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II съезд РСДРП </a:t>
            </a:r>
            <a:r>
              <a:rPr b="1" lang="ru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1903 г.- </a:t>
            </a:r>
            <a:r>
              <a:rPr lang="ru" sz="18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принятие программы партии, определившей ближайшие и конечные цели борьбы.</a:t>
            </a:r>
            <a:r>
              <a:rPr b="1" lang="ru" sz="18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endParaRPr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261" name="Google Shape;261;p4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0577" y="2641487"/>
            <a:ext cx="1760287" cy="24851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2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6"/>
          <p:cNvSpPr/>
          <p:nvPr/>
        </p:nvSpPr>
        <p:spPr>
          <a:xfrm>
            <a:off x="1143000" y="2085697"/>
            <a:ext cx="6858000" cy="577081"/>
          </a:xfrm>
          <a:prstGeom prst="rect">
            <a:avLst/>
          </a:prstGeom>
          <a:solidFill>
            <a:srgbClr val="81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300" u="none" cap="none" strike="noStrike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Проблемное задание!</a:t>
            </a:r>
            <a:endParaRPr sz="1100"/>
          </a:p>
        </p:txBody>
      </p:sp>
      <p:sp>
        <p:nvSpPr>
          <p:cNvPr id="144" name="Google Shape;144;p26"/>
          <p:cNvSpPr/>
          <p:nvPr/>
        </p:nvSpPr>
        <p:spPr>
          <a:xfrm>
            <a:off x="1313873" y="486016"/>
            <a:ext cx="6516256" cy="468589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Чем характеризуется 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внутренняя политика Александра II</a:t>
            </a:r>
            <a:endParaRPr b="1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 60-70-х годах XIX века?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i="0" sz="3000" u="none" cap="none" strike="noStrik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Докажите, что процессы,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происходившие в Российской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империи в XIXв., способствовали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активизации революционного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000" u="none" cap="none" strike="noStrik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движения.</a:t>
            </a:r>
            <a:endParaRPr sz="1100"/>
          </a:p>
        </p:txBody>
      </p:sp>
      <p:sp>
        <p:nvSpPr>
          <p:cNvPr id="145" name="Google Shape;145;p26"/>
          <p:cNvSpPr/>
          <p:nvPr/>
        </p:nvSpPr>
        <p:spPr>
          <a:xfrm>
            <a:off x="737574" y="0"/>
            <a:ext cx="7614846" cy="530915"/>
          </a:xfrm>
          <a:prstGeom prst="rect">
            <a:avLst/>
          </a:prstGeom>
          <a:solidFill>
            <a:srgbClr val="81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3000" u="none" cap="none" strike="noStrike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Вспомните!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8" st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>
                                            <p:txEl>
                                              <p:pRg end="9" st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http://kvistrel.ucoz.ru/_nw/27/45930705.jpg" id="150" name="Google Shape;150;p27"/>
          <p:cNvPicPr preferRelativeResize="0"/>
          <p:nvPr/>
        </p:nvPicPr>
        <p:blipFill rotWithShape="1">
          <a:blip r:embed="rId3">
            <a:alphaModFix/>
          </a:blip>
          <a:srcRect b="8479" l="5081" r="6700" t="0"/>
          <a:stretch/>
        </p:blipFill>
        <p:spPr>
          <a:xfrm>
            <a:off x="3646170" y="2574042"/>
            <a:ext cx="4354830" cy="2569458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revbel.org/wp-content/uploads/0_42ae0_5f1562a0_XL1.jpg" id="151" name="Google Shape;151;p27"/>
          <p:cNvPicPr preferRelativeResize="0"/>
          <p:nvPr/>
        </p:nvPicPr>
        <p:blipFill rotWithShape="1">
          <a:blip r:embed="rId4">
            <a:alphaModFix/>
          </a:blip>
          <a:srcRect b="7919" l="3337" r="2670" t="19613"/>
          <a:stretch/>
        </p:blipFill>
        <p:spPr>
          <a:xfrm>
            <a:off x="1143000" y="3108960"/>
            <a:ext cx="3531870" cy="2034541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7"/>
          <p:cNvSpPr/>
          <p:nvPr/>
        </p:nvSpPr>
        <p:spPr>
          <a:xfrm>
            <a:off x="737574" y="1"/>
            <a:ext cx="7614846" cy="367023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5400" u="none" cap="none" strike="noStrike">
                <a:solidFill>
                  <a:srgbClr val="B3A2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Революционное движение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ru" sz="5400" u="none" cap="none" strike="noStrike">
                <a:solidFill>
                  <a:srgbClr val="B3A2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политика </a:t>
            </a:r>
            <a:r>
              <a:rPr b="1" i="0" lang="ru" sz="7200" u="none" cap="none" strike="noStrike">
                <a:solidFill>
                  <a:srgbClr val="B3A2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самодержавия</a:t>
            </a:r>
            <a:endParaRPr b="1" i="0" sz="5400" u="none" cap="none" strike="noStrike">
              <a:solidFill>
                <a:srgbClr val="B3A2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Documents and Settings\All Users\Документы\ПЕЧАТЬ\711.jpg" id="157" name="Google Shape;157;p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21550" y="0"/>
            <a:ext cx="8046894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8"/>
          <p:cNvSpPr/>
          <p:nvPr/>
        </p:nvSpPr>
        <p:spPr>
          <a:xfrm>
            <a:off x="1446498" y="303499"/>
            <a:ext cx="6210690" cy="3970318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Да, в это рабское бесправье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Мог поступить он только так: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Грохочет танк самодержавия,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 он с гранатою — под танк.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Николая Доризо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поэма«Андрей Желябов»              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i="1" lang="ru" sz="30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                                      (1970)</a:t>
            </a:r>
            <a:endParaRPr sz="11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9"/>
          <p:cNvSpPr/>
          <p:nvPr/>
        </p:nvSpPr>
        <p:spPr>
          <a:xfrm>
            <a:off x="3625883" y="4381753"/>
            <a:ext cx="4077072" cy="7617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15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http://interneturok.ru/ru/school/istoriya-rossii/8-klass/rossiya-v-60-70-e-gg-aleksandr-ii/vozniknovenie-narodnichestva-zemlya-i-volya</a:t>
            </a:r>
            <a:endParaRPr b="1" sz="15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64" name="Google Shape;164;p29"/>
          <p:cNvSpPr/>
          <p:nvPr/>
        </p:nvSpPr>
        <p:spPr>
          <a:xfrm>
            <a:off x="3625883" y="1"/>
            <a:ext cx="4375117" cy="577081"/>
          </a:xfrm>
          <a:prstGeom prst="rect">
            <a:avLst/>
          </a:prstGeom>
          <a:solidFill>
            <a:srgbClr val="990033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00">
                <a:solidFill>
                  <a:srgbClr val="B3A29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Проблемное задание!</a:t>
            </a:r>
            <a:endParaRPr sz="1100"/>
          </a:p>
        </p:txBody>
      </p:sp>
      <p:sp>
        <p:nvSpPr>
          <p:cNvPr id="165" name="Google Shape;165;p29"/>
          <p:cNvSpPr/>
          <p:nvPr/>
        </p:nvSpPr>
        <p:spPr>
          <a:xfrm>
            <a:off x="3491880" y="577081"/>
            <a:ext cx="4509120" cy="380873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5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Выяснить основные этапы развития революционного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4100">
                <a:solidFill>
                  <a:srgbClr val="56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движения в России</a:t>
            </a:r>
            <a:endParaRPr sz="1100"/>
          </a:p>
        </p:txBody>
      </p:sp>
      <p:pic>
        <p:nvPicPr>
          <p:cNvPr descr="http://elohov.ru/wp-content/uploads/2014/10/bomboj_broshennoj_narodovolcem.jpg" id="166" name="Google Shape;166;p2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225510" y="1730306"/>
            <a:ext cx="2319411" cy="1371111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www.economic.ispu.ru/history/part1/08tema8/slovar8_files/image001.jpg" id="167" name="Google Shape;167;p29"/>
          <p:cNvPicPr preferRelativeResize="0"/>
          <p:nvPr/>
        </p:nvPicPr>
        <p:blipFill rotWithShape="1">
          <a:blip r:embed="rId5">
            <a:alphaModFix/>
          </a:blip>
          <a:srcRect b="10313" l="0" r="0" t="0"/>
          <a:stretch/>
        </p:blipFill>
        <p:spPr>
          <a:xfrm>
            <a:off x="1235561" y="195487"/>
            <a:ext cx="2338328" cy="136571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://help.rjc.ru/site.aspx?IID=2503691" id="168" name="Google Shape;168;p29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264840" y="3273829"/>
            <a:ext cx="2280081" cy="1710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29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20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37574" y="299796"/>
            <a:ext cx="7614846" cy="4374486"/>
          </a:xfrm>
          <a:prstGeom prst="rect">
            <a:avLst/>
          </a:prstGeom>
          <a:noFill/>
          <a:ln>
            <a:noFill/>
          </a:ln>
        </p:spPr>
      </p:pic>
      <p:sp>
        <p:nvSpPr>
          <p:cNvPr id="175" name="Google Shape;175;p30"/>
          <p:cNvSpPr/>
          <p:nvPr/>
        </p:nvSpPr>
        <p:spPr>
          <a:xfrm>
            <a:off x="1327610" y="1437624"/>
            <a:ext cx="6440262" cy="256224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>
                <a:solidFill>
                  <a:srgbClr val="FDFB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Каковы причины возникновения</a:t>
            </a:r>
            <a:endParaRPr sz="1100"/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5400">
                <a:solidFill>
                  <a:srgbClr val="FDFBFB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народничества?</a:t>
            </a:r>
            <a:endParaRPr sz="11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1"/>
          <p:cNvSpPr/>
          <p:nvPr/>
        </p:nvSpPr>
        <p:spPr>
          <a:xfrm>
            <a:off x="1148560" y="195486"/>
            <a:ext cx="6743048" cy="53091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ru" sz="3000">
                <a:solidFill>
                  <a:schemeClr val="accen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Причины возникновения народничества</a:t>
            </a:r>
            <a:endParaRPr sz="3000">
              <a:solidFill>
                <a:schemeClr val="accen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81" name="Google Shape;181;p31"/>
          <p:cNvSpPr/>
          <p:nvPr/>
        </p:nvSpPr>
        <p:spPr>
          <a:xfrm>
            <a:off x="488851" y="681540"/>
            <a:ext cx="8062468" cy="1315744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идея просвещения о всеобщем равенстве людей;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утопический социализм с его проектами построения идеального общества;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дворянское движение (декабристы), ставившее целью уничтожение самодержавия и освобождение крестьян; 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215900" lvl="0" marL="21590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Noto Sans Symbols"/>
              <a:buChar char="✔"/>
            </a:pPr>
            <a:r>
              <a:rPr lang="ru" sz="1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идеи славянофилов о самобытном пути России, о русском крестьянстве как носителе мудрости и моральном авторитете (почвенничество).</a:t>
            </a:r>
            <a:endParaRPr sz="1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pic>
        <p:nvPicPr>
          <p:cNvPr id="182" name="Google Shape;182;p31"/>
          <p:cNvPicPr preferRelativeResize="0"/>
          <p:nvPr/>
        </p:nvPicPr>
        <p:blipFill rotWithShape="1">
          <a:blip r:embed="rId3">
            <a:alphaModFix/>
          </a:blip>
          <a:srcRect b="13376" l="0" r="0" t="20475"/>
          <a:stretch/>
        </p:blipFill>
        <p:spPr>
          <a:xfrm>
            <a:off x="791580" y="1997285"/>
            <a:ext cx="7614846" cy="31462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32"/>
          <p:cNvSpPr/>
          <p:nvPr/>
        </p:nvSpPr>
        <p:spPr>
          <a:xfrm>
            <a:off x="737574" y="0"/>
            <a:ext cx="7668852" cy="807914"/>
          </a:xfrm>
          <a:prstGeom prst="rect">
            <a:avLst/>
          </a:prstGeom>
          <a:solidFill>
            <a:srgbClr val="81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Работа в группах с интернет источниками и текстом учебника</a:t>
            </a:r>
            <a:endParaRPr sz="1100"/>
          </a:p>
        </p:txBody>
      </p:sp>
      <p:sp>
        <p:nvSpPr>
          <p:cNvPr id="188" name="Google Shape;188;p32"/>
          <p:cNvSpPr txBox="1"/>
          <p:nvPr/>
        </p:nvSpPr>
        <p:spPr>
          <a:xfrm>
            <a:off x="1148994" y="735547"/>
            <a:ext cx="6880201" cy="900247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0070C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1-я группа:  </a:t>
            </a:r>
            <a:r>
              <a:rPr b="1"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используя ссылку найти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«Основные этапы становления народничества» </a:t>
            </a:r>
            <a:endParaRPr sz="1100"/>
          </a:p>
        </p:txBody>
      </p:sp>
      <p:sp>
        <p:nvSpPr>
          <p:cNvPr id="189" name="Google Shape;189;p32"/>
          <p:cNvSpPr txBox="1"/>
          <p:nvPr/>
        </p:nvSpPr>
        <p:spPr>
          <a:xfrm>
            <a:off x="1148994" y="1919216"/>
            <a:ext cx="6839106" cy="3208571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7030A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2-я группа: </a:t>
            </a:r>
            <a:r>
              <a:rPr b="1"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используя учебник назвать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«Основные течения , сформировавшиеся в народничестве, в чём их основное содержание»;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00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3-я группа: </a:t>
            </a:r>
            <a:r>
              <a:rPr b="1"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используя ссылки назвать «Лидеров народнического движения по направлениям» </a:t>
            </a:r>
            <a:endParaRPr b="1" sz="24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3"/>
              </a:rPr>
              <a:t>      </a:t>
            </a:r>
            <a:r>
              <a:rPr b="1" lang="ru" sz="18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4"/>
              </a:rPr>
              <a:t>http://bibliotekar.ru/istoria-economicheskih-ucheniy-3/12.htm</a:t>
            </a:r>
            <a:endParaRPr b="1" sz="18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190" name="Google Shape;190;p32">
            <a:hlinkClick r:id="rId5"/>
          </p:cNvPr>
          <p:cNvSpPr/>
          <p:nvPr/>
        </p:nvSpPr>
        <p:spPr>
          <a:xfrm>
            <a:off x="1469931" y="1526801"/>
            <a:ext cx="6156684" cy="392415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100" u="sng">
                <a:solidFill>
                  <a:schemeClr val="hlink"/>
                </a:solidFill>
                <a:latin typeface="Times New Roman"/>
                <a:ea typeface="Times New Roman"/>
                <a:cs typeface="Times New Roman"/>
                <a:sym typeface="Times New Roman"/>
                <a:hlinkClick r:id="rId6"/>
              </a:rPr>
              <a:t>http://dic.academic.ru/dic.nsf/enc_philosophy/2780/</a:t>
            </a:r>
            <a:endParaRPr b="1" sz="2100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33"/>
          <p:cNvSpPr/>
          <p:nvPr/>
        </p:nvSpPr>
        <p:spPr>
          <a:xfrm>
            <a:off x="737574" y="-26209"/>
            <a:ext cx="7614846" cy="577081"/>
          </a:xfrm>
          <a:prstGeom prst="rect">
            <a:avLst/>
          </a:prstGeom>
          <a:solidFill>
            <a:srgbClr val="810000"/>
          </a:solidFill>
          <a:ln>
            <a:noFill/>
          </a:ln>
        </p:spPr>
        <p:txBody>
          <a:bodyPr anchorCtr="0" anchor="t" bIns="34275" lIns="68575" spcFirstLastPara="1" rIns="68575" wrap="square" tIns="34275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3300">
                <a:solidFill>
                  <a:schemeClr val="accent3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Этапы становления народничества</a:t>
            </a:r>
            <a:endParaRPr sz="1100"/>
          </a:p>
        </p:txBody>
      </p:sp>
      <p:sp>
        <p:nvSpPr>
          <p:cNvPr id="196" name="Google Shape;196;p33"/>
          <p:cNvSpPr txBox="1"/>
          <p:nvPr/>
        </p:nvSpPr>
        <p:spPr>
          <a:xfrm>
            <a:off x="1153579" y="681540"/>
            <a:ext cx="6858000" cy="42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34275" lIns="68575" spcFirstLastPara="1" rIns="68575" wrap="square" tIns="34275">
            <a:sp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1-этап- 50-60гг.- </a:t>
            </a:r>
            <a:r>
              <a:rPr b="1"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теоретическое обоснование идеологии народничества А.И. Герценом и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Н.Г. Чернышевским;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B3A2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2-этап- конец 60-х-70-е гг.- </a:t>
            </a:r>
            <a:r>
              <a:rPr b="1" lang="ru" sz="240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превращение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народничества в массовую идеологию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400">
                <a:solidFill>
                  <a:srgbClr val="0066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разночинской среды; </a:t>
            </a:r>
            <a:endParaRPr sz="1100"/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400">
              <a:solidFill>
                <a:srgbClr val="B3A299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ru" sz="27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3-этап- 80-90гг.- </a:t>
            </a:r>
            <a:r>
              <a:rPr b="1" lang="ru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формирование</a:t>
            </a:r>
            <a:r>
              <a:rPr b="1" lang="ru" sz="240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  <a:r>
              <a:rPr b="1" lang="ru" sz="240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либерального народничества  с преобладающей теорией «малых дел»;</a:t>
            </a:r>
            <a:endParaRPr sz="1100"/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5" st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6" st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96">
                                            <p:txEl>
                                              <p:pRg end="7" st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NewsPrint">
  <a:themeElements>
    <a:clrScheme name="NewsPrint">
      <a:dk1>
        <a:srgbClr val="000000"/>
      </a:dk1>
      <a:lt1>
        <a:srgbClr val="FFFFFF"/>
      </a:lt1>
      <a:dk2>
        <a:srgbClr val="303030"/>
      </a:dk2>
      <a:lt2>
        <a:srgbClr val="DEDEE0"/>
      </a:lt2>
      <a:accent1>
        <a:srgbClr val="AD0101"/>
      </a:accent1>
      <a:accent2>
        <a:srgbClr val="726056"/>
      </a:accent2>
      <a:accent3>
        <a:srgbClr val="AC956E"/>
      </a:accent3>
      <a:accent4>
        <a:srgbClr val="808DA9"/>
      </a:accent4>
      <a:accent5>
        <a:srgbClr val="424E5B"/>
      </a:accent5>
      <a:accent6>
        <a:srgbClr val="730E00"/>
      </a:accent6>
      <a:hlink>
        <a:srgbClr val="D26900"/>
      </a:hlink>
      <a:folHlink>
        <a:srgbClr val="D89243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