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  <p:sldMasterId id="2147483660" r:id="rId5"/>
    <p:sldMasterId id="2147483661" r:id="rId6"/>
    <p:sldMasterId id="2147483662" r:id="rId7"/>
    <p:sldMasterId id="2147483663" r:id="rId8"/>
    <p:sldMasterId id="2147483664" r:id="rId9"/>
    <p:sldMasterId id="2147483665" r:id="rId10"/>
    <p:sldMasterId id="2147483666" r:id="rId11"/>
  </p:sldMasterIdLst>
  <p:notesMasterIdLst>
    <p:notesMasterId r:id="rId12"/>
  </p:notes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</p:sldIdLst>
  <p:sldSz cy="6858000" cx="9144000"/>
  <p:notesSz cx="6858000" cy="9144000"/>
  <p:embeddedFontLst>
    <p:embeddedFont>
      <p:font typeface="Questrial"/>
      <p:regular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8.xml"/><Relationship Id="rId22" Type="http://schemas.openxmlformats.org/officeDocument/2006/relationships/slide" Target="slides/slide10.xml"/><Relationship Id="rId21" Type="http://schemas.openxmlformats.org/officeDocument/2006/relationships/slide" Target="slides/slide9.xml"/><Relationship Id="rId24" Type="http://schemas.openxmlformats.org/officeDocument/2006/relationships/slide" Target="slides/slide12.xml"/><Relationship Id="rId23" Type="http://schemas.openxmlformats.org/officeDocument/2006/relationships/slide" Target="slides/slide11.xml"/><Relationship Id="rId1" Type="http://schemas.openxmlformats.org/officeDocument/2006/relationships/theme" Target="theme/theme5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26" Type="http://schemas.openxmlformats.org/officeDocument/2006/relationships/slide" Target="slides/slide14.xml"/><Relationship Id="rId25" Type="http://schemas.openxmlformats.org/officeDocument/2006/relationships/slide" Target="slides/slide13.xml"/><Relationship Id="rId28" Type="http://schemas.openxmlformats.org/officeDocument/2006/relationships/slide" Target="slides/slide16.xml"/><Relationship Id="rId27" Type="http://schemas.openxmlformats.org/officeDocument/2006/relationships/slide" Target="slides/slide15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17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31" Type="http://schemas.openxmlformats.org/officeDocument/2006/relationships/slide" Target="slides/slide19.xml"/><Relationship Id="rId30" Type="http://schemas.openxmlformats.org/officeDocument/2006/relationships/slide" Target="slides/slide18.xml"/><Relationship Id="rId11" Type="http://schemas.openxmlformats.org/officeDocument/2006/relationships/slideMaster" Target="slideMasters/slideMaster8.xml"/><Relationship Id="rId33" Type="http://schemas.openxmlformats.org/officeDocument/2006/relationships/font" Target="fonts/Questrial-regular.fntdata"/><Relationship Id="rId10" Type="http://schemas.openxmlformats.org/officeDocument/2006/relationships/slideMaster" Target="slideMasters/slideMaster7.xml"/><Relationship Id="rId32" Type="http://schemas.openxmlformats.org/officeDocument/2006/relationships/slide" Target="slides/slide20.xml"/><Relationship Id="rId13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5" Type="http://schemas.openxmlformats.org/officeDocument/2006/relationships/slide" Target="slides/slide3.xml"/><Relationship Id="rId14" Type="http://schemas.openxmlformats.org/officeDocument/2006/relationships/slide" Target="slides/slide2.xml"/><Relationship Id="rId17" Type="http://schemas.openxmlformats.org/officeDocument/2006/relationships/slide" Target="slides/slide5.xml"/><Relationship Id="rId16" Type="http://schemas.openxmlformats.org/officeDocument/2006/relationships/slide" Target="slides/slide4.xml"/><Relationship Id="rId19" Type="http://schemas.openxmlformats.org/officeDocument/2006/relationships/slide" Target="slides/slide7.xml"/><Relationship Id="rId18" Type="http://schemas.openxmlformats.org/officeDocument/2006/relationships/slide" Target="slides/slide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Shape 2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Shape 24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Shape 2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Shape 28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2" type="body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showMasterSp="0" type="picTx">
  <p:cSld name="PICTURE_WITH_CAPTION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020"/>
              <a:buFont typeface="Noto Sans Symbols"/>
              <a:buNone/>
              <a:defRPr b="0" i="0" sz="17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75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675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585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Questrial"/>
              <a:buNone/>
              <a:defRPr b="0" i="0" sz="2800" u="none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5" name="Shape 125"/>
          <p:cNvSpPr/>
          <p:nvPr>
            <p:ph idx="2" type="pic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CE5EE"/>
          </a:solidFill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lvl="2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lvl="6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lvl="7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lvl="8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0" type="dt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Shape 127"/>
          <p:cNvSpPr txBox="1"/>
          <p:nvPr>
            <p:ph idx="12" type="sldNum"/>
          </p:nvPr>
        </p:nvSpPr>
        <p:spPr>
          <a:xfrm>
            <a:off x="0" y="4667250"/>
            <a:ext cx="1447800" cy="663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showMasterSp="0" type="vertTitleAndTx">
  <p:cSld name="VERTICAL_TITLE_AND_VERTICAL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0" type="dt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1" type="ftr"/>
          </p:nvPr>
        </p:nvSpPr>
        <p:spPr>
          <a:xfrm>
            <a:off x="457200" y="6248400"/>
            <a:ext cx="5573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Shape 143"/>
          <p:cNvSpPr txBox="1"/>
          <p:nvPr>
            <p:ph idx="12" type="sldNum"/>
          </p:nvPr>
        </p:nvSpPr>
        <p:spPr>
          <a:xfrm rot="5400000">
            <a:off x="5989637" y="144462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None/>
              <a:defRPr b="0" i="0" sz="2600" u="none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ct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None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lvl="2" marR="0" rtl="0" algn="ct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None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lvl="5" marR="0" rtl="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lvl="6" marR="0" rtl="0" algn="ct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lvl="7" marR="0" rtl="0" algn="ct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lvl="8" marR="0" rtl="0" algn="ct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76200" y="6069012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2085975" y="236537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 rot="5400000">
            <a:off x="2426494" y="-213519"/>
            <a:ext cx="4525962" cy="81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Questrial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cap="sq" cmpd="dbl" w="508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91425" lIns="137150" spcFirstLastPara="1" rIns="137150" wrap="square" tIns="182875"/>
          <a:lstStyle>
            <a:lvl1pPr indent="-2286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08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75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675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585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2" type="body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showMasterSp="0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idx="1" type="body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  <a:defRPr b="0" i="0" sz="28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05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91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0" name="Shape 80"/>
          <p:cNvSpPr txBox="1"/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  <a:defRPr b="0" i="0" sz="4400" u="none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0" y="1752600"/>
            <a:ext cx="1295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3" name="Shape 83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2" type="body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3" type="body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4" type="body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9" name="Shape 99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1" name="Shape 101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showMasterSp="0" type="blank">
  <p:cSld name="BLANK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2" type="sldNum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5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3" Type="http://schemas.openxmlformats.org/officeDocument/2006/relationships/theme" Target="../theme/theme8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8.xml"/><Relationship Id="rId3" Type="http://schemas.openxmlformats.org/officeDocument/2006/relationships/theme" Target="../theme/theme9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3" Type="http://schemas.openxmlformats.org/officeDocument/2006/relationships/theme" Target="../theme/theme1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0.xml"/><Relationship Id="rId3" Type="http://schemas.openxmlformats.org/officeDocument/2006/relationships/theme" Target="../theme/theme2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1.xml"/><Relationship Id="rId3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0" y="1235075"/>
            <a:ext cx="9144000" cy="3190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 txBox="1"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/>
        </p:nvSpPr>
        <p:spPr>
          <a:xfrm>
            <a:off x="0" y="5970587"/>
            <a:ext cx="9144000" cy="8874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Shape 23"/>
          <p:cNvSpPr txBox="1"/>
          <p:nvPr/>
        </p:nvSpPr>
        <p:spPr>
          <a:xfrm>
            <a:off x="-9525" y="6053137"/>
            <a:ext cx="2249487" cy="7127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Shape 24"/>
          <p:cNvSpPr txBox="1"/>
          <p:nvPr/>
        </p:nvSpPr>
        <p:spPr>
          <a:xfrm>
            <a:off x="2359025" y="6043612"/>
            <a:ext cx="6784975" cy="714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hape 25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76200" y="6069012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2085975" y="236537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/>
        </p:nvSpPr>
        <p:spPr>
          <a:xfrm>
            <a:off x="0" y="1235075"/>
            <a:ext cx="9144000" cy="3190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Shape 42"/>
          <p:cNvSpPr txBox="1"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Shape 43"/>
          <p:cNvSpPr txBox="1"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Shape 71"/>
          <p:cNvSpPr txBox="1"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0" y="1752600"/>
            <a:ext cx="1295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  <a:defRPr b="1" i="0" sz="2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/>
        </p:nvSpPr>
        <p:spPr>
          <a:xfrm>
            <a:off x="0" y="1235075"/>
            <a:ext cx="9144000" cy="3190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0" y="1271587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Shape 106"/>
          <p:cNvSpPr txBox="1"/>
          <p:nvPr>
            <p:ph idx="11" type="ftr"/>
          </p:nvPr>
        </p:nvSpPr>
        <p:spPr>
          <a:xfrm>
            <a:off x="609600" y="6248400"/>
            <a:ext cx="54213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None/>
              <a:defRPr b="1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/>
        </p:nvSpPr>
        <p:spPr>
          <a:xfrm>
            <a:off x="-9525" y="4572000"/>
            <a:ext cx="9144000" cy="8874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-9525" y="4664075"/>
            <a:ext cx="1463675" cy="7127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1544637" y="4654550"/>
            <a:ext cx="7599362" cy="7127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1447800" y="0"/>
            <a:ext cx="100012" cy="68675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19" name="Shape 119"/>
          <p:cNvSpPr txBox="1"/>
          <p:nvPr>
            <p:ph idx="10" type="dt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x="0" y="4667250"/>
            <a:ext cx="1447800" cy="663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b="1" i="0" sz="2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6142037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6142037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Shape 133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12775" y="1600200"/>
            <a:ext cx="81534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909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44169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b="0" i="0" sz="26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8137" lvl="2" marL="1371600" marR="0" rtl="0" algn="l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A5AB8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D8B25C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0" type="dt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1" type="ftr"/>
          </p:nvPr>
        </p:nvSpPr>
        <p:spPr>
          <a:xfrm>
            <a:off x="457200" y="6248400"/>
            <a:ext cx="5573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 rot="5400000">
            <a:off x="5989637" y="144462"/>
            <a:ext cx="5334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1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9.jpg"/><Relationship Id="rId5" Type="http://schemas.openxmlformats.org/officeDocument/2006/relationships/image" Target="../media/image1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Relationship Id="rId4" Type="http://schemas.openxmlformats.org/officeDocument/2006/relationships/image" Target="../media/image1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image" Target="../media/image1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3851275" y="2060575"/>
            <a:ext cx="5184775" cy="3071812"/>
          </a:xfrm>
          <a:prstGeom prst="rect">
            <a:avLst/>
          </a:prstGeom>
          <a:noFill/>
          <a:ln>
            <a:noFill/>
          </a:ln>
          <a:effectLst>
            <a:outerShdw blurRad="63500" dir="8100000" dist="38100">
              <a:srgbClr val="000000">
                <a:alpha val="3960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1162" lvl="0" marL="54768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760"/>
              <a:buFont typeface="Noto Sans Symbols"/>
              <a:buNone/>
            </a:pPr>
            <a:r>
              <a:rPr b="1" i="0" lang="ru-RU" sz="9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§ 31; </a:t>
            </a:r>
            <a:endParaRPr/>
          </a:p>
          <a:p>
            <a:pPr indent="-411162" lvl="0" marL="547687" marR="0" rt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5760"/>
              <a:buFont typeface="Noto Sans Symbols"/>
              <a:buNone/>
            </a:pPr>
            <a:r>
              <a:rPr b="1" i="0" lang="ru-RU" sz="96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вопросы к §</a:t>
            </a: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249237" y="-92075"/>
            <a:ext cx="8645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362"/>
              <a:buFont typeface="Questrial"/>
              <a:buNone/>
            </a:pPr>
            <a:r>
              <a:rPr b="1" i="0" lang="ru-RU" sz="5362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ДОМАШНЕЕ ЗАДАНИЕ</a:t>
            </a:r>
            <a:r>
              <a:rPr b="1" i="0" lang="ru-RU" sz="3959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.</a:t>
            </a:r>
            <a:endParaRPr/>
          </a:p>
        </p:txBody>
      </p:sp>
      <p:pic>
        <p:nvPicPr>
          <p:cNvPr descr="human68" id="150" name="Shape 150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1857375"/>
            <a:ext cx="3500437" cy="471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Рисунок24" id="212" name="Shape 2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428625"/>
            <a:ext cx="3073400" cy="4621212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Shape 213"/>
          <p:cNvSpPr txBox="1"/>
          <p:nvPr/>
        </p:nvSpPr>
        <p:spPr>
          <a:xfrm>
            <a:off x="214312" y="5072062"/>
            <a:ext cx="314325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Дж.Неру и лидер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Пакистана Джинни</a:t>
            </a:r>
            <a:endParaRPr/>
          </a:p>
        </p:txBody>
      </p:sp>
      <p:sp>
        <p:nvSpPr>
          <p:cNvPr id="214" name="Shape 214"/>
          <p:cNvSpPr/>
          <p:nvPr/>
        </p:nvSpPr>
        <p:spPr>
          <a:xfrm>
            <a:off x="4645025" y="-188912"/>
            <a:ext cx="3103562" cy="1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ИНДИЯ</a:t>
            </a:r>
            <a:endParaRPr/>
          </a:p>
        </p:txBody>
      </p:sp>
      <p:sp>
        <p:nvSpPr>
          <p:cNvPr id="215" name="Shape 215"/>
          <p:cNvSpPr/>
          <p:nvPr/>
        </p:nvSpPr>
        <p:spPr>
          <a:xfrm>
            <a:off x="3303587" y="731837"/>
            <a:ext cx="5627687" cy="5443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В 1946 г.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после восстания в Бомбее победу на выборах в парламент одержал </a:t>
            </a: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ИНК.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В 1947 г.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был провозглашен Индийский союз во главе с Д.Неру и англичане покинули страну.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Мусульманская лига решила создать свое государство.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Англичане ее поддержали.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Так возникло государство Пакистан.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:\Рисунки\Корея.gif" id="220" name="Shape 220"/>
          <p:cNvPicPr preferRelativeResize="0"/>
          <p:nvPr/>
        </p:nvPicPr>
        <p:blipFill rotWithShape="1">
          <a:blip r:embed="rId3">
            <a:alphaModFix/>
          </a:blip>
          <a:srcRect b="0" l="18420" r="28946" t="0"/>
          <a:stretch/>
        </p:blipFill>
        <p:spPr>
          <a:xfrm>
            <a:off x="214312" y="571500"/>
            <a:ext cx="2214562" cy="29448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Рисунок32" id="221" name="Shape 2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29375" y="1214437"/>
            <a:ext cx="2544762" cy="3213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Рисунок31" id="222" name="Shape 2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312" y="3643312"/>
            <a:ext cx="2214562" cy="2960687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Shape 223"/>
          <p:cNvSpPr/>
          <p:nvPr/>
        </p:nvSpPr>
        <p:spPr>
          <a:xfrm>
            <a:off x="2444750" y="23812"/>
            <a:ext cx="5576887" cy="1543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КИТАЙ И КОРЕЯ</a:t>
            </a:r>
            <a:endParaRPr/>
          </a:p>
        </p:txBody>
      </p:sp>
      <p:sp>
        <p:nvSpPr>
          <p:cNvPr id="224" name="Shape 224"/>
          <p:cNvSpPr txBox="1"/>
          <p:nvPr/>
        </p:nvSpPr>
        <p:spPr>
          <a:xfrm>
            <a:off x="2214562" y="6027737"/>
            <a:ext cx="3429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Плакат в поддержку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Ким Ир Сена.</a:t>
            </a:r>
            <a:endParaRPr/>
          </a:p>
        </p:txBody>
      </p:sp>
      <p:sp>
        <p:nvSpPr>
          <p:cNvPr id="225" name="Shape 225"/>
          <p:cNvSpPr txBox="1"/>
          <p:nvPr/>
        </p:nvSpPr>
        <p:spPr>
          <a:xfrm>
            <a:off x="6357937" y="4572000"/>
            <a:ext cx="257175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Мао Цзэдун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провозглашает КНР</a:t>
            </a:r>
            <a:endParaRPr/>
          </a:p>
        </p:txBody>
      </p:sp>
      <p:sp>
        <p:nvSpPr>
          <p:cNvPr id="226" name="Shape 226"/>
          <p:cNvSpPr/>
          <p:nvPr/>
        </p:nvSpPr>
        <p:spPr>
          <a:xfrm>
            <a:off x="2498725" y="1500187"/>
            <a:ext cx="3932237" cy="440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9 сентября 1948г.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на севере Китая провозглашена Китайская народно-демократическая республика (КНДР).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 октября 1949г.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образовалась </a:t>
            </a:r>
            <a:endParaRPr b="1" i="0" sz="28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Корейская Народная республика (КНР).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Рисунок33" id="231" name="Shape 2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1762" y="142875"/>
            <a:ext cx="3149600" cy="438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Shape 232"/>
          <p:cNvSpPr txBox="1"/>
          <p:nvPr/>
        </p:nvSpPr>
        <p:spPr>
          <a:xfrm>
            <a:off x="214312" y="4643437"/>
            <a:ext cx="307181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Провозглашение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независимости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Алжира</a:t>
            </a:r>
            <a:endParaRPr/>
          </a:p>
        </p:txBody>
      </p:sp>
      <p:sp>
        <p:nvSpPr>
          <p:cNvPr id="233" name="Shape 233"/>
          <p:cNvSpPr/>
          <p:nvPr/>
        </p:nvSpPr>
        <p:spPr>
          <a:xfrm>
            <a:off x="4376737" y="-182562"/>
            <a:ext cx="3408362" cy="1541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АФРИКА</a:t>
            </a:r>
            <a:endParaRPr/>
          </a:p>
        </p:txBody>
      </p:sp>
      <p:sp>
        <p:nvSpPr>
          <p:cNvPr id="234" name="Shape 234"/>
          <p:cNvSpPr/>
          <p:nvPr/>
        </p:nvSpPr>
        <p:spPr>
          <a:xfrm>
            <a:off x="3273425" y="762000"/>
            <a:ext cx="5857875" cy="7053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1954-1962гг.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– победив в вооруженной борьбе Францию, провозгласил независимость Алжир.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1957г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.- провозглашение независимости Ганы.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1960-й –год Африки: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17 государств центральной части материка получают независимость.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К  началу 70-х гг.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вся Африка, за исключением Намибии и португальских колоний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освободилась от колониального рабства.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Рисунок34" id="239" name="Shape 2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142875"/>
            <a:ext cx="3324225" cy="4000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Shape 240"/>
          <p:cNvSpPr/>
          <p:nvPr/>
        </p:nvSpPr>
        <p:spPr>
          <a:xfrm>
            <a:off x="0" y="4144962"/>
            <a:ext cx="9144000" cy="1785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Questrial"/>
              <a:buNone/>
            </a:pPr>
            <a:r>
              <a:rPr b="1" i="0" lang="ru-RU" sz="22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В 1975г. </a:t>
            </a:r>
            <a:r>
              <a:rPr b="1" i="0" lang="ru-RU" sz="2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рухнула колониальная империя Португалии: Ангола и Мозамбик добились независимости.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Questrial"/>
              <a:buNone/>
            </a:pPr>
            <a:r>
              <a:rPr b="1" i="0" lang="ru-RU" sz="22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1990г.</a:t>
            </a:r>
            <a:r>
              <a:rPr b="1" i="0" lang="ru-RU" sz="2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– освободилась Намибия 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Questrial"/>
              <a:buNone/>
            </a:pPr>
            <a:r>
              <a:rPr b="1" i="0" lang="ru-RU" sz="2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В связи с распадом колониальной империи появилось более 100 новых государств, в которых проживало более 2 млрд.чел.</a:t>
            </a:r>
            <a:endParaRPr/>
          </a:p>
        </p:txBody>
      </p:sp>
      <p:pic>
        <p:nvPicPr>
          <p:cNvPr descr="Рисунок29" id="241" name="Shape 2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86187" y="142875"/>
            <a:ext cx="3143250" cy="392430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Shape 242"/>
          <p:cNvSpPr txBox="1"/>
          <p:nvPr/>
        </p:nvSpPr>
        <p:spPr>
          <a:xfrm>
            <a:off x="6929437" y="1000125"/>
            <a:ext cx="2214562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Нельсон и Винни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b="1" i="0" lang="ru-RU" sz="24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Мандела.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/>
        </p:nvSpPr>
        <p:spPr>
          <a:xfrm>
            <a:off x="139700" y="23812"/>
            <a:ext cx="8643937" cy="1543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КАТЕГОРИИ СТРАН МИРА</a:t>
            </a:r>
            <a:endParaRPr/>
          </a:p>
        </p:txBody>
      </p:sp>
      <p:sp>
        <p:nvSpPr>
          <p:cNvPr id="248" name="Shape 248"/>
          <p:cNvSpPr/>
          <p:nvPr/>
        </p:nvSpPr>
        <p:spPr>
          <a:xfrm>
            <a:off x="2036762" y="944562"/>
            <a:ext cx="7319962" cy="541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1-Й МИР-ГОСУДАРСТВА ЗАПАДА.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2-Й МИР- СССР И ЕГО СОЮЗНИКИ.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3-Й МИР-ОСВОБОДИВШИЕСЯ СТРАНЫ АЗИИ И АФРИКИ.</a:t>
            </a:r>
            <a:endParaRPr/>
          </a:p>
        </p:txBody>
      </p:sp>
      <p:pic>
        <p:nvPicPr>
          <p:cNvPr descr="22" id="249" name="Shape 249"/>
          <p:cNvPicPr preferRelativeResize="0"/>
          <p:nvPr/>
        </p:nvPicPr>
        <p:blipFill rotWithShape="1">
          <a:blip r:embed="rId3">
            <a:alphaModFix/>
          </a:blip>
          <a:srcRect b="36325" l="53875" r="18225" t="24144"/>
          <a:stretch/>
        </p:blipFill>
        <p:spPr>
          <a:xfrm>
            <a:off x="285750" y="2786062"/>
            <a:ext cx="1658937" cy="1762125"/>
          </a:xfrm>
          <a:prstGeom prst="ellipse">
            <a:avLst/>
          </a:prstGeom>
          <a:noFill/>
          <a:ln>
            <a:noFill/>
          </a:ln>
        </p:spPr>
      </p:pic>
      <p:pic>
        <p:nvPicPr>
          <p:cNvPr descr="2" id="250" name="Shape 25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4312" y="928687"/>
            <a:ext cx="2049462" cy="17859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Рисунок26" id="251" name="Shape 251"/>
          <p:cNvPicPr preferRelativeResize="0"/>
          <p:nvPr/>
        </p:nvPicPr>
        <p:blipFill rotWithShape="1">
          <a:blip r:embed="rId5">
            <a:alphaModFix/>
          </a:blip>
          <a:srcRect b="33783" l="10034" r="4824" t="0"/>
          <a:stretch/>
        </p:blipFill>
        <p:spPr>
          <a:xfrm>
            <a:off x="285750" y="4645025"/>
            <a:ext cx="1519237" cy="1749425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/>
        </p:nvSpPr>
        <p:spPr>
          <a:xfrm>
            <a:off x="0" y="214312"/>
            <a:ext cx="9144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b="1" i="0" lang="ru-RU" sz="4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ПОЗНАВАТЕЛЬНОЕ ЗАДАНИЕ!</a:t>
            </a:r>
            <a:endParaRPr/>
          </a:p>
        </p:txBody>
      </p:sp>
      <p:pic>
        <p:nvPicPr>
          <p:cNvPr descr="komp17" id="257" name="Shape 2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4214812"/>
            <a:ext cx="4000500" cy="2486025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Shape 258"/>
          <p:cNvSpPr/>
          <p:nvPr/>
        </p:nvSpPr>
        <p:spPr>
          <a:xfrm>
            <a:off x="993775" y="811212"/>
            <a:ext cx="8789987" cy="401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КАКОВЫ ОСНОВНЫЕ ОТЛИЧИТЕЛЬНЫЕ ОСОБЕННОСТИ КАЖДОЙ ГРУППЫ СТРАН?.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/>
          <p:nvPr/>
        </p:nvSpPr>
        <p:spPr>
          <a:xfrm>
            <a:off x="-55562" y="133350"/>
            <a:ext cx="9291637" cy="1354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800"/>
              <a:buFont typeface="Questrial"/>
              <a:buNone/>
            </a:pPr>
            <a:r>
              <a:rPr b="1" i="0" lang="ru-RU" sz="48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ГРУППЫ СТРАН АЗИИ И АФРИКИ</a:t>
            </a: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212725" y="1139825"/>
            <a:ext cx="8931275" cy="544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1-я- страны социалистической ориентаци: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МНР, КНДР, КНР, </a:t>
            </a:r>
            <a:endParaRPr b="1" i="0" sz="24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Вьетнам, Лаос и Камбоджа. Их общественный строй называли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«государственным социализмом».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2-я – страны, в которых установились военно-бюрократические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диктаторские режимы с революционн-демократической или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социалистической идеологией: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Египет, Ирак, Сирия, Афганистан.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Бирма, Ливия, Алжир, Эфиопия, Сомали, Танзания, Мадагаскар и др.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Questrial"/>
              <a:buNone/>
            </a:pPr>
            <a:r>
              <a:rPr b="1" i="0" lang="ru-RU" sz="24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3-я – страны, развивавшиеся по капиталистическому пути: </a:t>
            </a:r>
            <a:r>
              <a:rPr b="1" i="0" lang="ru-RU" sz="24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Япония, Юар, Турция, республика Корея, Тайвань и бедные государства центральной Африки. Политические режимы-от демократических до авторитарных.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/>
        </p:nvSpPr>
        <p:spPr>
          <a:xfrm>
            <a:off x="-280987" y="933450"/>
            <a:ext cx="10064750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ДАТЬ ХАРАКТЕРИСТИКУ ИДЕОЛОГИЧЕСКИМ ТЕЧЕНИЯМ, ПОЛУЧИВШИМ РАСПРОСТРАНЕНИЕ В ОСВОБОДИВШИХСЯ СТРАНАХ.</a:t>
            </a:r>
            <a:endParaRPr/>
          </a:p>
        </p:txBody>
      </p:sp>
      <p:sp>
        <p:nvSpPr>
          <p:cNvPr id="270" name="Shape 270"/>
          <p:cNvSpPr txBox="1"/>
          <p:nvPr/>
        </p:nvSpPr>
        <p:spPr>
          <a:xfrm>
            <a:off x="0" y="214312"/>
            <a:ext cx="9144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b="1" i="0" lang="ru-RU" sz="4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ПОЗНАВАТЕЛЬНОЕ ЗАДАНИЕ!</a:t>
            </a:r>
            <a:endParaRPr/>
          </a:p>
        </p:txBody>
      </p:sp>
      <p:pic>
        <p:nvPicPr>
          <p:cNvPr descr="komp17" id="271" name="Shape 2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4214812"/>
            <a:ext cx="4000500" cy="248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/>
        </p:nvSpPr>
        <p:spPr>
          <a:xfrm>
            <a:off x="-36512" y="23812"/>
            <a:ext cx="9290050" cy="1543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ИДЕОЛОГИЧЕСКИЕ ТЕЧЕНИЯ</a:t>
            </a:r>
            <a:endParaRPr/>
          </a:p>
        </p:txBody>
      </p:sp>
      <p:sp>
        <p:nvSpPr>
          <p:cNvPr id="277" name="Shape 277"/>
          <p:cNvSpPr/>
          <p:nvPr/>
        </p:nvSpPr>
        <p:spPr>
          <a:xfrm>
            <a:off x="109537" y="871537"/>
            <a:ext cx="8748712" cy="541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КИТАИЗИРОВАННЫЙ МАРКСИЗМ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БИРМАНСКИЙ СОЦИАЛИЗМ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МАРКСИЗМ-ЛЕНИНИЗМ ЛАОСА И КОМБОДЖИ</a:t>
            </a:r>
            <a:endParaRPr b="1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ГАНДИЗМ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ИНДОНЕЗИЙСКИЙ СОЦИАЛИЗМ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ИСЛАМСКИЙ СОЦИАЛИЗМ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НЕГРИТЮД</a:t>
            </a:r>
            <a:endParaRPr b="1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/>
          <p:nvPr/>
        </p:nvSpPr>
        <p:spPr>
          <a:xfrm>
            <a:off x="0" y="933450"/>
            <a:ext cx="9783762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ЧТО ПОНИМАЕТСЯ ПОД НЕОКОЛОНИАЛИЗМОМ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 И КАКОВЫ ПРИЧИНЫ ЕГО ВОЗНИКНОВЕНИЯ?</a:t>
            </a:r>
            <a:endParaRPr/>
          </a:p>
        </p:txBody>
      </p:sp>
      <p:sp>
        <p:nvSpPr>
          <p:cNvPr id="283" name="Shape 283"/>
          <p:cNvSpPr txBox="1"/>
          <p:nvPr/>
        </p:nvSpPr>
        <p:spPr>
          <a:xfrm>
            <a:off x="0" y="214312"/>
            <a:ext cx="9144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b="1" i="0" lang="ru-RU" sz="4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ПОЗНАВАТЕЛЬНОЕ ЗАДАНИЕ!</a:t>
            </a:r>
            <a:endParaRPr/>
          </a:p>
        </p:txBody>
      </p:sp>
      <p:pic>
        <p:nvPicPr>
          <p:cNvPr descr="komp17" id="284" name="Shape 2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0125" y="4000500"/>
            <a:ext cx="4000500" cy="248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/>
        </p:nvSpPr>
        <p:spPr>
          <a:xfrm>
            <a:off x="669925" y="238125"/>
            <a:ext cx="8120062" cy="2382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A66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FF9A66"/>
                </a:solidFill>
                <a:latin typeface="Questrial"/>
                <a:ea typeface="Questrial"/>
                <a:cs typeface="Questrial"/>
                <a:sym typeface="Questrial"/>
              </a:rPr>
              <a:t> Распад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A66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FF9A66"/>
                </a:solidFill>
                <a:latin typeface="Questrial"/>
                <a:ea typeface="Questrial"/>
                <a:cs typeface="Questrial"/>
                <a:sym typeface="Questrial"/>
              </a:rPr>
              <a:t> колониальной системы </a:t>
            </a:r>
            <a:endParaRPr/>
          </a:p>
        </p:txBody>
      </p:sp>
      <p:pic>
        <p:nvPicPr>
          <p:cNvPr descr="Рисунок34" id="156" name="Shape 1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1562" y="2071687"/>
            <a:ext cx="3178175" cy="38242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Рисунок29" id="157" name="Shape 1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2062" y="2071687"/>
            <a:ext cx="3143250" cy="3786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/>
        </p:nvSpPr>
        <p:spPr>
          <a:xfrm>
            <a:off x="1352550" y="30162"/>
            <a:ext cx="6858000" cy="14636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85B22"/>
              </a:buClr>
              <a:buSzPts val="4680"/>
              <a:buFont typeface="Questrial"/>
              <a:buNone/>
            </a:pPr>
            <a:r>
              <a:rPr b="1" i="0" lang="ru-RU" sz="4680" u="none" cap="none" strike="noStrike">
                <a:solidFill>
                  <a:srgbClr val="B85B22"/>
                </a:solidFill>
                <a:latin typeface="Questrial"/>
                <a:ea typeface="Questrial"/>
                <a:cs typeface="Questrial"/>
                <a:sym typeface="Questrial"/>
              </a:rPr>
              <a:t>ДОМАШНЕЕ ЗАДАНИЕ.</a:t>
            </a:r>
            <a:endParaRPr/>
          </a:p>
        </p:txBody>
      </p:sp>
      <p:pic>
        <p:nvPicPr>
          <p:cNvPr descr="human68" id="290" name="Shape 29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1857375"/>
            <a:ext cx="3500437" cy="4714875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Shape 291"/>
          <p:cNvSpPr txBox="1"/>
          <p:nvPr/>
        </p:nvSpPr>
        <p:spPr>
          <a:xfrm>
            <a:off x="3851275" y="2133600"/>
            <a:ext cx="5113337" cy="37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1162" lvl="0" marL="54768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0"/>
              <a:buFont typeface="Arial"/>
              <a:buNone/>
            </a:pPr>
            <a:r>
              <a:rPr b="1" i="0" lang="ru-RU" sz="8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§ 31; </a:t>
            </a:r>
            <a:endParaRPr/>
          </a:p>
          <a:p>
            <a:pPr indent="-411162" lvl="0" marL="54768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0"/>
              <a:buFont typeface="Arial"/>
              <a:buNone/>
            </a:pPr>
            <a:r>
              <a:rPr b="1" i="0" lang="ru-RU" sz="8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вопросы к §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>
            <a:off x="1262062" y="12700"/>
            <a:ext cx="7302500" cy="16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61D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FF761D"/>
                </a:solidFill>
                <a:latin typeface="Questrial"/>
                <a:ea typeface="Questrial"/>
                <a:cs typeface="Questrial"/>
                <a:sym typeface="Questrial"/>
              </a:rPr>
              <a:t>Цели и задачи урока</a:t>
            </a:r>
            <a:endParaRPr/>
          </a:p>
        </p:txBody>
      </p:sp>
      <p:sp>
        <p:nvSpPr>
          <p:cNvPr id="163" name="Shape 163"/>
          <p:cNvSpPr/>
          <p:nvPr/>
        </p:nvSpPr>
        <p:spPr>
          <a:xfrm>
            <a:off x="255587" y="1231900"/>
            <a:ext cx="8540750" cy="492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600"/>
              <a:buFont typeface="Questrial"/>
              <a:buChar char="•"/>
            </a:pPr>
            <a:r>
              <a:rPr b="1" i="0" lang="ru-RU" sz="36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Проследить динамику процесса распада колониальной системы афро-азиатского региона;</a:t>
            </a:r>
            <a:endParaRPr/>
          </a:p>
          <a:p>
            <a:pPr indent="-228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600"/>
              <a:buFont typeface="Questrial"/>
              <a:buChar char="•"/>
            </a:pPr>
            <a:r>
              <a:rPr b="1" i="0" lang="ru-RU" sz="36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Выяснить , какие идеологические течения получили распространение в освободившихся странах;</a:t>
            </a:r>
            <a:endParaRPr/>
          </a:p>
          <a:p>
            <a:pPr indent="-2286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600"/>
              <a:buFont typeface="Questrial"/>
              <a:buChar char="•"/>
            </a:pPr>
            <a:r>
              <a:rPr b="1" i="0" lang="ru-RU" sz="36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Каковы причины распространения и характерные черты  неоколониализма.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1238250" y="171450"/>
            <a:ext cx="6819900" cy="153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7030A0"/>
                </a:solidFill>
                <a:latin typeface="Questrial"/>
                <a:ea typeface="Questrial"/>
                <a:cs typeface="Questrial"/>
                <a:sym typeface="Questrial"/>
              </a:rPr>
              <a:t>???      ВСПОМНИТЕ!</a:t>
            </a:r>
            <a:endParaRPr/>
          </a:p>
        </p:txBody>
      </p:sp>
      <p:sp>
        <p:nvSpPr>
          <p:cNvPr id="169" name="Shape 169"/>
          <p:cNvSpPr/>
          <p:nvPr/>
        </p:nvSpPr>
        <p:spPr>
          <a:xfrm>
            <a:off x="-201612" y="1311275"/>
            <a:ext cx="9326562" cy="526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Char char="•"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ЧТО ОЗНАЧАЕТ ТЕРМИН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«СТРАНЫ ТРЕТЬЕГО МИРА»?</a:t>
            </a:r>
            <a:endParaRPr/>
          </a:p>
          <a:p>
            <a:pPr indent="-3429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Char char="•"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 КАКОВЫ ПРИЧИНЫ ИХ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ОТСТАВАНИЯ ОТ МНОГИХ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СТРАН ВОСТОКА?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-6350" y="96837"/>
            <a:ext cx="6589712" cy="2360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C00000"/>
                </a:solidFill>
                <a:latin typeface="Questrial"/>
                <a:ea typeface="Questrial"/>
                <a:cs typeface="Questrial"/>
                <a:sym typeface="Questrial"/>
              </a:rPr>
              <a:t>ПОЗНАВАТЕЛЬНОЕ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C00000"/>
                </a:solidFill>
                <a:latin typeface="Questrial"/>
                <a:ea typeface="Questrial"/>
                <a:cs typeface="Questrial"/>
                <a:sym typeface="Questrial"/>
              </a:rPr>
              <a:t>ЗАДАНИЕ!</a:t>
            </a:r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171450" y="2157412"/>
            <a:ext cx="8942387" cy="2974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КАКИЕ ФАКТОРЫ СПОСОБСТВОВАЛИ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УСКОРЕНИЮ  ПРОЦЕССА ПРЕДОСТАВ-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ЛЕНИЯ НЕЗАВИСИМОСТИ НАРОДАМ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ВОСТОКА?</a:t>
            </a:r>
            <a:endParaRPr/>
          </a:p>
        </p:txBody>
      </p:sp>
      <p:pic>
        <p:nvPicPr>
          <p:cNvPr descr="komp17" id="176" name="Shape 1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4714875"/>
            <a:ext cx="3105150" cy="1928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/>
        </p:nvSpPr>
        <p:spPr>
          <a:xfrm>
            <a:off x="0" y="-139700"/>
            <a:ext cx="9144000" cy="2597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rgbClr val="7030A0"/>
                </a:solidFill>
                <a:latin typeface="Questrial"/>
                <a:ea typeface="Questrial"/>
                <a:cs typeface="Questrial"/>
                <a:sym typeface="Questrial"/>
              </a:rPr>
              <a:t>     ПРИЧИНЫ УСКОРЕНИЯ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rgbClr val="7030A0"/>
                </a:solidFill>
                <a:latin typeface="Questrial"/>
                <a:ea typeface="Questrial"/>
                <a:cs typeface="Questrial"/>
                <a:sym typeface="Questrial"/>
              </a:rPr>
              <a:t>         ОСВОБОЖДЕНИЯ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Questrial"/>
              <a:buNone/>
            </a:pPr>
            <a:r>
              <a:rPr b="1" i="0" lang="ru-RU" sz="4400" u="none" cap="none" strike="noStrike">
                <a:solidFill>
                  <a:srgbClr val="7030A0"/>
                </a:solidFill>
                <a:latin typeface="Questrial"/>
                <a:ea typeface="Questrial"/>
                <a:cs typeface="Questrial"/>
                <a:sym typeface="Questrial"/>
              </a:rPr>
              <a:t>         НАРОДОВ ВОСТОКА.</a:t>
            </a:r>
            <a:endParaRPr/>
          </a:p>
        </p:txBody>
      </p:sp>
      <p:sp>
        <p:nvSpPr>
          <p:cNvPr id="182" name="Shape 182"/>
          <p:cNvSpPr/>
          <p:nvPr/>
        </p:nvSpPr>
        <p:spPr>
          <a:xfrm>
            <a:off x="-49212" y="2024062"/>
            <a:ext cx="9083675" cy="3779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b="1" i="0" lang="ru-RU" sz="3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 1939-1945гг.- рост национальной экономики большинства стран Азии и Африки;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b="1" i="0" lang="ru-RU" sz="3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 Совместная антифашистская борьба колоний и Метрополий;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b="1" i="0" lang="ru-RU" sz="3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 Разгром фашизма способствовал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Questrial"/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подъему демократического и антиимпериалистического движения.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/>
        </p:nvSpPr>
        <p:spPr>
          <a:xfrm>
            <a:off x="-6350" y="96837"/>
            <a:ext cx="6589712" cy="2360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C00000"/>
                </a:solidFill>
                <a:latin typeface="Questrial"/>
                <a:ea typeface="Questrial"/>
                <a:cs typeface="Questrial"/>
                <a:sym typeface="Questrial"/>
              </a:rPr>
              <a:t>ПОЗНАВАТЕЛЬНОЕ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C00000"/>
                </a:solidFill>
                <a:latin typeface="Questrial"/>
                <a:ea typeface="Questrial"/>
                <a:cs typeface="Questrial"/>
                <a:sym typeface="Questrial"/>
              </a:rPr>
              <a:t>ЗАДАНИЕ!</a:t>
            </a:r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176212" y="2157412"/>
            <a:ext cx="8980487" cy="2365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chemeClr val="accent1"/>
                </a:solidFill>
                <a:latin typeface="Questrial"/>
                <a:ea typeface="Questrial"/>
                <a:cs typeface="Questrial"/>
                <a:sym typeface="Questrial"/>
              </a:rPr>
              <a:t>КАКОВЫ РЕЗУЛЬТАТЫ БОРЬБЫ ЗА НЕЗАВИСИМОСТЬ В СТРАНАХ АЗИИ И АФРИКИ?</a:t>
            </a:r>
            <a:endParaRPr/>
          </a:p>
        </p:txBody>
      </p:sp>
      <p:pic>
        <p:nvPicPr>
          <p:cNvPr descr="komp17" id="189" name="Shape 1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87" y="4214812"/>
            <a:ext cx="4000500" cy="248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Documents and Settings\Admin\Рабочий стол\836840652_tonnel.jpeg" id="194" name="Shape 1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2" y="142875"/>
            <a:ext cx="2143125" cy="3113087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Shape 195"/>
          <p:cNvSpPr/>
          <p:nvPr/>
        </p:nvSpPr>
        <p:spPr>
          <a:xfrm>
            <a:off x="3578225" y="-42862"/>
            <a:ext cx="4651375" cy="1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ИНДОНЕЗИЯ</a:t>
            </a:r>
            <a:endParaRPr/>
          </a:p>
        </p:txBody>
      </p:sp>
      <p:sp>
        <p:nvSpPr>
          <p:cNvPr id="196" name="Shape 196"/>
          <p:cNvSpPr/>
          <p:nvPr/>
        </p:nvSpPr>
        <p:spPr>
          <a:xfrm>
            <a:off x="2786062" y="1000125"/>
            <a:ext cx="5857875" cy="5632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17 августа 1945г - </a:t>
            </a:r>
            <a:r>
              <a:rPr b="1" i="0" lang="ru-RU" sz="40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провозглашена независимость страны.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Questrial"/>
              <a:buNone/>
            </a:pPr>
            <a:r>
              <a:rPr b="1" i="0" lang="ru-RU" sz="40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В сентябре 1965г.- </a:t>
            </a:r>
            <a:r>
              <a:rPr b="1" i="0" lang="ru-RU" sz="40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после коммунистического путча к власти пришли военные во главе с генералом Сухарто.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t/>
            </a:r>
            <a:endParaRPr b="1" i="0" sz="40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285750" y="3214687"/>
            <a:ext cx="1968500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b="1" i="0" lang="ru-RU" sz="2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А.СУКАРНО</a:t>
            </a:r>
            <a:endParaRPr/>
          </a:p>
        </p:txBody>
      </p:sp>
      <p:pic>
        <p:nvPicPr>
          <p:cNvPr descr="Рисунок13" id="198" name="Shape 19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4312" y="3714750"/>
            <a:ext cx="2112962" cy="283686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 txBox="1"/>
          <p:nvPr/>
        </p:nvSpPr>
        <p:spPr>
          <a:xfrm>
            <a:off x="2357437" y="6072187"/>
            <a:ext cx="1693862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i="0" lang="ru-RU" sz="32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Сухарто.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Рисунок29" id="204" name="Shape 2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950" y="285750"/>
            <a:ext cx="3168650" cy="4699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Shape 205"/>
          <p:cNvSpPr txBox="1"/>
          <p:nvPr/>
        </p:nvSpPr>
        <p:spPr>
          <a:xfrm>
            <a:off x="395287" y="5000625"/>
            <a:ext cx="2071687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b="1" i="0" lang="ru-RU" sz="2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Война в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b="1" i="0" lang="ru-RU" sz="2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Индокитае</a:t>
            </a: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4078287" y="-171450"/>
            <a:ext cx="4705350" cy="1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Questrial"/>
              <a:buNone/>
            </a:pPr>
            <a:r>
              <a:rPr b="1" i="0" lang="ru-RU" sz="5400" u="none" cap="none" strike="noStrike">
                <a:solidFill>
                  <a:srgbClr val="00B0F0"/>
                </a:solidFill>
                <a:latin typeface="Questrial"/>
                <a:ea typeface="Questrial"/>
                <a:cs typeface="Questrial"/>
                <a:sym typeface="Questrial"/>
              </a:rPr>
              <a:t>ИНДОКИТАЙ</a:t>
            </a: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3170237" y="768350"/>
            <a:ext cx="6175375" cy="5761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БОРЬБУ ВО ВЬЕТНАМЕ ВОЗГЛАВИЛА ЛИГА НЕЗАВИСИМОСТИ ВЬЕТНАМА – ВЬЕТ МИНЬ.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В СЕНТЯБРЕ 1945Г. 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КОММУНИСТЫ ПРОВОЗГЛАСИЛИ ДРВ ВО ГЛАВЕ С ХО ШИ МИНОМ.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rgbClr val="FF0000"/>
                </a:solidFill>
                <a:latin typeface="Questrial"/>
                <a:ea typeface="Questrial"/>
                <a:cs typeface="Questrial"/>
                <a:sym typeface="Questrial"/>
              </a:rPr>
              <a:t>ПО ЖЕНЕВСКИМ СОГЛАШЕНИЯМ 1954Г.</a:t>
            </a: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 ВЕТНАМ ПОЛУЧИЛ СУВЕРЕНИТЕТ.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estrial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БЫЛИ ПРИЗНАНЫ ТАКЖЕ НЕЗАВИСИМОСТЬ ЛАОСА И КАМБОДЖИ.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chemeClr val="accen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5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6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7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2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4_Обычная">
  <a:themeElements>
    <a:clrScheme name="Обычная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