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5546462" y="-354276"/>
            <a:ext cx="4525963" cy="8434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8047038" y="2146302"/>
            <a:ext cx="5851525" cy="21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3727980" y="138644"/>
            <a:ext cx="5851525" cy="6123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3602567" y="2130426"/>
            <a:ext cx="6400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3602567" y="3886200"/>
            <a:ext cx="5486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591984" y="1600201"/>
            <a:ext cx="411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7909985" y="1600201"/>
            <a:ext cx="411691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335360" y="620688"/>
            <a:ext cx="11449272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в 8 классе</a:t>
            </a:r>
            <a:endParaRPr b="0" i="0" sz="2400" u="none" cap="none" strike="noStrike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“Индия”</a:t>
            </a:r>
            <a:endParaRPr b="0" i="0" sz="2400" u="none" cap="none" strike="noStrike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2400" u="none" cap="none" strike="noStrike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1712058" y="1124744"/>
            <a:ext cx="1019931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Каторга  Б.Тилаку была заменена тюремным заключением. 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1911 г. англичане были вынуждены отменить закон о разделе Бенгалии.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2640845" y="0"/>
            <a:ext cx="732097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Результаты борьбы:</a:t>
            </a:r>
            <a:endParaRPr b="1" sz="54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&amp;Pcy;&amp;rcy;&amp;ocy;&amp;iecy;&amp;kcy;&amp;tcy; &quot;&amp;Acy;&amp;Ncy;&amp;Tcy;&amp;Icy;&amp;Gcy;&amp;IEcy;&amp;Bcy;&amp;Bcy;&amp;IEcy;&amp;Lcy;&amp;SOFTcy;&amp;Scy;&quot;: &amp;Bcy;&amp;IEcy;&amp;Zcy; &amp;Scy;&amp;Kcy;&amp;Icy;&amp;Dcy;&amp;Kcy;&amp;Icy; &amp;Ncy;&amp;Acy; &amp;Rcy;&amp;IEcy;&amp;ZHcy;&amp;Icy;&amp;Mcy;" id="151" name="Google Shape;15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1716" y="3413703"/>
            <a:ext cx="4612876" cy="3330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amp;Icy;&amp;scy;&amp;tcy;&amp;ocy;&amp;rcy;&amp;icy;&amp;yacy; &amp;chcy;&amp;iecy;&amp;lcy;&amp;ocy;&amp;vcy;&amp;iecy;&amp;chcy;&amp;iecy;&amp;scy;&amp;kcy;&amp;ocy;&amp;gcy;&amp;ocy; &amp;ocy;&amp;bcy;&amp;shchcy;&amp;iecy;&amp;scy;&amp;tcy;&amp;vcy;&amp;acy; &amp;Ncy;&amp;acy;&amp;rcy;&amp;ocy;&amp;dcy;&amp;ncy;&amp;ocy;-&amp;ocy;&amp;scy;&amp;vcy;&amp;ocy;&amp;bcy;&amp;ocy;&amp;dcy;&amp;icy;&amp;tcy;&amp;iecy;&amp;lcy;&amp;softcy;&amp;ncy;&amp;ocy;&amp;iecy; &amp;vcy;&amp;ocy;&amp;scy;&amp;scy;&amp;tcy;&amp;acy;&amp;ncy;&amp;icy;&amp;iecy; &amp;vcy; &amp;Icy;&amp;ncy;&amp;dcy;&amp;icy;&amp;icy; &amp;vcy;" id="152" name="Google Shape;15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384" y="3299441"/>
            <a:ext cx="5264720" cy="344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44" y="260648"/>
            <a:ext cx="4847576" cy="645333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/>
          <p:nvPr/>
        </p:nvSpPr>
        <p:spPr>
          <a:xfrm>
            <a:off x="1054320" y="6252319"/>
            <a:ext cx="31216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E5E5E5"/>
                </a:solidFill>
                <a:latin typeface="Arial"/>
                <a:ea typeface="Arial"/>
                <a:cs typeface="Arial"/>
                <a:sym typeface="Arial"/>
              </a:rPr>
              <a:t>Рабиндранат Тагор</a:t>
            </a:r>
            <a:endParaRPr/>
          </a:p>
        </p:txBody>
      </p:sp>
      <p:sp>
        <p:nvSpPr>
          <p:cNvPr id="159" name="Google Shape;159;p26"/>
          <p:cNvSpPr/>
          <p:nvPr/>
        </p:nvSpPr>
        <p:spPr>
          <a:xfrm>
            <a:off x="5038920" y="158343"/>
            <a:ext cx="7153080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Рабиндрана́т Таго́р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индийский писатель, поэт, композитор, художник, общественный деятель.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творчество сформировало литературу и музыку Бенгалии.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стал первым среди неевропейцев, кто был удостоен Нобелевской премии по литературе в 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1913г.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Самыми известными произведениями Тагора стали сборник лирики 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«Гитанджали»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(стихотворения из него переводили на русский язык Борис Пастернак и Анна Ахматова), а также романы 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«Дочь Ганга», «Гора» и «Песчинка».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12192000" cy="685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5"/>
            <a:ext cx="12192000" cy="685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>
            <a:off x="1549192" y="26015"/>
            <a:ext cx="9144556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800">
                <a:solidFill>
                  <a:srgbClr val="9B9B9B"/>
                </a:solidFill>
                <a:latin typeface="Arial"/>
                <a:ea typeface="Arial"/>
                <a:cs typeface="Arial"/>
                <a:sym typeface="Arial"/>
              </a:rPr>
              <a:t>Почему восстание было подавлено?</a:t>
            </a:r>
            <a:endParaRPr b="1" sz="3800">
              <a:solidFill>
                <a:srgbClr val="9B9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190491" y="1556792"/>
            <a:ext cx="10297144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Антиколониальное восстание возглавили феодалы, стремившиеся восстановить порядки, которые существовали до прихода ко­лонизаторов 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все они, особенно раджи, поддержали восставших. 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было единого руководства, единой организации и единого центра сопротивления. 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88716" l="6194" r="13043" t="0"/>
          <a:stretch/>
        </p:blipFill>
        <p:spPr>
          <a:xfrm>
            <a:off x="754475" y="0"/>
            <a:ext cx="9846899" cy="7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0" l="85208" r="0" t="17627"/>
          <a:stretch/>
        </p:blipFill>
        <p:spPr>
          <a:xfrm>
            <a:off x="10388575" y="1209100"/>
            <a:ext cx="1803424" cy="56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119336" y="116632"/>
            <a:ext cx="11881320" cy="5447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Во второй половине XIX в. Индия преврати­лась в важнейший </a:t>
            </a:r>
            <a:r>
              <a:rPr b="1" i="1" lang="ru-RU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рынок сбыта</a:t>
            </a:r>
            <a:r>
              <a:rPr b="1" lang="ru-RU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товаров английской промышленности и </a:t>
            </a:r>
            <a:r>
              <a:rPr b="1" i="1" lang="ru-RU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ис­точник сырья</a:t>
            </a:r>
            <a:r>
              <a:rPr b="1" lang="ru-RU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Импорт в основном состоял из предметов роскоши;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Некоторые английские товары стали предметами первой необходимости: спички, мыло, стекло, карандаши, перья, ручки, изделия из алюминия, керосин.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Из Индии английские фирмы вывозили продовольствие и сельскохозяйственное сырье</a:t>
            </a:r>
            <a:r>
              <a:rPr b="1" baseline="30000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рис, пшеницу, хлопок, джут, индиго, чай;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Широкое распространение получил </a:t>
            </a:r>
            <a:r>
              <a:rPr b="1" i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ввоз английского капитала: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Англи­чане вкладывали капитал в создание предприятий по переработке местного сырья;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Начался процесс формирования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национальной буржуазии;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0575" y="4447850"/>
            <a:ext cx="3048550" cy="22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8025" y="4447850"/>
            <a:ext cx="2286400" cy="22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d_2309_slide">
  <a:themeElements>
    <a:clrScheme name="Default Design 1">
      <a:dk1>
        <a:srgbClr val="000000"/>
      </a:dk1>
      <a:lt1>
        <a:srgbClr val="9CDFFF"/>
      </a:lt1>
      <a:dk2>
        <a:srgbClr val="000000"/>
      </a:dk2>
      <a:lt2>
        <a:srgbClr val="808080"/>
      </a:lt2>
      <a:accent1>
        <a:srgbClr val="C2EBFF"/>
      </a:accent1>
      <a:accent2>
        <a:srgbClr val="05A9FF"/>
      </a:accent2>
      <a:accent3>
        <a:srgbClr val="CBECFF"/>
      </a:accent3>
      <a:accent4>
        <a:srgbClr val="000000"/>
      </a:accent4>
      <a:accent5>
        <a:srgbClr val="DDF3FF"/>
      </a:accent5>
      <a:accent6>
        <a:srgbClr val="0499E7"/>
      </a:accent6>
      <a:hlink>
        <a:srgbClr val="004D75"/>
      </a:hlink>
      <a:folHlink>
        <a:srgbClr val="0A456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