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20.jpeg"/><Relationship Id="rId4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23.jpeg"/><Relationship Id="rId4" Type="http://schemas.microsoft.com/office/2007/relationships/hdphoto" Target="../media/hdphoto19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26.jpeg"/><Relationship Id="rId4" Type="http://schemas.microsoft.com/office/2007/relationships/hdphoto" Target="../media/hdphoto2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2.jpe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4.jpe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6.jpeg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484784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000" b="1" dirty="0">
                <a:ln w="28575">
                  <a:solidFill>
                    <a:schemeClr val="bg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ebit" pitchFamily="2" charset="0"/>
              </a:rPr>
              <a:t>События </a:t>
            </a:r>
            <a:endParaRPr lang="be-BY" sz="4000" b="1" dirty="0" smtClean="0">
              <a:ln w="28575">
                <a:solidFill>
                  <a:schemeClr val="bg1"/>
                </a:solidFill>
              </a:ln>
              <a:blipFill>
                <a:blip r:embed="rId3"/>
                <a:tile tx="0" ty="0" sx="100000" sy="100000" flip="none" algn="tl"/>
              </a:blipFill>
              <a:latin typeface="Bebit" pitchFamily="2" charset="0"/>
            </a:endParaRPr>
          </a:p>
          <a:p>
            <a:pPr algn="ctr"/>
            <a:r>
              <a:rPr lang="be-BY" sz="4000" b="1" dirty="0" smtClean="0">
                <a:ln w="28575">
                  <a:solidFill>
                    <a:schemeClr val="bg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ebit" pitchFamily="2" charset="0"/>
              </a:rPr>
              <a:t>Первой </a:t>
            </a:r>
          </a:p>
          <a:p>
            <a:pPr algn="ctr"/>
            <a:r>
              <a:rPr lang="be-BY" sz="4000" b="1" dirty="0" smtClean="0">
                <a:ln w="28575">
                  <a:solidFill>
                    <a:schemeClr val="bg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ebit" pitchFamily="2" charset="0"/>
              </a:rPr>
              <a:t>мировой </a:t>
            </a:r>
            <a:r>
              <a:rPr lang="be-BY" sz="4000" b="1" dirty="0">
                <a:ln w="28575">
                  <a:solidFill>
                    <a:schemeClr val="bg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ebit" pitchFamily="2" charset="0"/>
              </a:rPr>
              <a:t>войны на </a:t>
            </a:r>
            <a:endParaRPr lang="be-BY" sz="4000" b="1" dirty="0" smtClean="0">
              <a:ln w="28575">
                <a:solidFill>
                  <a:schemeClr val="bg1"/>
                </a:solidFill>
              </a:ln>
              <a:blipFill>
                <a:blip r:embed="rId3"/>
                <a:tile tx="0" ty="0" sx="100000" sy="100000" flip="none" algn="tl"/>
              </a:blipFill>
              <a:latin typeface="Bebit" pitchFamily="2" charset="0"/>
            </a:endParaRPr>
          </a:p>
          <a:p>
            <a:pPr algn="ctr"/>
            <a:r>
              <a:rPr lang="be-BY" sz="4000" b="1" dirty="0" smtClean="0">
                <a:ln w="28575">
                  <a:solidFill>
                    <a:schemeClr val="bg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ebit" pitchFamily="2" charset="0"/>
              </a:rPr>
              <a:t>белорусских землях</a:t>
            </a:r>
            <a:endParaRPr lang="be-BY" sz="4000" dirty="0">
              <a:ln w="28575">
                <a:solidFill>
                  <a:schemeClr val="bg1"/>
                </a:solidFill>
              </a:ln>
              <a:blipFill>
                <a:blip r:embed="rId3"/>
                <a:tile tx="0" ty="0" sx="100000" sy="100000" flip="none" algn="tl"/>
              </a:blipFill>
              <a:latin typeface="Beb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2064" y="400099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деревне остро чувствовалась нехватка мужских рук. За годы войны </a:t>
            </a:r>
            <a:r>
              <a:rPr lang="be-BY" sz="2400" b="1" dirty="0" smtClean="0"/>
              <a:t>в </a:t>
            </a:r>
            <a:r>
              <a:rPr lang="be-BY" sz="2400" b="1" dirty="0"/>
              <a:t>российскую армию было </a:t>
            </a:r>
            <a:r>
              <a:rPr lang="be-BY" sz="2400" b="1" u="sng" dirty="0"/>
              <a:t>мобилизовано</a:t>
            </a:r>
            <a:r>
              <a:rPr lang="be-BY" sz="2400" b="1" dirty="0"/>
              <a:t> (призвано) более половины всех трудоспособных мужчин. В результате резко сократились посевные площади и увеличилось количество хозяйств, лишившихся коров и лошадей.</a:t>
            </a:r>
            <a:endParaRPr lang="be-BY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3676" y="548680"/>
            <a:ext cx="7940772" cy="3456384"/>
            <a:chOff x="663676" y="548680"/>
            <a:chExt cx="7940772" cy="3456384"/>
          </a:xfrm>
        </p:grpSpPr>
        <p:pic>
          <p:nvPicPr>
            <p:cNvPr id="10242" name="Picture 2" descr="https://otvet.imgsmail.ru/download/31721128_96c2b43f940981f7c9a44d8baf2d3148_80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5"/>
            <a:stretch/>
          </p:blipFill>
          <p:spPr bwMode="auto">
            <a:xfrm>
              <a:off x="4826206" y="548680"/>
              <a:ext cx="3778242" cy="3456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://mtdata.ru/u25/photoBA3B/20999836631-0/original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41"/>
            <a:stretch/>
          </p:blipFill>
          <p:spPr bwMode="auto">
            <a:xfrm>
              <a:off x="663676" y="548680"/>
              <a:ext cx="4052339" cy="345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70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461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Из-за отсутствия топлива, сырья, рабочих рук в плачевном состоянии находилась промышленность. Вместе с тем увеличили выпуск те предприятия, которые производили военную продукцию.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064" y="503698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Возросшие военные расходы вызвали рост цен на товары первой необходимости и продукты питания, резкое снижение жизненного уровня населения.</a:t>
            </a:r>
            <a:endParaRPr lang="be-BY" sz="2400" dirty="0"/>
          </a:p>
        </p:txBody>
      </p:sp>
      <p:pic>
        <p:nvPicPr>
          <p:cNvPr id="11266" name="Picture 2" descr="http://nevsepic.com.ua/uploads/posts/2012-04/1335686614-55345-cnp_halifax_refugees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65"/>
          <a:stretch/>
        </p:blipFill>
        <p:spPr bwMode="auto">
          <a:xfrm>
            <a:off x="539552" y="2060848"/>
            <a:ext cx="8014513" cy="3037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specnaz.sb.by/upload/medialibrary/c8b/c8b65c4fd907482cd5f0ef74f809e41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2133152"/>
            <a:ext cx="1944216" cy="266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Антон Иванович Луцкевич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1901011" cy="2661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4461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Представители белорусского национального движения выступили с осуждением войны. В занятом немецкими войсками Вильно братья </a:t>
            </a:r>
            <a:r>
              <a:rPr lang="be-BY" sz="2400" b="1" dirty="0">
                <a:solidFill>
                  <a:srgbClr val="FF0000"/>
                </a:solidFill>
              </a:rPr>
              <a:t>Иван и Антон Луцкевичи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FF0000"/>
                </a:solidFill>
              </a:rPr>
              <a:t>Вацлав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FF0000"/>
                </a:solidFill>
              </a:rPr>
              <a:t>Ластовский</a:t>
            </a:r>
            <a:r>
              <a:rPr lang="be-BY" sz="2400" b="1" dirty="0"/>
              <a:t> возглавили </a:t>
            </a:r>
            <a:r>
              <a:rPr lang="be-BY" sz="2400" b="1" u="sng" dirty="0">
                <a:solidFill>
                  <a:srgbClr val="002060"/>
                </a:solidFill>
              </a:rPr>
              <a:t>Белорусский комитет помощи пострадавшим от войны</a:t>
            </a:r>
            <a:r>
              <a:rPr lang="be-BY" sz="2400" b="1" dirty="0"/>
              <a:t>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064" y="465313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Был разработан ряд проектов создания белорусской государственности. Например, </a:t>
            </a:r>
            <a:r>
              <a:rPr lang="be-BY" sz="2400" b="1" u="sng" dirty="0">
                <a:solidFill>
                  <a:srgbClr val="002060"/>
                </a:solidFill>
              </a:rPr>
              <a:t>Белорусский народный комитет</a:t>
            </a:r>
            <a:r>
              <a:rPr lang="be-BY" sz="2400" b="1" dirty="0"/>
              <a:t>, образованный в </a:t>
            </a:r>
            <a:r>
              <a:rPr lang="be-BY" sz="2400" b="1" dirty="0">
                <a:solidFill>
                  <a:srgbClr val="FF0000"/>
                </a:solidFill>
              </a:rPr>
              <a:t>1915</a:t>
            </a:r>
            <a:r>
              <a:rPr lang="be-BY" sz="2400" b="1" dirty="0"/>
              <a:t> г. в Вильно, обратился к идее возрождения ВКЛ. </a:t>
            </a:r>
            <a:endParaRPr lang="be-BY" sz="2400" dirty="0"/>
          </a:p>
        </p:txBody>
      </p:sp>
      <p:pic>
        <p:nvPicPr>
          <p:cNvPr id="12296" name="Picture 8" descr="http://inbelhist.org/wp-content/uploads/2013/02/v.lastoski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6" r="10199" b="24906"/>
          <a:stretch/>
        </p:blipFill>
        <p:spPr bwMode="auto">
          <a:xfrm>
            <a:off x="3659041" y="2204864"/>
            <a:ext cx="1903045" cy="2421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461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Согласно ей оккупированные Германией белорусские и литовские земли должны были объединиться в общее государство с сеймом в Вильно.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064" y="3645024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Оккупационные власти на словах поддерживали такую идею, поскольку стремились использовать национальное движение для закрепления своей власти на захваченных территориях. Однако в планы Германии не входило создание независимого белорусско-литовского государства. Идея воссоздания ВКЛ не могла быть реализована в условиях германской оккупации.</a:t>
            </a:r>
            <a:endParaRPr lang="be-BY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11560" y="1412776"/>
            <a:ext cx="7874208" cy="2376264"/>
            <a:chOff x="611560" y="1412776"/>
            <a:chExt cx="7874208" cy="2376264"/>
          </a:xfrm>
        </p:grpSpPr>
        <p:pic>
          <p:nvPicPr>
            <p:cNvPr id="13316" name="Picture 4" descr="http://www.interfax.by/files/2013-11/20131107-182948-68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629040"/>
              <a:ext cx="2608696" cy="21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4" name="Picture 2" descr="http://www.sb.by/upload/iblock/eed/eedb938adbf3f003039a80b5164a9b5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412776"/>
              <a:ext cx="2617624" cy="22707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8" name="Picture 6" descr="http://history-belarus.by/images/img-terms/bnr/BNR_Third_charter_thumb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700808"/>
              <a:ext cx="2068085" cy="19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67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461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1916 г. была выдвинута идея создания союза независимых государств — </a:t>
            </a:r>
            <a:r>
              <a:rPr lang="be-BY" sz="2400" b="1" u="sng" dirty="0">
                <a:solidFill>
                  <a:srgbClr val="FF0000"/>
                </a:solidFill>
              </a:rPr>
              <a:t>«Соединенных штатов»</a:t>
            </a:r>
            <a:r>
              <a:rPr lang="be-BY" sz="2400" b="1" dirty="0">
                <a:solidFill>
                  <a:srgbClr val="FF0000"/>
                </a:solidFill>
              </a:rPr>
              <a:t> </a:t>
            </a:r>
            <a:r>
              <a:rPr lang="be-BY" sz="2400" b="1" dirty="0">
                <a:solidFill>
                  <a:srgbClr val="002060"/>
                </a:solidFill>
              </a:rPr>
              <a:t>Беларуси, Литвы, Латвии и Украины </a:t>
            </a:r>
            <a:r>
              <a:rPr lang="be-BY" sz="2400" b="1" dirty="0"/>
              <a:t>на территории от Балтийского до Черного моря. </a:t>
            </a:r>
            <a:endParaRPr lang="be-BY" sz="2400" b="1" dirty="0" smtClean="0"/>
          </a:p>
          <a:p>
            <a:pPr algn="just"/>
            <a:endParaRPr lang="be-BY" sz="2400" b="1" dirty="0"/>
          </a:p>
          <a:p>
            <a:pPr algn="just"/>
            <a:endParaRPr lang="be-BY" sz="2400" b="1" dirty="0" smtClean="0"/>
          </a:p>
          <a:p>
            <a:pPr algn="just"/>
            <a:endParaRPr lang="be-BY" sz="2400" b="1" dirty="0"/>
          </a:p>
          <a:p>
            <a:pPr algn="just"/>
            <a:endParaRPr lang="be-BY" sz="2400" b="1" dirty="0" smtClean="0"/>
          </a:p>
          <a:p>
            <a:pPr algn="just"/>
            <a:r>
              <a:rPr lang="be-BY" sz="2400" b="1" dirty="0" smtClean="0"/>
              <a:t>Такой </a:t>
            </a:r>
            <a:r>
              <a:rPr lang="be-BY" sz="2400" b="1" dirty="0">
                <a:solidFill>
                  <a:srgbClr val="C00000"/>
                </a:solidFill>
              </a:rPr>
              <a:t>Балтийско-Черноморский союз </a:t>
            </a:r>
            <a:r>
              <a:rPr lang="be-BY" sz="2400" b="1" dirty="0"/>
              <a:t>мог бы обеспечить независимость молодых государств от Пол</a:t>
            </a:r>
            <a:r>
              <a:rPr lang="ru-RU" sz="2400" b="1" dirty="0" err="1"/>
              <a:t>ьш</a:t>
            </a:r>
            <a:r>
              <a:rPr lang="be-BY" sz="2400" b="1" dirty="0"/>
              <a:t>и и России и помочь восстановлению разрушенного за время войны хозяйства. С этой идеей белорусская делегация выступила на международных конференциях, но правительства европейских стран, втянутых в мировую войну, не восприняли этих предложений.</a:t>
            </a:r>
            <a:endParaRPr lang="be-BY" sz="2400" dirty="0"/>
          </a:p>
        </p:txBody>
      </p:sp>
      <p:pic>
        <p:nvPicPr>
          <p:cNvPr id="14340" name="Picture 4" descr="http://www.otdihvbelarusi.ru/Ornamen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6295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461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</a:t>
            </a:r>
            <a:r>
              <a:rPr lang="be-BY" sz="2400" b="1" dirty="0">
                <a:solidFill>
                  <a:srgbClr val="FF0000"/>
                </a:solidFill>
              </a:rPr>
              <a:t>1917</a:t>
            </a:r>
            <a:r>
              <a:rPr lang="be-BY" sz="2400" b="1" dirty="0"/>
              <a:t> г. группа деятелей белорусского национального движения во главе с </a:t>
            </a:r>
            <a:r>
              <a:rPr lang="be-BY" sz="2400" b="1" dirty="0">
                <a:solidFill>
                  <a:srgbClr val="FF0000"/>
                </a:solidFill>
              </a:rPr>
              <a:t>Ластовским</a:t>
            </a:r>
            <a:r>
              <a:rPr lang="be-BY" sz="2400" b="1" dirty="0"/>
              <a:t> выступила за полную государственную независимость и территориальную целостность Беларуси в ее этнографических </a:t>
            </a:r>
            <a:r>
              <a:rPr lang="be-BY" sz="2400" b="1" dirty="0" smtClean="0"/>
              <a:t>границах. </a:t>
            </a:r>
            <a:endParaRPr lang="be-BY" sz="2400" b="1" dirty="0" smtClean="0"/>
          </a:p>
          <a:p>
            <a:pPr algn="just"/>
            <a:r>
              <a:rPr lang="be-BY" sz="2400" b="1" dirty="0" smtClean="0"/>
              <a:t>Таким </a:t>
            </a:r>
            <a:r>
              <a:rPr lang="be-BY" sz="2400" b="1" dirty="0"/>
              <a:t>образом впервые была сформулирована </a:t>
            </a:r>
            <a:r>
              <a:rPr lang="be-BY" sz="2400" b="1" dirty="0" smtClean="0"/>
              <a:t>                           </a:t>
            </a:r>
            <a:r>
              <a:rPr lang="be-BY" sz="2400" b="1" u="sng" dirty="0" smtClean="0">
                <a:solidFill>
                  <a:srgbClr val="002060"/>
                </a:solidFill>
              </a:rPr>
              <a:t>идея </a:t>
            </a:r>
            <a:r>
              <a:rPr lang="be-BY" sz="2400" b="1" u="sng" dirty="0">
                <a:solidFill>
                  <a:srgbClr val="002060"/>
                </a:solidFill>
              </a:rPr>
              <a:t>полной независимости Беларуси</a:t>
            </a:r>
            <a:r>
              <a:rPr lang="be-BY" sz="2400" b="1" u="sng" dirty="0" smtClean="0">
                <a:solidFill>
                  <a:srgbClr val="002060"/>
                </a:solidFill>
              </a:rPr>
              <a:t>.</a:t>
            </a:r>
            <a:endParaRPr lang="be-BY" sz="2400" b="1" dirty="0" smtClean="0">
              <a:solidFill>
                <a:srgbClr val="002060"/>
              </a:solidFill>
            </a:endParaRPr>
          </a:p>
        </p:txBody>
      </p:sp>
      <p:pic>
        <p:nvPicPr>
          <p:cNvPr id="15370" name="Picture 10" descr="http://content.onliner.by/news/2012/10/default/c7d390a2aa6fcb11f2b409392cba61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/>
        </p:blipFill>
        <p:spPr bwMode="auto">
          <a:xfrm>
            <a:off x="539552" y="2996952"/>
            <a:ext cx="8061305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484784"/>
            <a:ext cx="5256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8800" b="1" dirty="0" smtClean="0">
                <a:ln w="57150">
                  <a:solidFill>
                    <a:schemeClr val="bg1"/>
                  </a:solidFill>
                </a:ln>
                <a:solidFill>
                  <a:schemeClr val="bg2">
                    <a:lumMod val="25000"/>
                  </a:schemeClr>
                </a:solidFill>
                <a:latin typeface="Bebit" pitchFamily="2" charset="0"/>
              </a:rPr>
              <a:t>УДАЧИ!</a:t>
            </a:r>
            <a:endParaRPr lang="be-BY" sz="8800" dirty="0">
              <a:ln w="57150">
                <a:solidFill>
                  <a:schemeClr val="bg1"/>
                </a:solidFill>
              </a:ln>
              <a:solidFill>
                <a:schemeClr val="bg2">
                  <a:lumMod val="25000"/>
                </a:schemeClr>
              </a:solidFill>
              <a:latin typeface="Bebit" pitchFamily="2" charset="0"/>
            </a:endParaRPr>
          </a:p>
        </p:txBody>
      </p:sp>
      <p:pic>
        <p:nvPicPr>
          <p:cNvPr id="4098" name="Picture 2" descr="http://www.bramaby.com/ls/uploads/topics/preview/00/00/41/34/c5d729f76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56228"/>
            <a:ext cx="4752528" cy="268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6307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Первая мировая война началась </a:t>
            </a:r>
            <a:r>
              <a:rPr lang="be-BY" sz="2400" b="1" dirty="0">
                <a:solidFill>
                  <a:srgbClr val="FF0000"/>
                </a:solidFill>
              </a:rPr>
              <a:t>1 августа 1914 г. </a:t>
            </a:r>
            <a:endParaRPr lang="be-BY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064" y="358915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Царским правительством западные губернии были объявлены на </a:t>
            </a:r>
            <a:r>
              <a:rPr lang="be-BY" sz="2400" b="1" u="sng" dirty="0">
                <a:solidFill>
                  <a:srgbClr val="C00000"/>
                </a:solidFill>
              </a:rPr>
              <a:t>военном положении</a:t>
            </a:r>
            <a:r>
              <a:rPr lang="be-BY" sz="2400" b="1" dirty="0"/>
              <a:t>. Запрещалась деятельность всех политических партий, проведение собраний, шествий, забастовок, распространение газет и книг. Среди населения правительство развернуло широкую пропаганду в «защиту царя и Отечества», за «победу русского оружия». </a:t>
            </a:r>
            <a:endParaRPr lang="be-BY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11560" y="1124743"/>
            <a:ext cx="7976523" cy="2520281"/>
            <a:chOff x="611560" y="1124743"/>
            <a:chExt cx="7976523" cy="2520281"/>
          </a:xfrm>
        </p:grpSpPr>
        <p:pic>
          <p:nvPicPr>
            <p:cNvPr id="1026" name="Picture 2" descr="http://rumol.org/wp-content/uploads/%D0%A0%D0%B5%D0%BA%D0%BE%D0%BD%D1%81%D1%82%D1%80%D1%83%D0%BA%D1%86%D0%B8%D1%8F-%D0%B1%D0%BE%D1%8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61" b="7870"/>
            <a:stretch/>
          </p:blipFill>
          <p:spPr bwMode="auto">
            <a:xfrm>
              <a:off x="611560" y="1124744"/>
              <a:ext cx="4723141" cy="2498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pereformat.ru/wp-content/uploads/2013/08/weltkrieg-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072" y="1124743"/>
              <a:ext cx="3237011" cy="25202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35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6307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b="1" dirty="0"/>
              <a:t>С начала </a:t>
            </a:r>
            <a:r>
              <a:rPr lang="be-BY" sz="2400" b="1" dirty="0">
                <a:solidFill>
                  <a:srgbClr val="FF0000"/>
                </a:solidFill>
              </a:rPr>
              <a:t>1915</a:t>
            </a:r>
            <a:r>
              <a:rPr lang="be-BY" sz="2400" b="1" dirty="0"/>
              <a:t> г. боевые действия были сосредоточены на </a:t>
            </a:r>
            <a:r>
              <a:rPr lang="be-BY" sz="2400" b="1" u="sng" dirty="0"/>
              <a:t>Восточном фронте</a:t>
            </a:r>
            <a:r>
              <a:rPr lang="be-BY" sz="2400" b="1" dirty="0"/>
              <a:t>, который стремительно приближался к Беларуси.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064" y="358915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</a:t>
            </a:r>
            <a:r>
              <a:rPr lang="be-BY" sz="2400" b="1" dirty="0">
                <a:solidFill>
                  <a:srgbClr val="FF0000"/>
                </a:solidFill>
              </a:rPr>
              <a:t>сентябре 1915 </a:t>
            </a:r>
            <a:r>
              <a:rPr lang="be-BY" sz="2400" b="1" dirty="0"/>
              <a:t>г., прорвав фронт в районе Свенцян, германские войска захватили Вилейку и приблизились к Молодечно. Наступательная операция германской армии, известная как </a:t>
            </a:r>
            <a:r>
              <a:rPr lang="be-BY" sz="2400" b="1" u="sng" dirty="0"/>
              <a:t>Свенцянский прорыв</a:t>
            </a:r>
            <a:r>
              <a:rPr lang="be-BY" sz="2400" b="1" dirty="0"/>
              <a:t>, создала угрозу захвата Минска. Ценой невероятных усилий российской армии удалось остановить это наступление и ликвидировать прорыв.</a:t>
            </a:r>
            <a:endParaRPr lang="be-BY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043608" y="1411044"/>
            <a:ext cx="7488833" cy="2233980"/>
            <a:chOff x="1043608" y="1411044"/>
            <a:chExt cx="7488833" cy="2233980"/>
          </a:xfrm>
        </p:grpSpPr>
        <p:pic>
          <p:nvPicPr>
            <p:cNvPr id="2052" name="Picture 4" descr="http://akunb.altlib.ru/images/news/159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670724"/>
              <a:ext cx="3339980" cy="19743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img11.nnm.ru/b/5/f/6/9/ea126b2aea8f3154f5faccc8c60_prev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217" y="1411044"/>
              <a:ext cx="4006224" cy="22339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35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63079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Русская армия вынуждена была оставить значительную часть территории Беларуси. В </a:t>
            </a:r>
            <a:r>
              <a:rPr lang="be-BY" sz="2400" b="1" dirty="0">
                <a:solidFill>
                  <a:srgbClr val="FF0000"/>
                </a:solidFill>
              </a:rPr>
              <a:t>августе — сентябре 1915 </a:t>
            </a:r>
            <a:r>
              <a:rPr lang="be-BY" sz="2400" b="1" dirty="0"/>
              <a:t>г. германские войска заняли Брест, Гродно и другие западно-белорусские города.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064" y="429832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связи с этим Ставка Верховного Главнокомандующего российский армией была перенесена из Барановичей в Могилев</a:t>
            </a:r>
            <a:r>
              <a:rPr lang="be-BY" sz="2400" b="1" dirty="0" smtClean="0"/>
              <a:t>.</a:t>
            </a:r>
          </a:p>
          <a:p>
            <a:pPr algn="just"/>
            <a:r>
              <a:rPr lang="be-BY" sz="2400" b="1" dirty="0"/>
              <a:t>Фронт надолго установился по линии </a:t>
            </a:r>
            <a:r>
              <a:rPr lang="be-BY" sz="2400" b="1" dirty="0">
                <a:solidFill>
                  <a:srgbClr val="C00000"/>
                </a:solidFill>
              </a:rPr>
              <a:t>Двинск — Постав</a:t>
            </a:r>
            <a:r>
              <a:rPr lang="ru-RU" sz="2400" b="1" dirty="0">
                <a:solidFill>
                  <a:srgbClr val="C00000"/>
                </a:solidFill>
              </a:rPr>
              <a:t>ы</a:t>
            </a:r>
            <a:r>
              <a:rPr lang="be-BY" sz="2400" b="1" dirty="0">
                <a:solidFill>
                  <a:srgbClr val="C00000"/>
                </a:solidFill>
              </a:rPr>
              <a:t> — Барановичи — Пинск. </a:t>
            </a:r>
            <a:endParaRPr lang="be-BY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17950" y="1828133"/>
            <a:ext cx="8006950" cy="2608979"/>
            <a:chOff x="517950" y="1828133"/>
            <a:chExt cx="8006950" cy="2608979"/>
          </a:xfrm>
        </p:grpSpPr>
        <p:pic>
          <p:nvPicPr>
            <p:cNvPr id="3074" name="Picture 2" descr="http://cs7008.vk.me/v7008345/36beb/wPUAenGw2B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828133"/>
              <a:ext cx="4600972" cy="2521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velvet.by/files/userfiles/309/foto_2_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50" y="2153150"/>
              <a:ext cx="3405978" cy="22839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47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b.by/images/new_folder/10.04g/SOIUZ-5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4622"/>
            <a:ext cx="7066756" cy="404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4461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Оборона </a:t>
            </a:r>
            <a:r>
              <a:rPr lang="be-BY" sz="2400" b="1" dirty="0">
                <a:solidFill>
                  <a:srgbClr val="C00000"/>
                </a:solidFill>
              </a:rPr>
              <a:t>Сморгони</a:t>
            </a:r>
            <a:r>
              <a:rPr lang="be-BY" sz="2400" b="1" dirty="0"/>
              <a:t> длилась </a:t>
            </a:r>
            <a:r>
              <a:rPr lang="be-BY" sz="2400" b="1" dirty="0">
                <a:solidFill>
                  <a:srgbClr val="C00000"/>
                </a:solidFill>
              </a:rPr>
              <a:t>810</a:t>
            </a:r>
            <a:r>
              <a:rPr lang="be-BY" sz="2400" b="1" dirty="0"/>
              <a:t> дней. Это был единственный город на фронте от Балтийского до Черного моря, который во время Первой мировой войны российская армия так упорно обороняла. В </a:t>
            </a:r>
            <a:r>
              <a:rPr lang="be-BY" sz="2400" b="1" dirty="0">
                <a:solidFill>
                  <a:srgbClr val="FF0000"/>
                </a:solidFill>
              </a:rPr>
              <a:t>1916</a:t>
            </a:r>
            <a:r>
              <a:rPr lang="be-BY" sz="2400" b="1" dirty="0"/>
              <a:t> г. под Сморгонью, впервые на Восточном фронте, немцы применили </a:t>
            </a:r>
            <a:r>
              <a:rPr lang="be-BY" sz="2400" b="1" u="sng" dirty="0"/>
              <a:t>ядовитый газ</a:t>
            </a:r>
            <a:r>
              <a:rPr lang="be-BY" sz="2400" b="1" dirty="0"/>
              <a:t>.</a:t>
            </a:r>
            <a:endParaRPr lang="be-BY" sz="2400" dirty="0"/>
          </a:p>
        </p:txBody>
      </p:sp>
    </p:spTree>
    <p:extLst>
      <p:ext uri="{BB962C8B-B14F-4D97-AF65-F5344CB8AC3E}">
        <p14:creationId xmlns:p14="http://schemas.microsoft.com/office/powerpoint/2010/main" val="7896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cdn.topwar.ru/uploads/posts/2012-08/1345032898_img_0153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8" b="25732"/>
          <a:stretch/>
        </p:blipFill>
        <p:spPr bwMode="auto">
          <a:xfrm>
            <a:off x="609828" y="1039132"/>
            <a:ext cx="4752528" cy="2609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4461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Весной </a:t>
            </a:r>
            <a:r>
              <a:rPr lang="be-BY" sz="2400" b="1" dirty="0">
                <a:solidFill>
                  <a:srgbClr val="FF0000"/>
                </a:solidFill>
              </a:rPr>
              <a:t>1916</a:t>
            </a:r>
            <a:r>
              <a:rPr lang="be-BY" sz="2400" b="1" dirty="0"/>
              <a:t> г. на территории Беларуси по соглашению с Англией и Францией русское командование провело наступательную операцию в районе </a:t>
            </a:r>
            <a:r>
              <a:rPr lang="be-BY" sz="2400" b="1" u="sng" dirty="0"/>
              <a:t>озера Нарочь</a:t>
            </a:r>
            <a:r>
              <a:rPr lang="be-BY" sz="2400" b="1" dirty="0"/>
              <a:t>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064" y="357301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Ценой больших потерь российские войска сумели отвлечь на себя значительную часть германских резервов и облегчить тяжелое положение французской армии. Однако добиться решающих результатов в Нарочанской наступательной операции не удалось. Она закончилась безрезультатно, с большими потерями для российской армии.</a:t>
            </a:r>
            <a:endParaRPr lang="be-BY" sz="2400" dirty="0"/>
          </a:p>
        </p:txBody>
      </p:sp>
      <p:pic>
        <p:nvPicPr>
          <p:cNvPr id="6150" name="Picture 6" descr="http://meridian28.com/report/photo/cemetery_naroch/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4"/>
          <a:stretch/>
        </p:blipFill>
        <p:spPr bwMode="auto">
          <a:xfrm>
            <a:off x="5508104" y="1772816"/>
            <a:ext cx="2952328" cy="1848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461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Под германской военной властью оказалась 1/4 часть Беларуси, где до войны проживало 2 млн человек. Здесь установился </a:t>
            </a:r>
            <a:r>
              <a:rPr lang="be-BY" sz="2400" b="1" u="sng" dirty="0"/>
              <a:t>оккупационный режим</a:t>
            </a:r>
            <a:r>
              <a:rPr lang="be-BY" sz="2400" b="1" dirty="0"/>
              <a:t>. 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064" y="429832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Германская военная администрация ввела собственные законы, режим грабежей и насилия. Действовала жесткая система штрафов, принудительных работ, проводились </a:t>
            </a:r>
            <a:r>
              <a:rPr lang="be-BY" sz="2400" b="1" u="sng" dirty="0">
                <a:solidFill>
                  <a:srgbClr val="FF0000"/>
                </a:solidFill>
              </a:rPr>
              <a:t>реквизиции</a:t>
            </a:r>
            <a:r>
              <a:rPr lang="be-BY" sz="2400" b="1" dirty="0">
                <a:solidFill>
                  <a:srgbClr val="FF0000"/>
                </a:solidFill>
              </a:rPr>
              <a:t> </a:t>
            </a:r>
            <a:r>
              <a:rPr lang="be-BY" sz="2400" b="1" dirty="0"/>
              <a:t>— принудительное отчуждение имущества и продуктов для обеспечения немецкой армии. </a:t>
            </a:r>
            <a:endParaRPr lang="be-BY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45690" y="1687792"/>
            <a:ext cx="7930825" cy="2707084"/>
            <a:chOff x="545690" y="1658296"/>
            <a:chExt cx="7930825" cy="2707084"/>
          </a:xfrm>
        </p:grpSpPr>
        <p:pic>
          <p:nvPicPr>
            <p:cNvPr id="7170" name="Picture 2" descr="http://vpravda.ru/Images/Photos/63503534742041700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9" y="1665380"/>
              <a:ext cx="4192546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i.imgur.com/EMJ3QN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colorTemperature colorTemp="88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" t="10311" r="28602" b="8282"/>
            <a:stretch/>
          </p:blipFill>
          <p:spPr bwMode="auto">
            <a:xfrm>
              <a:off x="545690" y="1658296"/>
              <a:ext cx="3699130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35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461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Население в возрасте от 16 до 60 лет платило подушный налог. В Германию вывозилось трудоспособное население, а также оборудование промышленных предприятий, сельскохозяйственные продукты, скот. Любая попытка сопротивления жестоко каралась, вплоть до смерти.</a:t>
            </a:r>
            <a:endParaRPr lang="be-BY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064" y="429832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Боевые действия существенно повлияли на социально-экономическое положение в восточной части Беларуси, представляющей собой </a:t>
            </a:r>
            <a:r>
              <a:rPr lang="be-BY" sz="2400" b="1" u="sng" dirty="0">
                <a:solidFill>
                  <a:srgbClr val="002060"/>
                </a:solidFill>
              </a:rPr>
              <a:t>прифронтовую зону</a:t>
            </a:r>
            <a:r>
              <a:rPr lang="be-BY" sz="2400" b="1" dirty="0"/>
              <a:t>. Здесь находилась большая группировка солдат и офицеров российской армии. </a:t>
            </a:r>
            <a:endParaRPr lang="be-BY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11560" y="2420887"/>
            <a:ext cx="7691425" cy="1980001"/>
            <a:chOff x="611560" y="2420887"/>
            <a:chExt cx="7691425" cy="1980001"/>
          </a:xfrm>
        </p:grpSpPr>
        <p:pic>
          <p:nvPicPr>
            <p:cNvPr id="8194" name="Picture 2" descr="http://s13.radikal.ru/i186/1102/12/0ce6cb5da1a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420887"/>
              <a:ext cx="2484706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static1.repo.aif.ru/1/96/242441/691231f3e5d1bb0318aff65545f0704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324" y="2420888"/>
              <a:ext cx="3352388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propagandahistory.ru/pics/2011/11/1321096107_79d4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4" t="4562" r="6543" b="25166"/>
            <a:stretch/>
          </p:blipFill>
          <p:spPr bwMode="auto">
            <a:xfrm>
              <a:off x="6660232" y="2420888"/>
              <a:ext cx="1642753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10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umol.org/wp-content/uploads/bobrujsk_191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590"/>
            <a:ext cx="7605777" cy="4032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4461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Отступление в </a:t>
            </a:r>
            <a:r>
              <a:rPr lang="be-BY" sz="2400" b="1" dirty="0">
                <a:solidFill>
                  <a:srgbClr val="FF0000"/>
                </a:solidFill>
              </a:rPr>
              <a:t>1915</a:t>
            </a:r>
            <a:r>
              <a:rPr lang="be-BY" sz="2400" b="1" dirty="0"/>
              <a:t> г. российских войск и угроза немецкой оккупации вызвали массовое, часто принудительное беженство жителей Беларуси на восток. Царские власти пробовали использовать беженцев в качестве дешевой рабочей силы для нужд фронта.</a:t>
            </a:r>
            <a:endParaRPr lang="be-BY" sz="2400" dirty="0"/>
          </a:p>
        </p:txBody>
      </p:sp>
    </p:spTree>
    <p:extLst>
      <p:ext uri="{BB962C8B-B14F-4D97-AF65-F5344CB8AC3E}">
        <p14:creationId xmlns:p14="http://schemas.microsoft.com/office/powerpoint/2010/main" val="29879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785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</dc:creator>
  <cp:lastModifiedBy>1968</cp:lastModifiedBy>
  <cp:revision>20</cp:revision>
  <dcterms:created xsi:type="dcterms:W3CDTF">2016-08-23T12:20:09Z</dcterms:created>
  <dcterms:modified xsi:type="dcterms:W3CDTF">2016-08-24T06:07:11Z</dcterms:modified>
</cp:coreProperties>
</file>