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KmGe7dVHxd4OV6Ys1fyBkFNX2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9B0CBB-1142-473D-BB17-CDE55339B212}">
  <a:tblStyle styleId="{B09B0CBB-1142-473D-BB17-CDE55339B21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type="ctrTitle"/>
          </p:nvPr>
        </p:nvSpPr>
        <p:spPr>
          <a:xfrm>
            <a:off x="2533650" y="4521200"/>
            <a:ext cx="6024563" cy="80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" type="subTitle"/>
          </p:nvPr>
        </p:nvSpPr>
        <p:spPr>
          <a:xfrm>
            <a:off x="2536825" y="5359400"/>
            <a:ext cx="6029325" cy="54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183606" y="-484981"/>
            <a:ext cx="477678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3925" y="2065338"/>
            <a:ext cx="5842000" cy="2063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30225" y="77788"/>
            <a:ext cx="5842000" cy="603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457200" y="1241425"/>
            <a:ext cx="8229600" cy="477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" name="Google Shape;26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57200" y="1241425"/>
            <a:ext cx="4038600" cy="477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648200" y="1241425"/>
            <a:ext cx="4038600" cy="477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" type="body"/>
          </p:nvPr>
        </p:nvSpPr>
        <p:spPr>
          <a:xfrm>
            <a:off x="457200" y="1241425"/>
            <a:ext cx="8229600" cy="477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320041" y="1285336"/>
            <a:ext cx="8531352" cy="18115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latin typeface="Cambria"/>
                <a:ea typeface="Cambria"/>
                <a:cs typeface="Cambria"/>
                <a:sym typeface="Cambria"/>
              </a:rPr>
              <a:t>Цивилизация как культурно-исторический процесс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114675" y="4385818"/>
            <a:ext cx="6029325" cy="541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Обществоведение. 11 класс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557337" y="129032"/>
            <a:ext cx="6029325" cy="541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974495" y="6445027"/>
            <a:ext cx="1195007" cy="4129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0" y="6445027"/>
            <a:ext cx="1691640" cy="4129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5287603" y="6426847"/>
            <a:ext cx="3752880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Арнольд Тойнби</a:t>
            </a:r>
            <a:endParaRPr/>
          </a:p>
        </p:txBody>
      </p:sp>
      <p:graphicFrame>
        <p:nvGraphicFramePr>
          <p:cNvPr id="260" name="Google Shape;260;p10"/>
          <p:cNvGraphicFramePr/>
          <p:nvPr/>
        </p:nvGraphicFramePr>
        <p:xfrm>
          <a:off x="177320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{B09B0CBB-1142-473D-BB17-CDE55339B212}</a:tableStyleId>
              </a:tblPr>
              <a:tblGrid>
                <a:gridCol w="5015775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Арнольд Тойнби (1889-1975)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«Постижение истории» (12 т.: 1934- 1961 гг.)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Цивилизации основаны на религии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Механизм существования цивилизации: «вы- зов – ответ». Вызов может быть природным (климат, природные катаклизмы) или со- циальным (завоевание)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Цивилизация состоит из творческого мень- шинства и инертного большинства. Мень- шинство находит ответы на вызовы, но для их реализации ему нужно большинство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развития цивилизации: возникнове- ние, рост, надлом, разложение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55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истории выделял 21 цивилизацию. Считал, что в XX в. осталось существовать толь-ко 10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¤Ð°ÐºÑÐ¾ÑÑ Ð¸ÑÑÐ¾ÑÐ¸Ð¸: ÑÐ°Ð·Ð²Ð¾Ð´ Ð² ÑÐµÐ¼ÑÐµ Ð½Ð°ÑÐ¾Ð´Ð¾Ð². ÐÐ¸Ð´ÐµÐ¾ÑÑÐ¾Ðº. ÐÐ´ÐµÐ¸ Ð¸ ÑÐ¼ÑÑÐ»Ñ" id="261" name="Google Shape;261;p10"/>
          <p:cNvPicPr preferRelativeResize="0"/>
          <p:nvPr/>
        </p:nvPicPr>
        <p:blipFill rotWithShape="1">
          <a:blip r:embed="rId3">
            <a:alphaModFix/>
          </a:blip>
          <a:srcRect b="0" l="6915" r="2891" t="0"/>
          <a:stretch/>
        </p:blipFill>
        <p:spPr>
          <a:xfrm>
            <a:off x="5287602" y="1294538"/>
            <a:ext cx="3752880" cy="51496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1621377" y="6417258"/>
            <a:ext cx="3546395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Сэмюэл Хантингтон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68" name="Google Shape;268;p11"/>
          <p:cNvGraphicFramePr/>
          <p:nvPr/>
        </p:nvGraphicFramePr>
        <p:xfrm>
          <a:off x="177320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{B09B0CBB-1142-473D-BB17-CDE55339B212}</a:tableStyleId>
              </a:tblPr>
              <a:tblGrid>
                <a:gridCol w="4877750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Сэмюэл Хантингтон (1927-2008)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«Столкновение цивилизаций и пре- образование мирового порядка» (1996)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Цивилизация определяется рядом общих черт (язык, религия, обычаи, институты), а также самоидентификацией людей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Значима роль религии в выделении цивили- заций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Существует опасность возникновения кон- фликтов по линии цивилизационных разло- мов (зоны потенциальных конфликтов на рубежах цивилизаций с разными религия- ми, ценностями и культурами)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ÑÐ·Ð¾Ð²Ñ Ð¸ Ð¾ÑÐ²ÐµÑÑ. ÐÐ°Ðº Ð³Ð¸Ð±Ð½ÑÑ ÑÐ¸Ð²Ð¸Ð»Ð¸Ð·Ð°ÑÐ¸Ð¸ (fb2) | Ð¤Ð»Ð¸Ð±ÑÑÑÐ°" id="269" name="Google Shape;2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7772" y="1294538"/>
            <a:ext cx="3889364" cy="54505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275" name="Google Shape;275;p12"/>
          <p:cNvGrpSpPr/>
          <p:nvPr/>
        </p:nvGrpSpPr>
        <p:grpSpPr>
          <a:xfrm>
            <a:off x="654481" y="1192242"/>
            <a:ext cx="7921300" cy="5474179"/>
            <a:chOff x="387062" y="1797"/>
            <a:chExt cx="7921300" cy="5474179"/>
          </a:xfrm>
        </p:grpSpPr>
        <p:sp>
          <p:nvSpPr>
            <p:cNvPr id="276" name="Google Shape;276;p12"/>
            <p:cNvSpPr/>
            <p:nvPr/>
          </p:nvSpPr>
          <p:spPr>
            <a:xfrm>
              <a:off x="387062" y="1797"/>
              <a:ext cx="4351888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400150" y="14885"/>
              <a:ext cx="4325712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Цивилизации (по С.Хантингтону)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22251" y="448668"/>
              <a:ext cx="435188" cy="335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12"/>
            <p:cNvSpPr/>
            <p:nvPr/>
          </p:nvSpPr>
          <p:spPr>
            <a:xfrm>
              <a:off x="1257440" y="56038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2"/>
            <p:cNvSpPr txBox="1"/>
            <p:nvPr/>
          </p:nvSpPr>
          <p:spPr>
            <a:xfrm>
              <a:off x="1270528" y="57347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западная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2251" y="448668"/>
              <a:ext cx="435188" cy="8937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2"/>
            <p:cNvSpPr/>
            <p:nvPr/>
          </p:nvSpPr>
          <p:spPr>
            <a:xfrm>
              <a:off x="1257440" y="111897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1270528" y="113206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православная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251" y="448668"/>
              <a:ext cx="435188" cy="14523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2"/>
            <p:cNvSpPr/>
            <p:nvPr/>
          </p:nvSpPr>
          <p:spPr>
            <a:xfrm>
              <a:off x="1257440" y="167756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1270528" y="169065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исламская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22251" y="448668"/>
              <a:ext cx="435188" cy="20109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2"/>
            <p:cNvSpPr/>
            <p:nvPr/>
          </p:nvSpPr>
          <p:spPr>
            <a:xfrm>
              <a:off x="1257440" y="223615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1270528" y="224924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индуистская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822251" y="448668"/>
              <a:ext cx="435188" cy="25695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2"/>
            <p:cNvSpPr/>
            <p:nvPr/>
          </p:nvSpPr>
          <p:spPr>
            <a:xfrm>
              <a:off x="1257440" y="279474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1270528" y="280783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конфуцианская (синская)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822251" y="448668"/>
              <a:ext cx="435188" cy="3128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2"/>
            <p:cNvSpPr/>
            <p:nvPr/>
          </p:nvSpPr>
          <p:spPr>
            <a:xfrm>
              <a:off x="1257440" y="335333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1270528" y="336642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японская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822251" y="448668"/>
              <a:ext cx="435188" cy="36866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2"/>
            <p:cNvSpPr/>
            <p:nvPr/>
          </p:nvSpPr>
          <p:spPr>
            <a:xfrm>
              <a:off x="1257440" y="391192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1270528" y="392501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латиноамериканская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822251" y="448668"/>
              <a:ext cx="435188" cy="42452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2"/>
            <p:cNvSpPr/>
            <p:nvPr/>
          </p:nvSpPr>
          <p:spPr>
            <a:xfrm>
              <a:off x="1257440" y="447051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2"/>
            <p:cNvSpPr txBox="1"/>
            <p:nvPr/>
          </p:nvSpPr>
          <p:spPr>
            <a:xfrm>
              <a:off x="1270528" y="448360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африканская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822251" y="448668"/>
              <a:ext cx="435188" cy="48038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12"/>
            <p:cNvSpPr/>
            <p:nvPr/>
          </p:nvSpPr>
          <p:spPr>
            <a:xfrm>
              <a:off x="1257440" y="502910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1270528" y="504219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буддистская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267727" y="1888385"/>
            <a:ext cx="8651675" cy="4150905"/>
            <a:chOff x="308" y="646181"/>
            <a:chExt cx="8651675" cy="4150905"/>
          </a:xfrm>
        </p:grpSpPr>
        <p:sp>
          <p:nvSpPr>
            <p:cNvPr id="311" name="Google Shape;311;p13"/>
            <p:cNvSpPr/>
            <p:nvPr/>
          </p:nvSpPr>
          <p:spPr>
            <a:xfrm>
              <a:off x="4326146" y="1579264"/>
              <a:ext cx="2322970" cy="641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3"/>
            <p:cNvSpPr/>
            <p:nvPr/>
          </p:nvSpPr>
          <p:spPr>
            <a:xfrm>
              <a:off x="2002778" y="1579264"/>
              <a:ext cx="2323367" cy="6410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313" name="Google Shape;313;p13"/>
            <p:cNvSpPr/>
            <p:nvPr/>
          </p:nvSpPr>
          <p:spPr>
            <a:xfrm>
              <a:off x="1285743" y="646181"/>
              <a:ext cx="6080806" cy="9330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1285743" y="646181"/>
              <a:ext cx="6080806" cy="9330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Особенность цивилизационного подхода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08" y="2220264"/>
              <a:ext cx="4004941" cy="25768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 txBox="1"/>
            <p:nvPr/>
          </p:nvSpPr>
          <p:spPr>
            <a:xfrm>
              <a:off x="308" y="2220264"/>
              <a:ext cx="4004941" cy="2576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цивилизации не  рассматриваются как последовательно следующие одна за другой, они сосуществуют друг с другом в каждый момент времени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646249" y="2220264"/>
              <a:ext cx="4005734" cy="25768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4646249" y="2220264"/>
              <a:ext cx="4005734" cy="2576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признание того, что процессы, которые происходили в одной цивилизации, не обязательно должны повториться в других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24" name="Google Shape;324;p14"/>
          <p:cNvGrpSpPr/>
          <p:nvPr/>
        </p:nvGrpSpPr>
        <p:grpSpPr>
          <a:xfrm>
            <a:off x="215661" y="1254305"/>
            <a:ext cx="8738557" cy="5396660"/>
            <a:chOff x="0" y="3475"/>
            <a:chExt cx="8738557" cy="5396660"/>
          </a:xfrm>
        </p:grpSpPr>
        <p:sp>
          <p:nvSpPr>
            <p:cNvPr id="325" name="Google Shape;325;p14"/>
            <p:cNvSpPr/>
            <p:nvPr/>
          </p:nvSpPr>
          <p:spPr>
            <a:xfrm>
              <a:off x="2939708" y="2166249"/>
              <a:ext cx="3678608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3478428" y="2389952"/>
              <a:ext cx="2601168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цивилизационной идентичности Беларуси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 rot="-5714459">
              <a:off x="4511342" y="1598473"/>
              <a:ext cx="338701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 txBox="1"/>
            <p:nvPr/>
          </p:nvSpPr>
          <p:spPr>
            <a:xfrm rot="5085541">
              <a:off x="4566788" y="1752939"/>
              <a:ext cx="237091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2816522" y="3475"/>
              <a:ext cx="3528207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3333216" y="227178"/>
              <a:ext cx="2494819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географическое положение на пере- крёстке европейских дорог и путей из Балт- ийского в Чёрное море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 rot="-1245043">
              <a:off x="6230006" y="2071448"/>
              <a:ext cx="259378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 txBox="1"/>
            <p:nvPr/>
          </p:nvSpPr>
          <p:spPr>
            <a:xfrm rot="-1245043">
              <a:off x="6232530" y="2189106"/>
              <a:ext cx="181565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6445459" y="1100460"/>
              <a:ext cx="2293098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 txBox="1"/>
            <p:nvPr/>
          </p:nvSpPr>
          <p:spPr>
            <a:xfrm>
              <a:off x="6781275" y="1324163"/>
              <a:ext cx="1621466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умеренный климат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 rot="2568038">
              <a:off x="5583664" y="3556117"/>
              <a:ext cx="303764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 txBox="1"/>
            <p:nvPr/>
          </p:nvSpPr>
          <p:spPr>
            <a:xfrm rot="2568038">
              <a:off x="5595797" y="3629031"/>
              <a:ext cx="212635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5475107" y="3872595"/>
              <a:ext cx="2293098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 txBox="1"/>
            <p:nvPr/>
          </p:nvSpPr>
          <p:spPr>
            <a:xfrm>
              <a:off x="5810923" y="4096298"/>
              <a:ext cx="1621466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равнинный ландшафт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 rot="8895996">
              <a:off x="3348441" y="3457006"/>
              <a:ext cx="317014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 txBox="1"/>
            <p:nvPr/>
          </p:nvSpPr>
          <p:spPr>
            <a:xfrm rot="-1904004">
              <a:off x="3436436" y="3535868"/>
              <a:ext cx="221910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442487" y="3743201"/>
              <a:ext cx="3573101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 txBox="1"/>
            <p:nvPr/>
          </p:nvSpPr>
          <p:spPr>
            <a:xfrm>
              <a:off x="965756" y="3966904"/>
              <a:ext cx="2526563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историческое со- существование разных народов, нахождение территории в составе разных государств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 rot="-9807156">
              <a:off x="2997987" y="2171934"/>
              <a:ext cx="207077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 txBox="1"/>
            <p:nvPr/>
          </p:nvSpPr>
          <p:spPr>
            <a:xfrm rot="992844">
              <a:off x="3058824" y="2284654"/>
              <a:ext cx="144954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0" y="1212583"/>
              <a:ext cx="3138485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 txBox="1"/>
            <p:nvPr/>
          </p:nvSpPr>
          <p:spPr>
            <a:xfrm>
              <a:off x="459620" y="1436286"/>
              <a:ext cx="2219245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многоконфес- сиональность (пра- вославие, католи- цизм, протестан- тизм, иудаизм, ислам)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2441275" y="6433717"/>
            <a:ext cx="2251982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Игнат Абдиралович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¤Ð°Ð¹Ð»:ÐÐ³Ð½Ð°Ñ ÐÐ°Ð½ÑÑÑÑÐºÑ.jpg â ÐÐ¸ÐºÐ¸Ð¿ÐµÐ´Ð¸Ñ" id="353" name="Google Shape;3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3257" y="1233577"/>
            <a:ext cx="4293071" cy="55114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4" name="Google Shape;354;p15"/>
          <p:cNvSpPr txBox="1"/>
          <p:nvPr/>
        </p:nvSpPr>
        <p:spPr>
          <a:xfrm>
            <a:off x="73805" y="1207697"/>
            <a:ext cx="4541328" cy="2613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Белорусский философ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Игнат Абдирало- вич (Канчевский)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(1896-1923 гг.) в эссе «Извечным путём. Исследование бело- русского мировоззрения» (1921 г.) счи- тал, что особенностью белорусского на- рода является колебание между Восто- ком и Западом и неприятие ни одного из этих путей, стремление сохранить свою независимость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0" name="Google Shape;360;p16"/>
          <p:cNvGrpSpPr/>
          <p:nvPr/>
        </p:nvGrpSpPr>
        <p:grpSpPr>
          <a:xfrm>
            <a:off x="798585" y="1489028"/>
            <a:ext cx="7496027" cy="4682198"/>
            <a:chOff x="163" y="315836"/>
            <a:chExt cx="7496027" cy="4682198"/>
          </a:xfrm>
        </p:grpSpPr>
        <p:sp>
          <p:nvSpPr>
            <p:cNvPr id="361" name="Google Shape;361;p16"/>
            <p:cNvSpPr/>
            <p:nvPr/>
          </p:nvSpPr>
          <p:spPr>
            <a:xfrm>
              <a:off x="163" y="315836"/>
              <a:ext cx="6086199" cy="45250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13417" y="329090"/>
              <a:ext cx="6059691" cy="42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современной цивилизации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08783" y="768344"/>
              <a:ext cx="608619" cy="6270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6"/>
            <p:cNvSpPr/>
            <p:nvPr/>
          </p:nvSpPr>
          <p:spPr>
            <a:xfrm>
              <a:off x="1217403" y="104537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 txBox="1"/>
            <p:nvPr/>
          </p:nvSpPr>
          <p:spPr>
            <a:xfrm>
              <a:off x="1237906" y="106587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страны и народы на разных ступенях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608783" y="768344"/>
              <a:ext cx="608619" cy="14402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6"/>
            <p:cNvSpPr/>
            <p:nvPr/>
          </p:nvSpPr>
          <p:spPr>
            <a:xfrm>
              <a:off x="1217403" y="1858532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237906" y="1879035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постепенной сближение ценностей людей, формирование единого ценностного пространства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08783" y="768344"/>
              <a:ext cx="608619" cy="22533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16"/>
            <p:cNvSpPr/>
            <p:nvPr/>
          </p:nvSpPr>
          <p:spPr>
            <a:xfrm>
              <a:off x="1217403" y="2671689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1237906" y="2692192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взаимосвязанность и взаимозависимость стран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08783" y="768344"/>
              <a:ext cx="608619" cy="3066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3" name="Google Shape;373;p16"/>
            <p:cNvSpPr/>
            <p:nvPr/>
          </p:nvSpPr>
          <p:spPr>
            <a:xfrm>
              <a:off x="1217403" y="3484846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1237906" y="3505349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размывание границ локальных цивилизаций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08783" y="768344"/>
              <a:ext cx="608619" cy="38796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6"/>
            <p:cNvSpPr/>
            <p:nvPr/>
          </p:nvSpPr>
          <p:spPr>
            <a:xfrm>
              <a:off x="1217403" y="429800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237906" y="431850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информационной цивилизации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17"/>
          <p:cNvSpPr txBox="1"/>
          <p:nvPr/>
        </p:nvSpPr>
        <p:spPr>
          <a:xfrm>
            <a:off x="73805" y="1207698"/>
            <a:ext cx="8923546" cy="14751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 1981 г. в более чем 90 странах мира реализуется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Всемирный исследователь- ский проект изучения ценностей и мировоззрения людей (WVS)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основе ре- зультатов соцопроса составляется так называемая карта ценностей –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созданная американским политологом Рональдом Инглхар- том и немецким политологом Кристианом Вельцелем.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Ð¾ÑÐµÑÐ½ÑÐµ ÑÑÐ°ÑÑÐ½Ð¸ÐºÐ¸ â XV ÐÐ¿ÑÐµÐ»ÑÑÐºÐ°Ñ Ð¼ÐµÐ¶Ð´ÑÐ½Ð°ÑÐ¾Ð´Ð½Ð°Ñ Ð½Ð°ÑÑÐ½Ð°Ñ ÐºÐ¾Ð½ÑÐµÑÐµÐ½ÑÐ¸Ñ  Â«ÐÐ¾Ð´ÐµÑÐ½Ð¸Ð·Ð°ÑÐ¸Ñ ÑÐºÐ¾Ð½Ð¾Ð¼Ð¸ÐºÐ¸ Ð¸ Ð¾Ð±ÑÐµÑÑÐ²Ð°Â» â ÐÐ°ÑÐ¸Ð¾Ð½Ð°Ð»ÑÐ½ÑÐ¹ Ð¸ÑÑÐ»ÐµÐ´Ð¾Ð²Ð°ÑÐµÐ»ÑÑÐºÐ¸Ð¹  ÑÐ½Ð¸Ð²ÐµÑÑÐ¸ÑÐµÑ Â«ÐÑÑÑÐ°Ñ ÑÐºÐ¾Ð»Ð° ÑÐºÐ¾Ð½Ð¾Ð¼Ð¸ÐºÐ¸Â»" id="384" name="Google Shape;384;p17"/>
          <p:cNvPicPr preferRelativeResize="0"/>
          <p:nvPr/>
        </p:nvPicPr>
        <p:blipFill rotWithShape="1">
          <a:blip r:embed="rId3">
            <a:alphaModFix/>
          </a:blip>
          <a:srcRect b="1538" l="1742" r="2073" t="658"/>
          <a:stretch/>
        </p:blipFill>
        <p:spPr>
          <a:xfrm>
            <a:off x="2070339" y="2794959"/>
            <a:ext cx="2363638" cy="36144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85" name="Google Shape;3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313" y="2794959"/>
            <a:ext cx="2527701" cy="36144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6" name="Google Shape;386;p17"/>
          <p:cNvSpPr txBox="1"/>
          <p:nvPr/>
        </p:nvSpPr>
        <p:spPr>
          <a:xfrm>
            <a:off x="2070339" y="6433717"/>
            <a:ext cx="2363638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Рональд Инглхарт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17"/>
          <p:cNvSpPr txBox="1"/>
          <p:nvPr/>
        </p:nvSpPr>
        <p:spPr>
          <a:xfrm>
            <a:off x="4871312" y="6409427"/>
            <a:ext cx="252770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Кристиан Вельцель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18"/>
          <p:cNvSpPr txBox="1"/>
          <p:nvPr/>
        </p:nvSpPr>
        <p:spPr>
          <a:xfrm>
            <a:off x="73805" y="1121434"/>
            <a:ext cx="8949426" cy="19754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 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отображает тесно связанные культурные цен- ности, которые различаются в разных обществах в двух основных измерениях. Вертикальная ось отражает баланс ценностей: «традиционные» (важность рели- гии, семьи, власти, традиций) и  «светско-рациональные» (важность науки, зако- нов, прав человека). Горизонтальная ось - баланс ценностей «выживания» (физи- ческая и экономическая безопасность) и  «самовыражения» (свобода, самореализа- ция, толерантность).</a:t>
            </a:r>
            <a:endParaRPr/>
          </a:p>
          <a:p>
            <a:pPr indent="0" lvl="0" marL="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5/mod_book/chapter/17039/%D0%92%D1%8B%D0%B6%D0%B8%D0%B2%D0%B0%D0%BD%D0%B8%D0%B5%20%D0%B8%D0%BB%D0%B8%20%D1%81%D0%B0%D0%BC%D0%BE%D0%B2%D1%8B%D1%80%D0%B0%D0%B6%D0%B5%D0%BD%D0%B8%D0%B5%2C%20%D1%80%D0%B5%D0%BB%D0%B8%D0%B3%D0%B8%D1%8F%20%D0%B8%D0%BB%D0%B8%20%D0%BD%D0%B0%D1%83%D0%BA%D0%B0.jpg" id="394" name="Google Shape;394;p18"/>
          <p:cNvPicPr preferRelativeResize="0"/>
          <p:nvPr/>
        </p:nvPicPr>
        <p:blipFill rotWithShape="1">
          <a:blip r:embed="rId3">
            <a:alphaModFix/>
          </a:blip>
          <a:srcRect b="0" l="-1" r="607" t="15645"/>
          <a:stretch/>
        </p:blipFill>
        <p:spPr>
          <a:xfrm>
            <a:off x="3339532" y="2918857"/>
            <a:ext cx="5683699" cy="38228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5" name="Google Shape;395;p18"/>
          <p:cNvSpPr txBox="1"/>
          <p:nvPr/>
        </p:nvSpPr>
        <p:spPr>
          <a:xfrm>
            <a:off x="73806" y="6413917"/>
            <a:ext cx="326572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457200" y="1241425"/>
            <a:ext cx="8229600" cy="47767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267486" y="1266170"/>
            <a:ext cx="8600400" cy="5300444"/>
            <a:chOff x="67" y="75725"/>
            <a:chExt cx="8600400" cy="5300444"/>
          </a:xfrm>
        </p:grpSpPr>
        <p:sp>
          <p:nvSpPr>
            <p:cNvPr id="101" name="Google Shape;101;p3"/>
            <p:cNvSpPr/>
            <p:nvPr/>
          </p:nvSpPr>
          <p:spPr>
            <a:xfrm>
              <a:off x="6549608" y="2162194"/>
              <a:ext cx="91440" cy="579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02" name="Google Shape;102;p3"/>
            <p:cNvSpPr/>
            <p:nvPr/>
          </p:nvSpPr>
          <p:spPr>
            <a:xfrm>
              <a:off x="4265366" y="925527"/>
              <a:ext cx="2329961" cy="579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03" name="Google Shape;103;p3"/>
            <p:cNvSpPr/>
            <p:nvPr/>
          </p:nvSpPr>
          <p:spPr>
            <a:xfrm>
              <a:off x="1959486" y="2162194"/>
              <a:ext cx="91440" cy="579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04" name="Google Shape;104;p3"/>
            <p:cNvSpPr/>
            <p:nvPr/>
          </p:nvSpPr>
          <p:spPr>
            <a:xfrm>
              <a:off x="2005206" y="925527"/>
              <a:ext cx="2260159" cy="5798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05" name="Google Shape;105;p3"/>
            <p:cNvSpPr/>
            <p:nvPr/>
          </p:nvSpPr>
          <p:spPr>
            <a:xfrm>
              <a:off x="2121299" y="75725"/>
              <a:ext cx="4288133" cy="8498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2121299" y="75725"/>
              <a:ext cx="4288133" cy="8498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(лат. civilis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гражданский, государственный)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3" y="1505370"/>
              <a:ext cx="4009726" cy="6568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43" y="1505370"/>
              <a:ext cx="4009726" cy="656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 развития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 развития общества, следующая за варварством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590465" y="1505370"/>
              <a:ext cx="4009726" cy="6568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590465" y="1505370"/>
              <a:ext cx="4009726" cy="656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отдельное общество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590189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4590189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устойчивое целостное культурно-ис- торическое сообщество, которое от- личается общностью духовных цен- ностей и культурных традиций, сход- ством социально-политического и ма- териально-производственного разви- тия, особенностями образа жизни и определённым типом личности, об- щими этническими признаками и оп- ределёнными географическими рам- ками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>
            <a:off x="714789" y="1227757"/>
            <a:ext cx="7671288" cy="5454907"/>
            <a:chOff x="516381" y="2806"/>
            <a:chExt cx="7671288" cy="5454907"/>
          </a:xfrm>
        </p:grpSpPr>
        <p:sp>
          <p:nvSpPr>
            <p:cNvPr id="121" name="Google Shape;121;p4"/>
            <p:cNvSpPr/>
            <p:nvPr/>
          </p:nvSpPr>
          <p:spPr>
            <a:xfrm>
              <a:off x="516381" y="2806"/>
              <a:ext cx="4659851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535177" y="21602"/>
              <a:ext cx="4622259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локальной цивилизации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82366" y="644560"/>
              <a:ext cx="465985" cy="4813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4"/>
            <p:cNvSpPr/>
            <p:nvPr/>
          </p:nvSpPr>
          <p:spPr>
            <a:xfrm>
              <a:off x="1448351" y="804998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1467147" y="823794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общность духовных ценностей и культурных традиций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82366" y="644560"/>
              <a:ext cx="465985" cy="12835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1448351" y="1607191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1467147" y="1625987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сходство социально-политического и материально-производ- ственного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982366" y="644560"/>
              <a:ext cx="465985" cy="20856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4"/>
            <p:cNvSpPr/>
            <p:nvPr/>
          </p:nvSpPr>
          <p:spPr>
            <a:xfrm>
              <a:off x="1448351" y="2409383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1467147" y="2428179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образа жизни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982366" y="644560"/>
              <a:ext cx="465985" cy="28878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4"/>
            <p:cNvSpPr/>
            <p:nvPr/>
          </p:nvSpPr>
          <p:spPr>
            <a:xfrm>
              <a:off x="1448351" y="3211575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1467147" y="3230371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определённый тип личности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982366" y="644560"/>
              <a:ext cx="465985" cy="36900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" name="Google Shape;136;p4"/>
            <p:cNvSpPr/>
            <p:nvPr/>
          </p:nvSpPr>
          <p:spPr>
            <a:xfrm>
              <a:off x="1448351" y="4013768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467147" y="4032564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общие этнические признаки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982366" y="644560"/>
              <a:ext cx="465985" cy="44922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4"/>
            <p:cNvSpPr/>
            <p:nvPr/>
          </p:nvSpPr>
          <p:spPr>
            <a:xfrm>
              <a:off x="1448351" y="4815960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1467147" y="4834756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определённые географические рамки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268388" y="2268747"/>
            <a:ext cx="8650353" cy="3390181"/>
            <a:chOff x="969" y="1026543"/>
            <a:chExt cx="8650353" cy="3390181"/>
          </a:xfrm>
        </p:grpSpPr>
        <p:sp>
          <p:nvSpPr>
            <p:cNvPr id="146" name="Google Shape;146;p5"/>
            <p:cNvSpPr/>
            <p:nvPr/>
          </p:nvSpPr>
          <p:spPr>
            <a:xfrm>
              <a:off x="4326146" y="1633531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47" name="Google Shape;147;p5"/>
            <p:cNvSpPr/>
            <p:nvPr/>
          </p:nvSpPr>
          <p:spPr>
            <a:xfrm>
              <a:off x="4280426" y="1633531"/>
              <a:ext cx="91440" cy="4169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5"/>
            <p:cNvSpPr/>
            <p:nvPr/>
          </p:nvSpPr>
          <p:spPr>
            <a:xfrm>
              <a:off x="1303614" y="1633531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49" name="Google Shape;149;p5"/>
            <p:cNvSpPr/>
            <p:nvPr/>
          </p:nvSpPr>
          <p:spPr>
            <a:xfrm>
              <a:off x="1328465" y="1026543"/>
              <a:ext cx="5995362" cy="60698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1328465" y="1026543"/>
              <a:ext cx="5995362" cy="6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Цивилизационный подход к изучению истории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69" y="2050514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969" y="2050514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 человечества нет исто- рии как единого все- мирно-исторического процесса, а есть история отдельных стран и наро- дов, цивилизаций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023243" y="2050514"/>
              <a:ext cx="2605806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023243" y="2050514"/>
              <a:ext cx="2605806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экономические факторы определяют развитие общества, а  духовные и культурные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046032" y="2050514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6046032" y="2050514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общие, а отличитель- ные черты в развитии стран и народов, их са- мобытность и непохо- жесть имеют главное значение для истории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7" name="Google Shape;157;p5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pic>
        <p:nvPicPr>
          <p:cNvPr descr="ÐÐ°Ð½Ð¸Ð»ÐµÐ²ÑÐºÐ¸Ð¹, ÐÐ¸ÐºÐ¾Ð»Ð°Ð¹ Ð¯ÐºÐ¾Ð²Ð»ÐµÐ²Ð¸Ñ â ÐÐ¸ÐºÐ¸Ð¿ÐµÐ´Ð¸Ñ"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959" y="1233577"/>
            <a:ext cx="3865733" cy="51327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5104959" y="6397352"/>
            <a:ext cx="3865733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Николай Данилевский</a:t>
            </a:r>
            <a:endParaRPr/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177320" y="129453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{B09B0CBB-1142-473D-BB17-CDE55339B212}</a:tableStyleId>
              </a:tblPr>
              <a:tblGrid>
                <a:gridCol w="4800125"/>
              </a:tblGrid>
              <a:tr h="666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Николай Яковлевич Данилевский (1822-1885)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3622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«Россия и Европа» (1869 г.)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90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Теория культурно-исторических типов: Не существует истории как единого всемирно- исторического процесса, а есть лишь исто- рия отдельных «культурно-исторических типов» (цивилизаций)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90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Культурно-исторические типы развиваются подобно живым организмам, находятся в борьбе друг с другом и со внешней средой, один вытесняет другой на протяжении ис- тории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61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Начала цивилизации одного культурно-ис- торического типа не передаются народам другого типа. Каждый тип вырабатывает её для себя сам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171" name="Google Shape;171;p7"/>
          <p:cNvGrpSpPr/>
          <p:nvPr/>
        </p:nvGrpSpPr>
        <p:grpSpPr>
          <a:xfrm>
            <a:off x="1164566" y="1190782"/>
            <a:ext cx="6901130" cy="5477098"/>
            <a:chOff x="897147" y="337"/>
            <a:chExt cx="6901130" cy="5477098"/>
          </a:xfrm>
        </p:grpSpPr>
        <p:sp>
          <p:nvSpPr>
            <p:cNvPr id="172" name="Google Shape;172;p7"/>
            <p:cNvSpPr/>
            <p:nvPr/>
          </p:nvSpPr>
          <p:spPr>
            <a:xfrm>
              <a:off x="897147" y="337"/>
              <a:ext cx="690113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907173" y="10363"/>
              <a:ext cx="688107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Культурно-исторические типы (по Н.Я.Данилевскому)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587260" y="342656"/>
              <a:ext cx="690113" cy="256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7"/>
            <p:cNvSpPr/>
            <p:nvPr/>
          </p:nvSpPr>
          <p:spPr>
            <a:xfrm>
              <a:off x="2277373" y="428235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2287399" y="438261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египетский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587260" y="342656"/>
              <a:ext cx="690113" cy="6846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7"/>
            <p:cNvSpPr/>
            <p:nvPr/>
          </p:nvSpPr>
          <p:spPr>
            <a:xfrm>
              <a:off x="2277373" y="856134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2287399" y="866160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китайский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587260" y="342656"/>
              <a:ext cx="690113" cy="11125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7"/>
            <p:cNvSpPr/>
            <p:nvPr/>
          </p:nvSpPr>
          <p:spPr>
            <a:xfrm>
              <a:off x="2277373" y="1284032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2287399" y="1294058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587260" y="342656"/>
              <a:ext cx="690113" cy="15404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7"/>
            <p:cNvSpPr/>
            <p:nvPr/>
          </p:nvSpPr>
          <p:spPr>
            <a:xfrm>
              <a:off x="2277373" y="1711930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2287399" y="1721956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иранский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587260" y="342656"/>
              <a:ext cx="690113" cy="19683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2277373" y="2139829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2287399" y="2149855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еврейский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587260" y="342656"/>
              <a:ext cx="690113" cy="23962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7"/>
            <p:cNvSpPr/>
            <p:nvPr/>
          </p:nvSpPr>
          <p:spPr>
            <a:xfrm>
              <a:off x="2277373" y="2567727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287399" y="2577753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греческий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587260" y="342656"/>
              <a:ext cx="690113" cy="28241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7"/>
            <p:cNvSpPr/>
            <p:nvPr/>
          </p:nvSpPr>
          <p:spPr>
            <a:xfrm>
              <a:off x="2277373" y="2995626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2287399" y="3005652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римский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587260" y="342656"/>
              <a:ext cx="690113" cy="32520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7"/>
            <p:cNvSpPr/>
            <p:nvPr/>
          </p:nvSpPr>
          <p:spPr>
            <a:xfrm>
              <a:off x="2277373" y="3423524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2287399" y="3433550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романо-германский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587260" y="342656"/>
              <a:ext cx="690113" cy="36799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7"/>
            <p:cNvSpPr/>
            <p:nvPr/>
          </p:nvSpPr>
          <p:spPr>
            <a:xfrm>
              <a:off x="2277373" y="3851422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2287399" y="3861448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аравийский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587260" y="342656"/>
              <a:ext cx="690113" cy="41078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7"/>
            <p:cNvSpPr/>
            <p:nvPr/>
          </p:nvSpPr>
          <p:spPr>
            <a:xfrm>
              <a:off x="2277373" y="4279321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2287399" y="4289347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европейский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1587260" y="342656"/>
              <a:ext cx="690113" cy="45357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7"/>
            <p:cNvSpPr/>
            <p:nvPr/>
          </p:nvSpPr>
          <p:spPr>
            <a:xfrm>
              <a:off x="2277373" y="4707219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2287399" y="4717245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мексиканский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587260" y="342656"/>
              <a:ext cx="690113" cy="49636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7"/>
            <p:cNvSpPr/>
            <p:nvPr/>
          </p:nvSpPr>
          <p:spPr>
            <a:xfrm>
              <a:off x="2277373" y="5135117"/>
              <a:ext cx="5401240" cy="342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2287399" y="5145143"/>
              <a:ext cx="5381188" cy="3222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перуанский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3096883" y="6444206"/>
            <a:ext cx="203956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Освальд Шпенглер</a:t>
            </a:r>
            <a:endParaRPr/>
          </a:p>
        </p:txBody>
      </p:sp>
      <p:graphicFrame>
        <p:nvGraphicFramePr>
          <p:cNvPr id="216" name="Google Shape;216;p8"/>
          <p:cNvGraphicFramePr/>
          <p:nvPr/>
        </p:nvGraphicFramePr>
        <p:xfrm>
          <a:off x="177320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{B09B0CBB-1142-473D-BB17-CDE55339B212}</a:tableStyleId>
              </a:tblPr>
              <a:tblGrid>
                <a:gridCol w="4843250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Освальд Шпенглер (1880-1936)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«Закат Европы» (1918 г.)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5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Исторический процесс – это череда сменяю- щих друг друга культур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Подлинными творцами истории являются культуры, которые достигли наивысшего расцвета и подъёма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Культуры, как и живые организмы, пережи- вают стадии зарождения, расцвета, старости и увядания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85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Заключительная стадия в развитии культу- ры – цивилизация (развитие науки и техни- ки, рационализм, атеизм, омертвление ду- ховной жизни)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Oswald Spengler (1880-1936) Ngerman Historian and Philosopher Photographed  C1930 Poster Print by (24 x 36): Amazon.ca: Home &amp;amp; Kitchen" id="217" name="Google Shape;2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6444" y="1294537"/>
            <a:ext cx="3916393" cy="54774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431800" y="176213"/>
            <a:ext cx="8229600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223" name="Google Shape;223;p9"/>
          <p:cNvGrpSpPr/>
          <p:nvPr/>
        </p:nvGrpSpPr>
        <p:grpSpPr>
          <a:xfrm>
            <a:off x="293371" y="1193699"/>
            <a:ext cx="4822020" cy="5471264"/>
            <a:chOff x="25951" y="3254"/>
            <a:chExt cx="4822020" cy="5471264"/>
          </a:xfrm>
        </p:grpSpPr>
        <p:sp>
          <p:nvSpPr>
            <p:cNvPr id="224" name="Google Shape;224;p9"/>
            <p:cNvSpPr/>
            <p:nvPr/>
          </p:nvSpPr>
          <p:spPr>
            <a:xfrm>
              <a:off x="25951" y="3254"/>
              <a:ext cx="4809351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40519" y="17822"/>
              <a:ext cx="4780215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Великие культуры (по О.Шпенглеру)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506886" y="500642"/>
              <a:ext cx="480935" cy="3730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9"/>
            <p:cNvSpPr/>
            <p:nvPr/>
          </p:nvSpPr>
          <p:spPr>
            <a:xfrm>
              <a:off x="987821" y="624989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1002389" y="639557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египетская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06886" y="500642"/>
              <a:ext cx="480935" cy="994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9"/>
            <p:cNvSpPr/>
            <p:nvPr/>
          </p:nvSpPr>
          <p:spPr>
            <a:xfrm>
              <a:off x="987821" y="1246723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1002389" y="1261291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вавилонская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6886" y="500642"/>
              <a:ext cx="480935" cy="16165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9"/>
            <p:cNvSpPr/>
            <p:nvPr/>
          </p:nvSpPr>
          <p:spPr>
            <a:xfrm>
              <a:off x="987821" y="1868458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1002389" y="1883026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индийская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6886" y="500642"/>
              <a:ext cx="480935" cy="22382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9"/>
            <p:cNvSpPr/>
            <p:nvPr/>
          </p:nvSpPr>
          <p:spPr>
            <a:xfrm>
              <a:off x="987821" y="2490193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1002389" y="2504761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китайская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506886" y="500642"/>
              <a:ext cx="480935" cy="28599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9"/>
            <p:cNvSpPr/>
            <p:nvPr/>
          </p:nvSpPr>
          <p:spPr>
            <a:xfrm>
              <a:off x="987821" y="3111927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1002389" y="3126495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мексиканская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06886" y="500642"/>
              <a:ext cx="480935" cy="34817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9"/>
            <p:cNvSpPr/>
            <p:nvPr/>
          </p:nvSpPr>
          <p:spPr>
            <a:xfrm>
              <a:off x="987821" y="3733662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1002389" y="3748230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аполлоновская (античная)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06886" y="500642"/>
              <a:ext cx="480935" cy="4103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9"/>
            <p:cNvSpPr/>
            <p:nvPr/>
          </p:nvSpPr>
          <p:spPr>
            <a:xfrm>
              <a:off x="987821" y="4355397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1002389" y="4369965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фаустовская (западноевропейская)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06886" y="500642"/>
              <a:ext cx="480935" cy="4725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8" name="Google Shape;248;p9"/>
            <p:cNvSpPr/>
            <p:nvPr/>
          </p:nvSpPr>
          <p:spPr>
            <a:xfrm>
              <a:off x="987821" y="4977131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1002389" y="4991699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арабская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Ð¿Ð¾Ð»Ð»Ð¾Ð½, Ñ.Ð½. ÐÐ¿Ð¾Ð»Ð»Ð¾Ð½ ÐÐµÐ»ÑÐ²ÐµÐ´ÐµÑÑÐºÐ¸Ð¹" id="250" name="Google Shape;2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619" y="1190445"/>
            <a:ext cx="1966942" cy="29289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¤Ð°ÑÑÑ | ÐÐ´ Ð²Ð¸ÐºÐ¸ | Fandom" id="251" name="Google Shape;251;p9"/>
          <p:cNvPicPr preferRelativeResize="0"/>
          <p:nvPr/>
        </p:nvPicPr>
        <p:blipFill rotWithShape="1">
          <a:blip r:embed="rId4">
            <a:alphaModFix/>
          </a:blip>
          <a:srcRect b="6873" l="5939" r="5325" t="2560"/>
          <a:stretch/>
        </p:blipFill>
        <p:spPr>
          <a:xfrm>
            <a:off x="7022021" y="3824730"/>
            <a:ext cx="2027089" cy="29256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2" name="Google Shape;252;p9"/>
          <p:cNvSpPr txBox="1"/>
          <p:nvPr/>
        </p:nvSpPr>
        <p:spPr>
          <a:xfrm>
            <a:off x="7263561" y="1190445"/>
            <a:ext cx="1785549" cy="6383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Аполлон Бельведерский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5188908" y="6112071"/>
            <a:ext cx="1785549" cy="6383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Доктор Фауст. Худ. Э.Делакруа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演示设计">
  <a:themeElements>
    <a:clrScheme name="演示设计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28.09.2021</vt:lpwstr>
  </property>
</Properties>
</file>