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Lobster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Lobster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a755e523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a755e52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4305300" y="-876300"/>
            <a:ext cx="3581400" cy="10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200900" y="2019300"/>
            <a:ext cx="5562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917700" y="-469900"/>
            <a:ext cx="5562600" cy="7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2133600" y="1524000"/>
            <a:ext cx="8128000" cy="18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243667" y="4076700"/>
            <a:ext cx="7814733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FF0E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14400" y="2514600"/>
            <a:ext cx="10363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FFF0E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FFF0E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FFF0E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FFF0E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FFF0E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FFF0E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914400" y="2514600"/>
            <a:ext cx="5080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FF0E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FF0E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97600" y="2514600"/>
            <a:ext cx="5080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FF0E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FF0E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FFF0E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FF0E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FFF0E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FF0E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FF0E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FFF0E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FFF0E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FFF0E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FFF0E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FFF0E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FFF0E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FFF0E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FFF0E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FFF0E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FFF0E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FFF0E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FFF0E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FFF0E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FFF0E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FFF0E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FFF0E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FFF0E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FFF0E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FFF0E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FFF0E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FFF0E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FFF0E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4400" y="2514600"/>
            <a:ext cx="10363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0E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F0E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F0E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FFF0E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F0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24.jpg"/><Relationship Id="rId5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Relationship Id="rId4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5" Type="http://schemas.openxmlformats.org/officeDocument/2006/relationships/image" Target="../media/image34.png"/><Relationship Id="rId6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tBw4c1DBW9A&amp;list=UURpJhW2I_-AAyKGWyVRf3Pw" TargetMode="External"/><Relationship Id="rId4" Type="http://schemas.openxmlformats.org/officeDocument/2006/relationships/hyperlink" Target="http://www.youtube.com/watch?v=aa22CKhcEi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1.jp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674400" y="909225"/>
            <a:ext cx="10843200" cy="4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FDFD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2100">
              <a:solidFill>
                <a:srgbClr val="FDFD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FDFD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2100">
              <a:solidFill>
                <a:srgbClr val="FDFD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DFD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DFD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DFD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FDFD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2600">
              <a:solidFill>
                <a:srgbClr val="FDFD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FDFD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2600">
              <a:solidFill>
                <a:srgbClr val="FDFD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DFD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DFD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DFD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FDFD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7 классе</a:t>
            </a:r>
            <a:endParaRPr sz="2700">
              <a:solidFill>
                <a:srgbClr val="FDFD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FDFD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“</a:t>
            </a:r>
            <a:r>
              <a:rPr lang="ru-RU" sz="2700">
                <a:solidFill>
                  <a:srgbClr val="FDFD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Белоруссие земли в войне России и Речи Посполитой</a:t>
            </a:r>
            <a:r>
              <a:rPr lang="ru-RU" sz="2700">
                <a:solidFill>
                  <a:srgbClr val="FDFD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2700">
              <a:solidFill>
                <a:srgbClr val="FDFD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623392" y="404664"/>
            <a:ext cx="10801200" cy="4392488"/>
          </a:xfrm>
          <a:prstGeom prst="downArrowCallout">
            <a:avLst>
              <a:gd fmla="val 23880" name="adj1"/>
              <a:gd fmla="val 25000" name="adj2"/>
              <a:gd fmla="val 25000" name="adj3"/>
              <a:gd fmla="val 64977" name="adj4"/>
            </a:avLst>
          </a:prstGeom>
          <a:solidFill>
            <a:srgbClr val="FFFF00"/>
          </a:solidFill>
          <a:ln cap="flat" cmpd="sng" w="25400">
            <a:solidFill>
              <a:srgbClr val="818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839416" y="378590"/>
            <a:ext cx="99726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000"/>
              <a:buFont typeface="Arial"/>
              <a:buAutoNum type="arabicPeriod"/>
            </a:pPr>
            <a:r>
              <a:rPr b="1" lang="ru-RU" sz="2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Многие местные жители попали в плен или покинули свои дома. </a:t>
            </a:r>
            <a:endParaRPr b="1" sz="20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000"/>
              <a:buFont typeface="Arial"/>
              <a:buAutoNum type="arabicPeriod"/>
            </a:pPr>
            <a:r>
              <a:rPr b="1" lang="ru-RU" sz="2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Насильственное и добровольное переселение квалифицированных ремесленников из белорусских городов в Россию. </a:t>
            </a:r>
            <a:endParaRPr b="1" sz="20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000"/>
              <a:buFont typeface="Arial"/>
              <a:buAutoNum type="arabicPeriod"/>
            </a:pPr>
            <a:r>
              <a:rPr b="1" lang="ru-RU" sz="2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Царское правительство начало раздавать шляхетские имения российским помещикам.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000"/>
              <a:buFont typeface="Arial"/>
              <a:buAutoNum type="arabicPeriod"/>
            </a:pPr>
            <a:r>
              <a:rPr b="1" lang="ru-RU" sz="2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Грабежи крестьянских хозяйств, совершаемыми иностранными войсками.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000"/>
              <a:buFont typeface="Arial"/>
              <a:buAutoNum type="arabicPeriod"/>
            </a:pPr>
            <a:r>
              <a:rPr b="1" lang="ru-RU" sz="2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Раскол в рядах шляхты: часть присягнула российскому царю. другая осталась верной королю РП, третья – скрывались в лесах.</a:t>
            </a:r>
            <a:endParaRPr b="1" sz="20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1823579" y="4300354"/>
            <a:ext cx="867692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Развёртывание крестьянских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отрядов самообороны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(шишей)</a:t>
            </a:r>
            <a:endParaRPr b="1" sz="4400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409" y="260648"/>
            <a:ext cx="11089231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/>
          <p:nvPr/>
        </p:nvSpPr>
        <p:spPr>
          <a:xfrm>
            <a:off x="564412" y="4704606"/>
            <a:ext cx="11017224" cy="1015663"/>
          </a:xfrm>
          <a:prstGeom prst="rect">
            <a:avLst/>
          </a:prstGeom>
          <a:solidFill>
            <a:srgbClr val="FFEC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Летом 1655 г. </a:t>
            </a: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войну против РП вступает Швеция и захватывает её северные территории 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568695" y="4704606"/>
            <a:ext cx="10873208" cy="984885"/>
          </a:xfrm>
          <a:prstGeom prst="rect">
            <a:avLst/>
          </a:prstGeom>
          <a:solidFill>
            <a:srgbClr val="FFEC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Октябрь 1655 г. </a:t>
            </a: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местечке Кейданы в Жемайтии была подписана уния ВКЛ со Швецией. </a:t>
            </a:r>
            <a:endParaRPr b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6987" y="1052736"/>
            <a:ext cx="2475126" cy="321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6280" y="1018746"/>
            <a:ext cx="2423561" cy="321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/>
          <p:nvPr/>
        </p:nvSpPr>
        <p:spPr>
          <a:xfrm>
            <a:off x="2927648" y="1700808"/>
            <a:ext cx="504056" cy="504056"/>
          </a:xfrm>
          <a:prstGeom prst="star4">
            <a:avLst>
              <a:gd fmla="val 12500" name="adj"/>
            </a:avLst>
          </a:prstGeom>
          <a:solidFill>
            <a:srgbClr val="FF0000"/>
          </a:solidFill>
          <a:ln cap="flat" cmpd="sng" w="25400">
            <a:solidFill>
              <a:srgbClr val="818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6073025" y="3817093"/>
            <a:ext cx="21385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Януш Радзивилл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9057495" y="3817093"/>
            <a:ext cx="17781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Карл Х Густав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/>
          <p:nvPr/>
        </p:nvSpPr>
        <p:spPr>
          <a:xfrm>
            <a:off x="686318" y="261535"/>
            <a:ext cx="1087320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Ноябрь 1656 г.-</a:t>
            </a:r>
            <a:r>
              <a:rPr b="1" lang="ru-RU" sz="320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b="1" lang="ru-RU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Речь Посполитая и Россия подписали </a:t>
            </a:r>
            <a:r>
              <a:rPr b="1" lang="ru-RU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Виленское соглашение. 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 договаривались прекратить между собой боевые действия и совместно выступить против шведов. </a:t>
            </a:r>
            <a:endParaRPr/>
          </a:p>
        </p:txBody>
      </p:sp>
      <p:sp>
        <p:nvSpPr>
          <p:cNvPr id="170" name="Google Shape;170;p24"/>
          <p:cNvSpPr/>
          <p:nvPr/>
        </p:nvSpPr>
        <p:spPr>
          <a:xfrm>
            <a:off x="7392144" y="2229835"/>
            <a:ext cx="31788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Почему?</a:t>
            </a:r>
            <a:endParaRPr b="1" sz="54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318" y="2335106"/>
            <a:ext cx="2589121" cy="347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4">
            <a:alphaModFix/>
          </a:blip>
          <a:srcRect b="2547" l="0" r="0" t="0"/>
          <a:stretch/>
        </p:blipFill>
        <p:spPr>
          <a:xfrm>
            <a:off x="3619273" y="2305460"/>
            <a:ext cx="2535922" cy="347866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983432" y="5824487"/>
            <a:ext cx="17356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Ян II Казимир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3728519" y="5799698"/>
            <a:ext cx="26362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Алексей Михайлович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6279516" y="3474901"/>
            <a:ext cx="511256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1660 г.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подписание между РП и Швецией Оливского мирного договора.</a:t>
            </a: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2999657" y="6157757"/>
            <a:ext cx="662367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Так закончился 1-й этап войны.</a:t>
            </a:r>
            <a:endParaRPr b="1" sz="32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92" y="42390"/>
            <a:ext cx="10873208" cy="677322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/>
          <p:nvPr/>
        </p:nvSpPr>
        <p:spPr>
          <a:xfrm>
            <a:off x="1667508" y="42391"/>
            <a:ext cx="8856983" cy="954107"/>
          </a:xfrm>
          <a:prstGeom prst="rect">
            <a:avLst/>
          </a:prstGeom>
          <a:solidFill>
            <a:srgbClr val="FFEC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Боевые действия между Речью Посполитой и Россией возобновились </a:t>
            </a:r>
            <a:r>
              <a:rPr b="1" lang="ru-RU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конце 1658 г.</a:t>
            </a:r>
            <a:endParaRPr/>
          </a:p>
        </p:txBody>
      </p:sp>
      <p:sp>
        <p:nvSpPr>
          <p:cNvPr id="183" name="Google Shape;183;p25"/>
          <p:cNvSpPr txBox="1"/>
          <p:nvPr/>
        </p:nvSpPr>
        <p:spPr>
          <a:xfrm>
            <a:off x="4599595" y="3686936"/>
            <a:ext cx="5032788" cy="400110"/>
          </a:xfrm>
          <a:prstGeom prst="rect">
            <a:avLst/>
          </a:prstGeom>
          <a:solidFill>
            <a:srgbClr val="FFECD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1660г</a:t>
            </a:r>
            <a:r>
              <a:rPr b="1" lang="ru-RU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победа войск РП в битве под Полонкой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4295800" y="3776892"/>
            <a:ext cx="495102" cy="564022"/>
          </a:xfrm>
          <a:prstGeom prst="star4">
            <a:avLst>
              <a:gd fmla="val 12500" name="adj"/>
            </a:avLst>
          </a:prstGeom>
          <a:solidFill>
            <a:srgbClr val="FF0000"/>
          </a:solidFill>
          <a:ln cap="flat" cmpd="sng" w="25400">
            <a:solidFill>
              <a:srgbClr val="818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4338057" y="2391729"/>
            <a:ext cx="2306465" cy="338554"/>
          </a:xfrm>
          <a:prstGeom prst="rect">
            <a:avLst/>
          </a:prstGeom>
          <a:solidFill>
            <a:srgbClr val="FFECD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Освободили Вильно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0136" y="3142868"/>
            <a:ext cx="648072" cy="51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6240" y="2910026"/>
            <a:ext cx="648072" cy="51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0216" y="1520881"/>
            <a:ext cx="646232" cy="51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6990205" y="2063369"/>
            <a:ext cx="3647684" cy="615553"/>
          </a:xfrm>
          <a:prstGeom prst="rect">
            <a:avLst/>
          </a:prstGeom>
          <a:solidFill>
            <a:srgbClr val="F3FF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1661 г.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результате восстаний против царской власти освободились 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6428216" y="1472682"/>
            <a:ext cx="4219804" cy="400110"/>
          </a:xfrm>
          <a:prstGeom prst="rect">
            <a:avLst/>
          </a:prstGeom>
          <a:solidFill>
            <a:srgbClr val="FFECD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1661г</a:t>
            </a:r>
            <a:r>
              <a:rPr b="1" lang="ru-RU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победа войск РП под Кушликами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6095998" y="1493805"/>
            <a:ext cx="504056" cy="526233"/>
          </a:xfrm>
          <a:prstGeom prst="star4">
            <a:avLst>
              <a:gd fmla="val 12500" name="adj"/>
            </a:avLst>
          </a:prstGeom>
          <a:solidFill>
            <a:srgbClr val="FF0000"/>
          </a:solidFill>
          <a:ln cap="flat" cmpd="sng" w="25400">
            <a:solidFill>
              <a:srgbClr val="818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3992005" y="2420888"/>
            <a:ext cx="607591" cy="626368"/>
          </a:xfrm>
          <a:prstGeom prst="star4">
            <a:avLst>
              <a:gd fmla="val 12500" name="adj"/>
            </a:avLst>
          </a:prstGeom>
          <a:solidFill>
            <a:srgbClr val="FF0000"/>
          </a:solidFill>
          <a:ln cap="flat" cmpd="sng" w="25400">
            <a:solidFill>
              <a:srgbClr val="818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376" y="42379"/>
            <a:ext cx="11089232" cy="677324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/>
          <p:nvPr/>
        </p:nvSpPr>
        <p:spPr>
          <a:xfrm>
            <a:off x="1631505" y="3212977"/>
            <a:ext cx="9001000" cy="954107"/>
          </a:xfrm>
          <a:prstGeom prst="rect">
            <a:avLst/>
          </a:prstGeom>
          <a:solidFill>
            <a:srgbClr val="FFEC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января 1667г.- </a:t>
            </a:r>
            <a:r>
              <a:rPr b="1" lang="ru-RU" sz="2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подписание между РП и Россией Андросовского перемирия сроком на 13,5 лет.</a:t>
            </a:r>
            <a:endParaRPr b="1" sz="2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8168" y="2132856"/>
            <a:ext cx="1512168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92" y="42390"/>
            <a:ext cx="10873208" cy="677322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/>
          <p:nvPr/>
        </p:nvSpPr>
        <p:spPr>
          <a:xfrm>
            <a:off x="4845594" y="3964767"/>
            <a:ext cx="3672408" cy="1634490"/>
          </a:xfrm>
          <a:prstGeom prst="roundRect">
            <a:avLst>
              <a:gd fmla="val 16667" name="adj"/>
            </a:avLst>
          </a:prstGeom>
          <a:solidFill>
            <a:srgbClr val="F3FF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России отошли: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Смоленщина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Черниговщина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Левобережная Украина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Киев</a:t>
            </a:r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3719736" y="2100977"/>
            <a:ext cx="3438128" cy="1328023"/>
          </a:xfrm>
          <a:prstGeom prst="roundRect">
            <a:avLst>
              <a:gd fmla="val 16667" name="adj"/>
            </a:avLst>
          </a:prstGeom>
          <a:solidFill>
            <a:srgbClr val="FFEC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Россия вернула Речи Посполитой Витебское и Полоцкое воеводства, а также ливонские земли</a:t>
            </a: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695400" y="5618262"/>
            <a:ext cx="10801200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Условия Андросовского перемирия легли в основу </a:t>
            </a:r>
            <a:r>
              <a:rPr b="1" lang="ru-R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«вечного мира»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заключённого Варшавой и Москвой </a:t>
            </a:r>
            <a:r>
              <a:rPr b="1" lang="ru-R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1686 г. 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Военные конфликты между Россией и Речью Посполитой прекратились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 сто лет.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/>
          <p:nvPr/>
        </p:nvSpPr>
        <p:spPr>
          <a:xfrm>
            <a:off x="2207568" y="3861048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http://www.youtube.com/watch?v=tBw4c1DBW9A&amp;list=UURpJhW2I_-AAyKGWyVRf3Pw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2207568" y="5085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http://www.youtube.com/watch?v=aa22CKhcEiA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839416" y="404665"/>
            <a:ext cx="10513168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Здесь вы найдёте гиперссылки</a:t>
            </a:r>
            <a:endParaRPr b="1" sz="4000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для просмотра видео</a:t>
            </a:r>
            <a:endParaRPr/>
          </a:p>
          <a:p>
            <a:pPr indent="-742950" lvl="0" marL="742950" marR="0" rtl="0" algn="ctr">
              <a:spcBef>
                <a:spcPts val="0"/>
              </a:spcBef>
              <a:spcAft>
                <a:spcPts val="0"/>
              </a:spcAft>
              <a:buClr>
                <a:srgbClr val="FFA5A5"/>
              </a:buClr>
              <a:buSzPts val="4000"/>
              <a:buFont typeface="Arial"/>
              <a:buAutoNum type="arabicPeriod"/>
            </a:pPr>
            <a:r>
              <a:rPr b="1" lang="ru-RU" sz="40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Взятие Вильно 1655г.</a:t>
            </a:r>
            <a:endParaRPr/>
          </a:p>
          <a:p>
            <a:pPr indent="-742950" lvl="0" marL="742950" marR="0" rtl="0" algn="ctr">
              <a:spcBef>
                <a:spcPts val="0"/>
              </a:spcBef>
              <a:spcAft>
                <a:spcPts val="0"/>
              </a:spcAft>
              <a:buClr>
                <a:srgbClr val="FFA5A5"/>
              </a:buClr>
              <a:buSzPts val="4000"/>
              <a:buFont typeface="Arial"/>
              <a:buAutoNum type="arabicPeriod"/>
            </a:pPr>
            <a:r>
              <a:rPr b="1" lang="ru-RU" sz="40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 Битва под Ляховичами</a:t>
            </a:r>
            <a:endParaRPr b="1" sz="4000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или Полонковская битва.</a:t>
            </a:r>
            <a:endParaRPr b="1" sz="4000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1991544" y="38700"/>
            <a:ext cx="813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4500" u="none" cap="none" strike="noStrike">
                <a:solidFill>
                  <a:srgbClr val="FFA5A5"/>
                </a:solidFill>
                <a:latin typeface="Lobster"/>
                <a:ea typeface="Lobster"/>
                <a:cs typeface="Lobster"/>
                <a:sym typeface="Lobster"/>
              </a:rPr>
              <a:t>Давайте повторим!</a:t>
            </a:r>
            <a:endParaRPr i="0" sz="4500" u="none" cap="none" strike="noStrike">
              <a:solidFill>
                <a:srgbClr val="FFA5A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551384" y="827421"/>
            <a:ext cx="110172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Arial"/>
              <a:buAutoNum type="arabicPeriod"/>
            </a:pPr>
            <a:r>
              <a:rPr b="1" i="0" lang="ru-RU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Охарактеризовать внешнеполитическое положение РП в XVII веке; 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"/>
              <a:buAutoNum type="arabicPeriod" startAt="2"/>
            </a:pPr>
            <a:r>
              <a:rPr b="1" lang="ru-RU" sz="3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Что послужило поводом к обострению противоречий между казаками и шляхтой?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Arial"/>
              <a:buAutoNum type="arabicPeriod" startAt="2"/>
            </a:pPr>
            <a:r>
              <a:rPr b="1" lang="ru-RU" sz="3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Назовите повод к началу казацко- крестьянской войны;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AutoNum type="arabicPeriod" startAt="2"/>
            </a:pPr>
            <a:r>
              <a:rPr b="1" lang="ru-RU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Перечислите наиболее крупные поражения шляхетских войск;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000"/>
              <a:buFont typeface="Arial"/>
              <a:buAutoNum type="arabicPeriod" startAt="2"/>
            </a:pPr>
            <a:r>
              <a:rPr b="1" lang="ru-RU" sz="3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Привести доказательства того, что после 1659г. на территории белорусских земель война пошла на спад;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6.  Перечислить итоги и результаты войны;</a:t>
            </a:r>
            <a:endParaRPr b="1" sz="3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/>
          </a:blip>
          <a:srcRect b="17975" l="0" r="0" t="0"/>
          <a:stretch/>
        </p:blipFill>
        <p:spPr>
          <a:xfrm>
            <a:off x="10488488" y="159799"/>
            <a:ext cx="1498109" cy="1728192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96401" y="3379346"/>
            <a:ext cx="2401680" cy="3353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368" y="0"/>
            <a:ext cx="1872208" cy="264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80376" y="692696"/>
            <a:ext cx="2032161" cy="263277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/>
          <p:nvPr/>
        </p:nvSpPr>
        <p:spPr>
          <a:xfrm>
            <a:off x="695400" y="2564904"/>
            <a:ext cx="5668642" cy="377975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 тысяч, входивших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три группировки: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армия В.Шереметьева-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 севера,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армия А.Трубецкого-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Брянска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Мстиславль 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осн.часть п/к царя-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Смоленск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7176120" y="3501008"/>
            <a:ext cx="4244268" cy="255389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45454"/>
              </a:gs>
              <a:gs pos="80000">
                <a:srgbClr val="6F6F6F"/>
              </a:gs>
              <a:gs pos="100000">
                <a:srgbClr val="6F6F6F"/>
              </a:gs>
            </a:gsLst>
            <a:lin ang="16200000" scaled="0"/>
          </a:gradFill>
          <a:ln cap="flat" cmpd="sng" w="9525">
            <a:solidFill>
              <a:srgbClr val="70707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 тысяч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шляхетского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ополчения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 командованием Януша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Радзивилла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1526" y="539300"/>
            <a:ext cx="63627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664850" y="1187095"/>
            <a:ext cx="51126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21 мая 1654г.- </a:t>
            </a:r>
            <a:r>
              <a:rPr b="1" lang="ru-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начало наступлении русских войск;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1654г.- </a:t>
            </a:r>
            <a:r>
              <a:rPr b="1" lang="ru-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взятие русскими войсками Смоленска, Полоцка,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Витебска , Мстиславля,  Глубокого, Друи и др;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Лето 1655г.- </a:t>
            </a:r>
            <a:r>
              <a:rPr b="1" lang="ru-RU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захват российскими войсками Минска, Клецка, Ляхович, Слонима, Лиды, Новогрудка;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 августа 1655г.- </a:t>
            </a:r>
            <a:r>
              <a:rPr b="1" lang="ru-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взятие штурмом русскими войсками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Вильно;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2139" y="929074"/>
            <a:ext cx="6239746" cy="576342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10558140" y="2780928"/>
            <a:ext cx="504056" cy="432048"/>
          </a:xfrm>
          <a:prstGeom prst="star4">
            <a:avLst>
              <a:gd fmla="val 12500" name="adj"/>
            </a:avLst>
          </a:prstGeom>
          <a:solidFill>
            <a:srgbClr val="FF0000"/>
          </a:solidFill>
          <a:ln cap="flat" cmpd="sng" w="25400">
            <a:solidFill>
              <a:srgbClr val="818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02012" y="2132856"/>
            <a:ext cx="652329" cy="54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7859" y="1988840"/>
            <a:ext cx="652329" cy="54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54341" y="2339999"/>
            <a:ext cx="576435" cy="47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18294" y="3145803"/>
            <a:ext cx="652329" cy="54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5840" y="2531425"/>
            <a:ext cx="652329" cy="54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79955" y="3417098"/>
            <a:ext cx="374154" cy="37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11166" y="4077072"/>
            <a:ext cx="371888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39278" y="4005064"/>
            <a:ext cx="371888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39278" y="3385879"/>
            <a:ext cx="371888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11919" y="3509528"/>
            <a:ext cx="371888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 rotWithShape="1">
          <a:blip r:embed="rId8">
            <a:alphaModFix/>
          </a:blip>
          <a:srcRect b="25312" l="36813" r="37693" t="22038"/>
          <a:stretch/>
        </p:blipFill>
        <p:spPr>
          <a:xfrm>
            <a:off x="7430728" y="2618018"/>
            <a:ext cx="370115" cy="54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ownstone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