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Lobster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Lobste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fdec522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fdec522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fdec5228d_2_15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cfdec5228d_2_15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fdec5228d_2_16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cfdec5228d_2_16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fdec5228d_2_16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fdec5228d_2_16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fdec5228d_2_17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cfdec5228d_2_17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fdec5228d_2_18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cfdec5228d_2_18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fdec5228d_2_18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cfdec5228d_2_18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fdec5228d_2_19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cfdec5228d_2_19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fdec5228d_2_19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cfdec5228d_2_19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fdec5228d_2_20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cfdec5228d_2_20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fdec5228d_2_11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cfdec5228d_2_11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dec5228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dec5228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dec5228d_2_11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cfdec5228d_2_11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fdec5228d_2_12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cfdec5228d_2_12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dec5228d_2_13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cfdec5228d_2_13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fdec5228d_2_13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cfdec5228d_2_13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fdec5228d_2_14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cfdec5228d_2_14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fdec5228d_2_15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fdec5228d_2_15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nsch\Desktop\O14ThemesHandoffs\WorkingFiles\FinalHanoff\Sketchbook\Cover.jpg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4"/>
          <p:cNvGrpSpPr/>
          <p:nvPr/>
        </p:nvGrpSpPr>
        <p:grpSpPr>
          <a:xfrm rot="-1066324">
            <a:off x="618027" y="2942261"/>
            <a:ext cx="2508736" cy="1895616"/>
            <a:chOff x="494947" y="417279"/>
            <a:chExt cx="2417578" cy="2421351"/>
          </a:xfrm>
        </p:grpSpPr>
        <p:sp>
          <p:nvSpPr>
            <p:cNvPr id="60" name="Google Shape;60;p14"/>
            <p:cNvSpPr/>
            <p:nvPr/>
          </p:nvSpPr>
          <p:spPr>
            <a:xfrm>
              <a:off x="494947" y="494484"/>
              <a:ext cx="2328384" cy="2344146"/>
            </a:xfrm>
            <a:custGeom>
              <a:rect b="b" l="l" r="r" t="t"/>
              <a:pathLst>
                <a:path extrusionOk="0" h="2344146" w="2328384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descr="stickie-shadow.png" id="62" name="Google Shape;6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ickie-shadow.png" id="63" name="Google Shape;6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tleCard.png"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3" y="1940882"/>
            <a:ext cx="5773084" cy="28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ctrTitle"/>
          </p:nvPr>
        </p:nvSpPr>
        <p:spPr>
          <a:xfrm rot="360000">
            <a:off x="3339809" y="2261844"/>
            <a:ext cx="4847038" cy="119979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3600"/>
              <a:buFont typeface="Cambria"/>
              <a:buNone/>
              <a:defRPr sz="3600">
                <a:solidFill>
                  <a:srgbClr val="0001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 rot="360000">
            <a:off x="3200499" y="3575188"/>
            <a:ext cx="4836456" cy="7806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300"/>
              <a:buNone/>
              <a:defRPr sz="1400">
                <a:solidFill>
                  <a:srgbClr val="0001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 rot="-1080000">
            <a:off x="963292" y="3796155"/>
            <a:ext cx="1968535" cy="40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7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 rot="-1080000">
            <a:off x="647593" y="3101509"/>
            <a:ext cx="2085881" cy="626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2632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 rot="-1080000">
            <a:off x="1981439" y="4132357"/>
            <a:ext cx="738180" cy="319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coverBand.png" id="70" name="Google Shape;7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10075"/>
            <a:ext cx="9144000" cy="247650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5400000" dist="3810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38200" y="1528791"/>
            <a:ext cx="7467600" cy="29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551281" y="1123496"/>
            <a:ext cx="8041439" cy="15729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838200" y="2815802"/>
            <a:ext cx="7467601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841248" y="1529334"/>
            <a:ext cx="3657600" cy="29626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645152" y="1529334"/>
            <a:ext cx="3657600" cy="29626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841248" y="1528792"/>
            <a:ext cx="3017520" cy="40679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5291091" y="1528790"/>
            <a:ext cx="3014708" cy="40679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9"/>
          <p:cNvSpPr/>
          <p:nvPr/>
        </p:nvSpPr>
        <p:spPr>
          <a:xfrm rot="-1325433">
            <a:off x="3933638" y="3210752"/>
            <a:ext cx="1288495" cy="541897"/>
          </a:xfrm>
          <a:custGeom>
            <a:rect b="b" l="l" r="r" t="t"/>
            <a:pathLst>
              <a:path extrusionOk="0" h="722529" w="1288494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9"/>
          <p:cNvSpPr/>
          <p:nvPr/>
        </p:nvSpPr>
        <p:spPr>
          <a:xfrm rot="9377604">
            <a:off x="3925862" y="2487631"/>
            <a:ext cx="1288495" cy="541897"/>
          </a:xfrm>
          <a:custGeom>
            <a:rect b="b" l="l" r="r" t="t"/>
            <a:pathLst>
              <a:path extrusionOk="0" h="722529" w="1288494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9"/>
          <p:cNvSpPr txBox="1"/>
          <p:nvPr>
            <p:ph idx="3" type="body"/>
          </p:nvPr>
        </p:nvSpPr>
        <p:spPr>
          <a:xfrm>
            <a:off x="841248" y="2057399"/>
            <a:ext cx="3017520" cy="24345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4" type="body"/>
          </p:nvPr>
        </p:nvSpPr>
        <p:spPr>
          <a:xfrm>
            <a:off x="5294376" y="2057400"/>
            <a:ext cx="3017520" cy="24345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551281" y="1115312"/>
            <a:ext cx="3008313" cy="144100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mbria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893350" y="626571"/>
            <a:ext cx="4699370" cy="3863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36550" lvl="0" marL="457200" algn="l">
              <a:spcBef>
                <a:spcPts val="400"/>
              </a:spcBef>
              <a:spcAft>
                <a:spcPts val="0"/>
              </a:spcAft>
              <a:buSzPts val="1700"/>
              <a:buChar char="0"/>
              <a:defRPr sz="18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SzPts val="1600"/>
              <a:buChar char="0"/>
              <a:defRPr sz="17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0"/>
              <a:defRPr sz="1500"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 sz="1400"/>
            </a:lvl4pPr>
            <a:lvl5pPr indent="-298450" lvl="4" marL="2286000" algn="l">
              <a:spcBef>
                <a:spcPts val="200"/>
              </a:spcBef>
              <a:spcAft>
                <a:spcPts val="0"/>
              </a:spcAft>
              <a:buSzPts val="1100"/>
              <a:buChar char="0"/>
              <a:defRPr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0"/>
              <a:defRPr sz="15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0"/>
              <a:defRPr sz="15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0"/>
              <a:defRPr sz="15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0"/>
              <a:defRPr sz="15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51281" y="2556316"/>
            <a:ext cx="3008313" cy="14393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pe.png" id="118" name="Google Shape;11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43405"/>
            <a:ext cx="2781300" cy="6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>
            <p:ph type="title"/>
          </p:nvPr>
        </p:nvSpPr>
        <p:spPr>
          <a:xfrm>
            <a:off x="551280" y="3502241"/>
            <a:ext cx="8041440" cy="5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mbria"/>
              <a:buNone/>
              <a:defRPr b="0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/>
          <p:nvPr>
            <p:ph idx="2" type="pic"/>
          </p:nvPr>
        </p:nvSpPr>
        <p:spPr>
          <a:xfrm rot="-60000">
            <a:off x="2130552" y="445770"/>
            <a:ext cx="4873752" cy="27432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1219200" y="4062115"/>
            <a:ext cx="6705600" cy="4523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200"/>
              </a:spcBef>
              <a:spcAft>
                <a:spcPts val="0"/>
              </a:spcAft>
              <a:buSzPts val="1100"/>
              <a:buNone/>
              <a:defRPr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122" name="Google Shape;122;p22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 rot="5400000">
            <a:off x="3090249" y="-723257"/>
            <a:ext cx="296350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 rot="5400000">
            <a:off x="5559989" y="1482120"/>
            <a:ext cx="4102142" cy="196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 rot="5400000">
            <a:off x="1562099" y="-382170"/>
            <a:ext cx="3886201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SzPts val="1300"/>
              <a:buChar char="0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verlay.png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551280" y="327422"/>
            <a:ext cx="8041440" cy="1082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  <a:defRPr b="0" i="0" sz="36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528791"/>
            <a:ext cx="7467600" cy="29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0"/>
              <a:defRPr b="0" i="0" sz="17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0"/>
              <a:defRPr b="0" i="0" sz="15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9845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0"/>
              <a:defRPr b="0" i="0" sz="1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0"/>
              <a:defRPr b="0" i="0" sz="11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0"/>
              <a:defRPr b="0" i="0" sz="11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0"/>
              <a:defRPr b="0" i="0" sz="11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0"/>
              <a:defRPr b="0" i="0" sz="11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0"/>
              <a:defRPr b="0" i="0" sz="11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55128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611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9120" y="4611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453975" y="20077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1" i="0" lang="ru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ревращение </a:t>
            </a:r>
            <a:r>
              <a:rPr b="1" lang="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США в мировую державу</a:t>
            </a:r>
            <a:r>
              <a:rPr b="1" i="0" lang="ru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/>
          <p:nvPr/>
        </p:nvSpPr>
        <p:spPr>
          <a:xfrm>
            <a:off x="616651" y="0"/>
            <a:ext cx="7900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Работа с картой!</a:t>
            </a:r>
            <a:endParaRPr sz="41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558600" y="789550"/>
            <a:ext cx="79584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Назовите территории  США, в которых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решение вопроса о допущении рабства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предоставлялось самому населению.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 startAt="2"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Перечислите рабовладельческие штаты и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штаты  свободные от рабства;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 startAt="3"/>
            </a:pP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Какие штаты создали в 1861г.</a:t>
            </a:r>
            <a:r>
              <a:rPr lang="ru" sz="1100"/>
              <a:t> </a:t>
            </a: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Конфедерацию?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725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>
            <a:off x="197514" y="4186661"/>
            <a:ext cx="8761403" cy="392415"/>
          </a:xfrm>
          <a:prstGeom prst="rect">
            <a:avLst/>
          </a:prstGeom>
          <a:solidFill>
            <a:srgbClr val="F5CCA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80000"/>
                </a:solidFill>
                <a:latin typeface="Cambria"/>
                <a:ea typeface="Cambria"/>
                <a:cs typeface="Cambria"/>
                <a:sym typeface="Cambria"/>
              </a:rPr>
              <a:t>Июль 1861г. </a:t>
            </a: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северяне разбиты при Манассасе;</a:t>
            </a:r>
            <a:endParaRPr b="1"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197515" y="4579075"/>
            <a:ext cx="8761610" cy="392415"/>
          </a:xfrm>
          <a:prstGeom prst="rect">
            <a:avLst/>
          </a:prstGeom>
          <a:solidFill>
            <a:srgbClr val="956C2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Октябрь 1861г. – поражение северян под  Вашингтоном;</a:t>
            </a:r>
            <a:endParaRPr b="1"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7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25" y="0"/>
            <a:ext cx="9173024" cy="51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2384"/>
            <a:ext cx="9144000" cy="4888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/>
          <p:nvPr/>
        </p:nvSpPr>
        <p:spPr>
          <a:xfrm>
            <a:off x="2033718" y="2336125"/>
            <a:ext cx="5292588" cy="73380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7322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Это дало возможность:</a:t>
            </a:r>
            <a:endParaRPr b="1"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143508" y="132384"/>
            <a:ext cx="8856984" cy="11772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Введение всеобщей воинской повинности;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Принятие Гомстед-акта;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Прокламация об освобождении рабов без выкупа с 1 января 1863г.;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Очищение военных штабов северян от сторонников Конфедерации; 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197515" y="3921900"/>
            <a:ext cx="8802977" cy="10387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Привлечь к участию в войне широкие народные массы;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Увеличить армию Севера до 2,8 млн. человек;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Привлечь на сторону северян чернокожих рабов;</a:t>
            </a:r>
            <a:endParaRPr b="1"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10800"/>
          <a:stretch/>
        </p:blipFill>
        <p:spPr>
          <a:xfrm>
            <a:off x="2789802" y="2409732"/>
            <a:ext cx="6264696" cy="267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0"/>
          <p:cNvSpPr/>
          <p:nvPr/>
        </p:nvSpPr>
        <p:spPr>
          <a:xfrm>
            <a:off x="2205573" y="0"/>
            <a:ext cx="477289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0BEB9"/>
                </a:solidFill>
                <a:latin typeface="Cambria"/>
                <a:ea typeface="Cambria"/>
                <a:cs typeface="Cambria"/>
                <a:sym typeface="Cambria"/>
              </a:rPr>
              <a:t>Результаты войны</a:t>
            </a:r>
            <a:endParaRPr b="1" sz="4100">
              <a:solidFill>
                <a:srgbClr val="F0BEB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305526" y="692497"/>
            <a:ext cx="8748972" cy="233140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Бурное развитие промышленности и сельского хозяйства;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 концу XIXв. США стали самой богатой страной мира;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3.  Уровень жизни населения стал выше, чем в любой стране;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"/>
              <a:buAutoNum type="arabicPeriod" startAt="4"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Повышение заработной платы рабочих;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4747"/>
                </a:solidFill>
                <a:latin typeface="Cambria"/>
                <a:ea typeface="Cambria"/>
                <a:cs typeface="Cambria"/>
                <a:sym typeface="Cambria"/>
              </a:rPr>
              <a:t>НО: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Сохраняется </a:t>
            </a:r>
            <a:r>
              <a:rPr b="1" lang="ru" sz="210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дискриминация</a:t>
            </a: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индейцев и чернокожих;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"/>
              <a:buAutoNum type="arabicPeriod"/>
            </a:pP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Создание </a:t>
            </a:r>
            <a:r>
              <a:rPr b="1" lang="ru" sz="210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резерваций </a:t>
            </a:r>
            <a:r>
              <a:rPr b="1" lang="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для индейцев;</a:t>
            </a:r>
            <a:endParaRPr b="1"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9954">
            <a:off x="3328170" y="1944623"/>
            <a:ext cx="4169153" cy="280733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1"/>
          <p:cNvSpPr/>
          <p:nvPr/>
        </p:nvSpPr>
        <p:spPr>
          <a:xfrm>
            <a:off x="0" y="1996"/>
            <a:ext cx="9143999" cy="29084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Как отражают внешнюю политику США выражения:«Америка для амерниканцев»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 «Америка для США»?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65128">
            <a:off x="1529862" y="2919052"/>
            <a:ext cx="1992106" cy="187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778" y="1383618"/>
            <a:ext cx="6279654" cy="364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/>
          <p:nvPr/>
        </p:nvSpPr>
        <p:spPr>
          <a:xfrm>
            <a:off x="89502" y="195486"/>
            <a:ext cx="8964996" cy="15004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4747"/>
              </a:buClr>
              <a:buSzPts val="1800"/>
              <a:buFont typeface="Noto Sans Symbols"/>
              <a:buChar char="✔"/>
            </a:pPr>
            <a:r>
              <a:rPr b="1" lang="ru" sz="1800">
                <a:solidFill>
                  <a:srgbClr val="FF4747"/>
                </a:solidFill>
                <a:latin typeface="Cambria"/>
                <a:ea typeface="Cambria"/>
                <a:cs typeface="Cambria"/>
                <a:sym typeface="Cambria"/>
              </a:rPr>
              <a:t>В конце XIX в. </a:t>
            </a:r>
            <a:r>
              <a:rPr lang="ru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были захвачены принадлежавшие Испании Куба, Пуэрто-Рико и Филиппины. </a:t>
            </a: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ru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США проводят политику, направленную  против независимых латиноамериканских государств.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ru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 помощью экономического влияния, а если надо было, то и военной силы, американская буржуазия установила финансовый и политический контроль над большинством латиноамериканских стран. </a:t>
            </a: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ru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Огромную прибыль ей принесла Первая мировая война, развернувшаяся в Европе в 1914—1918 гг</a:t>
            </a: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89502" y="4131536"/>
            <a:ext cx="2862318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Карикатура работы Виктора Джильяма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«Новый гигант среди великих наций» (1898 год)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24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0000" cy="51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18220" l="0" r="0" t="1111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116558" y="892437"/>
            <a:ext cx="89109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 </a:t>
            </a: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4-е место среди ведущих индустриальных держав мира;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2.  Неравномерное развитие Севера и Юга;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3.  Обострение противоречий между буржуазией Севера и плантаторами Юга;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4.  Обострение противостояния между фермерами Севера и плантаторами Юга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за Западные земли;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1854 г. </a:t>
            </a: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возникла Республиканская партия, которая выражала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интересы промышленной буржуазии, фермеров и рабочих. 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Большинство республиканцев требовали отмены рабства.</a:t>
            </a:r>
            <a:r>
              <a:rPr b="1" lang="ru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1189761" y="0"/>
            <a:ext cx="6764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США накануне Гражданской войны</a:t>
            </a:r>
            <a:endParaRPr sz="26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1342350" y="3931950"/>
            <a:ext cx="768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Авраам Линкольн «Дом, расколотый надвое, не может устоять... страна не может наполовину быть рабовладельческой, наполовину свободной».</a:t>
            </a:r>
            <a:endParaRPr sz="1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2951399" y="2269500"/>
            <a:ext cx="53622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Какие важные</a:t>
            </a:r>
            <a:endParaRPr sz="6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события происходили</a:t>
            </a:r>
            <a:endParaRPr sz="6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политической жизни страны?</a:t>
            </a:r>
            <a:endParaRPr b="1" sz="2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1790" y="141489"/>
            <a:ext cx="2221200" cy="243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4">
            <a:alphaModFix/>
          </a:blip>
          <a:srcRect b="5084" l="17928" r="15121" t="6888"/>
          <a:stretch/>
        </p:blipFill>
        <p:spPr>
          <a:xfrm>
            <a:off x="519140" y="234151"/>
            <a:ext cx="2214300" cy="2244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359532" y="80505"/>
            <a:ext cx="84789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1857г.</a:t>
            </a:r>
            <a:r>
              <a:rPr b="1" lang="ru" sz="2100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- Верховный суд США  постановил, что раб остаётся рабом в любом штате.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1854г.</a:t>
            </a:r>
            <a:r>
              <a:rPr b="1" lang="ru" sz="2100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- создание  Республиканской партии;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1860г</a:t>
            </a:r>
            <a:r>
              <a:rPr b="1" lang="ru" sz="2100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.- избрание президентом США </a:t>
            </a: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Авраама Линкольна;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Февраль –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май 1861г.</a:t>
            </a:r>
            <a:r>
              <a:rPr b="1" lang="ru" sz="2700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           - образование Конфедерации;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Апрель 1861г</a:t>
            </a: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.-    первые столкновения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войск  Севера и Юга;</a:t>
            </a:r>
            <a:endParaRPr b="1"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5428">
            <a:off x="378064" y="3132496"/>
            <a:ext cx="1728192" cy="167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94422">
            <a:off x="6475678" y="3212714"/>
            <a:ext cx="2426738" cy="182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1573" y="3289066"/>
            <a:ext cx="1225023" cy="160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3250"/>
            <a:ext cx="9144001" cy="45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/>
          <p:nvPr/>
        </p:nvSpPr>
        <p:spPr>
          <a:xfrm>
            <a:off x="1148650" y="1"/>
            <a:ext cx="6874478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FBFB"/>
                </a:solidFill>
                <a:latin typeface="Cambria"/>
                <a:ea typeface="Cambria"/>
                <a:cs typeface="Cambria"/>
                <a:sym typeface="Cambria"/>
              </a:rPr>
              <a:t>Причины гражданской войны</a:t>
            </a:r>
            <a:endParaRPr b="1" sz="3600">
              <a:solidFill>
                <a:srgbClr val="FFFBF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362700" y="4142200"/>
            <a:ext cx="8096100" cy="9360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Рабство мешает развитию капитализма; </a:t>
            </a:r>
            <a:endParaRPr sz="8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Борьба фермеров и плантаторов за Западные земли;</a:t>
            </a:r>
            <a:endParaRPr sz="8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Борьба за власть между буржуазией Севера и плантаторами Юга;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