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7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11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282307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e-BY" sz="6700" b="1" dirty="0">
                <a:solidFill>
                  <a:srgbClr val="800000"/>
                </a:solidFill>
                <a:latin typeface="Cordeballet" panose="02000606030000020004" pitchFamily="2" charset="0"/>
              </a:rPr>
              <a:t>Реформы </a:t>
            </a:r>
            <a:r>
              <a:rPr lang="be-BY" sz="6700" b="1" dirty="0" smtClean="0">
                <a:solidFill>
                  <a:srgbClr val="800000"/>
                </a:solidFill>
                <a:latin typeface="Cordeballet" panose="02000606030000020004" pitchFamily="2" charset="0"/>
              </a:rPr>
              <a:t/>
            </a:r>
            <a:br>
              <a:rPr lang="be-BY" sz="6700" b="1" dirty="0" smtClean="0">
                <a:solidFill>
                  <a:srgbClr val="800000"/>
                </a:solidFill>
                <a:latin typeface="Cordeballet" panose="02000606030000020004" pitchFamily="2" charset="0"/>
              </a:rPr>
            </a:br>
            <a:r>
              <a:rPr lang="be-BY" sz="6700" b="1" dirty="0" smtClean="0">
                <a:solidFill>
                  <a:srgbClr val="800000"/>
                </a:solidFill>
                <a:latin typeface="Cordeballet" panose="02000606030000020004" pitchFamily="2" charset="0"/>
              </a:rPr>
              <a:t>в </a:t>
            </a:r>
            <a:r>
              <a:rPr lang="be-BY" sz="6700" b="1" dirty="0">
                <a:solidFill>
                  <a:srgbClr val="800000"/>
                </a:solidFill>
                <a:latin typeface="Cordeballet" panose="02000606030000020004" pitchFamily="2" charset="0"/>
              </a:rPr>
              <a:t>сельском хозяйстве </a:t>
            </a:r>
            <a:r>
              <a:rPr lang="be-BY" sz="6700" b="1" dirty="0" smtClean="0">
                <a:solidFill>
                  <a:srgbClr val="800000"/>
                </a:solidFill>
                <a:latin typeface="Cordeballet" panose="02000606030000020004" pitchFamily="2" charset="0"/>
              </a:rPr>
              <a:t/>
            </a:r>
            <a:br>
              <a:rPr lang="be-BY" sz="6700" b="1" dirty="0" smtClean="0">
                <a:solidFill>
                  <a:srgbClr val="800000"/>
                </a:solidFill>
                <a:latin typeface="Cordeballet" panose="02000606030000020004" pitchFamily="2" charset="0"/>
              </a:rPr>
            </a:br>
            <a:r>
              <a:rPr lang="be-BY" sz="6700" b="1" dirty="0" smtClean="0">
                <a:solidFill>
                  <a:srgbClr val="800000"/>
                </a:solidFill>
                <a:latin typeface="Cordeballet" panose="02000606030000020004" pitchFamily="2" charset="0"/>
              </a:rPr>
              <a:t>Беларуси </a:t>
            </a:r>
            <a:br>
              <a:rPr lang="be-BY" sz="6700" b="1" dirty="0" smtClean="0">
                <a:solidFill>
                  <a:srgbClr val="800000"/>
                </a:solidFill>
                <a:latin typeface="Cordeballet" panose="02000606030000020004" pitchFamily="2" charset="0"/>
              </a:rPr>
            </a:br>
            <a:r>
              <a:rPr lang="be-BY" sz="6700" b="1" dirty="0" smtClean="0">
                <a:solidFill>
                  <a:srgbClr val="800000"/>
                </a:solidFill>
                <a:latin typeface="Cordeballet" panose="02000606030000020004" pitchFamily="2" charset="0"/>
              </a:rPr>
              <a:t>в </a:t>
            </a:r>
            <a:r>
              <a:rPr lang="be-BY" sz="6700" b="1" dirty="0">
                <a:solidFill>
                  <a:srgbClr val="800000"/>
                </a:solidFill>
                <a:latin typeface="Cordeballet" panose="02000606030000020004" pitchFamily="2" charset="0"/>
              </a:rPr>
              <a:t>середине XIX в.</a:t>
            </a:r>
            <a:r>
              <a:rPr lang="be-BY" dirty="0">
                <a:solidFill>
                  <a:srgbClr val="800000"/>
                </a:solidFill>
              </a:rPr>
              <a:t/>
            </a:r>
            <a:br>
              <a:rPr lang="be-BY" dirty="0">
                <a:solidFill>
                  <a:srgbClr val="800000"/>
                </a:solidFill>
              </a:rPr>
            </a:br>
            <a:endParaRPr lang="be-BY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50"/>
                    </a14:imgEffect>
                    <a14:imgEffect>
                      <a14:saturation sat="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i/izo/Priroda-v-muzyke-i-zhivopisi/0009-018-Ijul-Pesnja-kosarj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harpenSoften amount="-29000"/>
                    </a14:imgEffect>
                    <a14:imgEffect>
                      <a14:brightnessContrast bright="1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865515"/>
            <a:ext cx="8680420" cy="570303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Однако реформа вызвала сопротивление помещиков, не желавших нормирования крестьянских повинностей, что привело к продолжительному пересмотру и исправлению инвентарей. </a:t>
            </a:r>
            <a:endParaRPr lang="be-BY" sz="2400" b="1" dirty="0" smtClean="0"/>
          </a:p>
          <a:p>
            <a:pPr algn="just"/>
            <a:r>
              <a:rPr lang="be-BY" sz="2400" b="1" dirty="0" smtClean="0"/>
              <a:t>В </a:t>
            </a:r>
            <a:r>
              <a:rPr lang="be-BY" sz="2400" b="1" dirty="0"/>
              <a:t>целом реформа создавала лучшие условия для развития хозяйственной инициативы крестьян в государственной деревне.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4725144"/>
            <a:ext cx="6048672" cy="1254001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sz="9600" b="1" dirty="0" smtClean="0">
                <a:solidFill>
                  <a:srgbClr val="800000"/>
                </a:solidFill>
                <a:latin typeface="Cordeballet" panose="02000606030000020004" pitchFamily="2" charset="0"/>
              </a:rPr>
              <a:t>УДАЧИ!</a:t>
            </a:r>
            <a:endParaRPr lang="be-BY" sz="9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50"/>
                    </a14:imgEffect>
                    <a14:imgEffect>
                      <a14:saturation sat="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Положение в сельском хозяйстве в первой половине XIX в. характеризовалось наличием </a:t>
            </a:r>
            <a:r>
              <a:rPr lang="be-BY" sz="2400" b="1" dirty="0">
                <a:solidFill>
                  <a:srgbClr val="002060"/>
                </a:solidFill>
              </a:rPr>
              <a:t>фольварочно-барщинной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002060"/>
                </a:solidFill>
              </a:rPr>
              <a:t>системы </a:t>
            </a:r>
            <a:r>
              <a:rPr lang="be-BY" sz="2400" b="1" dirty="0"/>
              <a:t>и </a:t>
            </a:r>
            <a:r>
              <a:rPr lang="be-BY" sz="2400" b="1" dirty="0">
                <a:solidFill>
                  <a:srgbClr val="002060"/>
                </a:solidFill>
              </a:rPr>
              <a:t>полной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002060"/>
                </a:solidFill>
              </a:rPr>
              <a:t>личной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002060"/>
                </a:solidFill>
              </a:rPr>
              <a:t>зависимостью </a:t>
            </a:r>
            <a:r>
              <a:rPr lang="be-BY" sz="2400" b="1" dirty="0"/>
              <a:t>крестьян от помещиков.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03698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Вся пригодная для обработки земля помещиков находилась в пользовании крестьян, плативших за это помещику </a:t>
            </a:r>
            <a:r>
              <a:rPr lang="be-BY" sz="2400" b="1" u="sng" dirty="0">
                <a:solidFill>
                  <a:srgbClr val="002060"/>
                </a:solidFill>
              </a:rPr>
              <a:t>денежный (чинш) или натуральный оброк</a:t>
            </a:r>
            <a:r>
              <a:rPr lang="be-BY" sz="2400" b="1" u="sng" dirty="0"/>
              <a:t>.</a:t>
            </a:r>
            <a:r>
              <a:rPr lang="be-BY" sz="2400" b="1" dirty="0"/>
              <a:t>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905877" y="2060848"/>
            <a:ext cx="7338531" cy="3024336"/>
            <a:chOff x="776337" y="2060848"/>
            <a:chExt cx="7338531" cy="3024336"/>
          </a:xfrm>
        </p:grpSpPr>
        <p:pic>
          <p:nvPicPr>
            <p:cNvPr id="1026" name="Picture 2" descr="C:\Users\1968\Pictures\img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337" y="2060848"/>
              <a:ext cx="4947791" cy="30243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1968\Pictures\img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060848"/>
              <a:ext cx="2174716" cy="30243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53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50"/>
                    </a14:imgEffect>
                    <a14:imgEffect>
                      <a14:saturation sat="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отличие от российских </a:t>
            </a:r>
            <a:r>
              <a:rPr lang="ru-RU" sz="2400" b="1" dirty="0"/>
              <a:t>крестьян </a:t>
            </a:r>
            <a:r>
              <a:rPr lang="be-BY" sz="2400" b="1" dirty="0"/>
              <a:t>большая часть белорусских постепенно переводилась на </a:t>
            </a:r>
            <a:r>
              <a:rPr lang="be-BY" sz="2400" b="1" dirty="0">
                <a:solidFill>
                  <a:srgbClr val="002060"/>
                </a:solidFill>
              </a:rPr>
              <a:t>барщину</a:t>
            </a:r>
            <a:r>
              <a:rPr lang="be-BY" sz="2400" b="1" dirty="0"/>
              <a:t> — обработку помещичьей земли.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37032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середине XIX в. крестьянским хозяйствам, имевшим надел в одну волоку (мера площади, равная 21,36 га), устанавливалось 12 дней барщины в неделю (по 6 дней мужской и женской). Такие условия труда не вызывали у крестьян материальной заинтересованности.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11560" y="1641816"/>
            <a:ext cx="7949156" cy="2751461"/>
            <a:chOff x="611560" y="1641816"/>
            <a:chExt cx="7949156" cy="2751461"/>
          </a:xfrm>
        </p:grpSpPr>
        <p:pic>
          <p:nvPicPr>
            <p:cNvPr id="2050" name="Picture 2" descr="C:\Users\1968\Pictures\img1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" r="9944"/>
            <a:stretch/>
          </p:blipFill>
          <p:spPr bwMode="auto">
            <a:xfrm>
              <a:off x="611560" y="1700808"/>
              <a:ext cx="3701846" cy="26924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1968\Pictures\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"/>
            <a:stretch/>
          </p:blipFill>
          <p:spPr bwMode="auto">
            <a:xfrm>
              <a:off x="4355976" y="1641816"/>
              <a:ext cx="4204740" cy="27412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82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50"/>
                    </a14:imgEffect>
                    <a14:imgEffect>
                      <a14:saturation sat="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Новым явлением в жизни села стала его </a:t>
            </a:r>
            <a:r>
              <a:rPr lang="be-BY" sz="2400" b="1" u="sng" dirty="0">
                <a:solidFill>
                  <a:srgbClr val="002060"/>
                </a:solidFill>
              </a:rPr>
              <a:t>хозяйственная</a:t>
            </a:r>
            <a:r>
              <a:rPr lang="be-BY" sz="2400" b="1" dirty="0"/>
              <a:t> </a:t>
            </a:r>
            <a:r>
              <a:rPr lang="be-BY" sz="2400" b="1" u="sng" dirty="0">
                <a:solidFill>
                  <a:srgbClr val="002060"/>
                </a:solidFill>
              </a:rPr>
              <a:t>специализация</a:t>
            </a:r>
            <a:r>
              <a:rPr lang="be-BY" sz="2400" b="1" dirty="0"/>
              <a:t> на тонкорунном овцеводстве и выращивании льна, конопли, а также картофеля как технического сырья и сахарной свеклы, предназначенных соответственно для переработки на спирт (винокурение) и сахар.</a:t>
            </a:r>
          </a:p>
        </p:txBody>
      </p:sp>
      <p:pic>
        <p:nvPicPr>
          <p:cNvPr id="3084" name="Picture 12" descr="https://im3-tub-by.yandex.net/i?id=dd45963745132858cdb1aa434123e162&amp;n=33&amp;h=215&amp;w=33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5337297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proshkolu.ru/content/media/pic/std/2000000/1697000/1696149-67d81ca97305f81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9" t="2904" r="11230" b="-2904"/>
          <a:stretch/>
        </p:blipFill>
        <p:spPr bwMode="auto">
          <a:xfrm>
            <a:off x="6012160" y="2607416"/>
            <a:ext cx="2464067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50"/>
                    </a14:imgEffect>
                    <a14:imgEffect>
                      <a14:saturation sat="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С целью повышения государственных доходов царское правительство пошло на </a:t>
            </a:r>
            <a:r>
              <a:rPr lang="be-BY" sz="2400" b="1" dirty="0">
                <a:solidFill>
                  <a:srgbClr val="C00000"/>
                </a:solidFill>
              </a:rPr>
              <a:t>экономическую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C00000"/>
                </a:solidFill>
              </a:rPr>
              <a:t>реформу</a:t>
            </a:r>
            <a:r>
              <a:rPr lang="be-BY" sz="2400" b="1" dirty="0"/>
              <a:t> в государственном селе, которая была проведена в </a:t>
            </a:r>
            <a:r>
              <a:rPr lang="be-BY" sz="2400" b="1" dirty="0">
                <a:solidFill>
                  <a:srgbClr val="C00000"/>
                </a:solidFill>
              </a:rPr>
              <a:t>1840—1857</a:t>
            </a:r>
            <a:r>
              <a:rPr lang="be-BY" sz="2400" b="1" dirty="0"/>
              <a:t> гг. по инициативе министра государственных имуществ графа </a:t>
            </a:r>
            <a:r>
              <a:rPr lang="be-BY" sz="2400" b="1" dirty="0">
                <a:solidFill>
                  <a:srgbClr val="C00000"/>
                </a:solidFill>
              </a:rPr>
              <a:t>П. Д. Киселева</a:t>
            </a:r>
            <a:r>
              <a:rPr lang="be-BY" sz="2400" b="1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37032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Предусматривалось остановить процесс обеднения крестьянства, увеличить количество крестьянских дворов, способных выполнять повинности и платить налоги в пользу государства, ликвидировать самоволие помещиков, арендовавших государственные имения.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46069" y="2492896"/>
            <a:ext cx="7714363" cy="1908000"/>
            <a:chOff x="746069" y="2492896"/>
            <a:chExt cx="7714363" cy="1908000"/>
          </a:xfrm>
        </p:grpSpPr>
        <p:pic>
          <p:nvPicPr>
            <p:cNvPr id="9218" name="Picture 2" descr="http://img1.liveinternet.ru/images/attach/c/9/105/924/105924003_large_4723908_oie_10102751YfqNjKZq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2EBBF"/>
                </a:clrFrom>
                <a:clrTo>
                  <a:srgbClr val="F2EBB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21" r="9795" b="10979"/>
            <a:stretch/>
          </p:blipFill>
          <p:spPr bwMode="auto">
            <a:xfrm>
              <a:off x="3059832" y="2492896"/>
              <a:ext cx="2013613" cy="18863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http://museumogarev.mrsu.ru/3Ogarev/1Exposition/Exposition7_Ogarev/Image_Exposition7_og/photo_5_big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" r="5069"/>
            <a:stretch/>
          </p:blipFill>
          <p:spPr bwMode="auto">
            <a:xfrm>
              <a:off x="746069" y="2492896"/>
              <a:ext cx="2241755" cy="190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http://img0.liveinternet.ru/images/attach/c/11/128/176/128176900_imgphp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r="9073"/>
            <a:stretch/>
          </p:blipFill>
          <p:spPr bwMode="auto">
            <a:xfrm>
              <a:off x="5112548" y="2492896"/>
              <a:ext cx="3347884" cy="190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43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50"/>
                    </a14:imgEffect>
                    <a14:imgEffect>
                      <a14:saturation sat="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53991" y="2708921"/>
            <a:ext cx="7862425" cy="3744416"/>
            <a:chOff x="-116226" y="2190463"/>
            <a:chExt cx="8648666" cy="4118857"/>
          </a:xfrm>
        </p:grpSpPr>
        <p:pic>
          <p:nvPicPr>
            <p:cNvPr id="4" name="Picture 4" descr="http://i.actualno.com/club.bg/files/2009/01/11/46be6b7e9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6226" y="2190463"/>
              <a:ext cx="5491807" cy="4118857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http://wljokes.ru/wp-content/uploads/2016/01/a5d18e9d8bfaadc4e9e29af0e9e8209b.jp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06" t="-1080" r="-1282" b="21879"/>
            <a:stretch/>
          </p:blipFill>
          <p:spPr bwMode="auto">
            <a:xfrm flipH="1">
              <a:off x="5338091" y="2597013"/>
              <a:ext cx="3194349" cy="356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611560" y="54868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Реформа была проведена только среди </a:t>
            </a:r>
            <a:r>
              <a:rPr lang="be-BY" sz="2400" b="1" dirty="0">
                <a:solidFill>
                  <a:srgbClr val="C00000"/>
                </a:solidFill>
              </a:rPr>
              <a:t>государственных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C00000"/>
                </a:solidFill>
              </a:rPr>
              <a:t>крестьян</a:t>
            </a:r>
            <a:r>
              <a:rPr lang="be-BY" sz="2400" b="1" dirty="0"/>
              <a:t>, составлявших пятую часть всего белорусского крестьянства. Она предусматривала проведение подробного описания всех государственных усадеб и строгое определение повинностей государственных крестьян в зависимости от их хозяйственного положения, прекращение сдачи государственных земель в аренду помещикам.</a:t>
            </a:r>
          </a:p>
        </p:txBody>
      </p:sp>
    </p:spTree>
    <p:extLst>
      <p:ext uri="{BB962C8B-B14F-4D97-AF65-F5344CB8AC3E}">
        <p14:creationId xmlns:p14="http://schemas.microsoft.com/office/powerpoint/2010/main" val="42321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50"/>
                    </a14:imgEffect>
                    <a14:imgEffect>
                      <a14:saturation sat="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29832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Реформа П. Д. Киселева привела к некоторому увеличению наделов государственных крестьян и уменьшению их повинностей. Однако крепостное право продолжало существовать и являлось своеобразным опасным </a:t>
            </a:r>
            <a:r>
              <a:rPr lang="be-BY" sz="2400" b="1" u="sng" dirty="0">
                <a:solidFill>
                  <a:srgbClr val="C00000"/>
                </a:solidFill>
              </a:rPr>
              <a:t>«пороховым складом под государством».</a:t>
            </a:r>
          </a:p>
        </p:txBody>
      </p:sp>
      <p:pic>
        <p:nvPicPr>
          <p:cNvPr id="8194" name="Picture 2" descr="http://images.mreadz.com/371/370974/31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4824536" cy="37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hkolazhizni.ru/img/content/i40/40816_or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43" y="549946"/>
            <a:ext cx="3000405" cy="3887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50"/>
                    </a14:imgEffect>
                    <a14:imgEffect>
                      <a14:saturation sat="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37032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Крепостные крестьяне должны были выполнять в пользу помещика разные повинности, закрепленные в </a:t>
            </a:r>
            <a:r>
              <a:rPr lang="be-BY" sz="2400" b="1" dirty="0">
                <a:solidFill>
                  <a:srgbClr val="C00000"/>
                </a:solidFill>
              </a:rPr>
              <a:t>инвентарях</a:t>
            </a:r>
            <a:r>
              <a:rPr lang="be-BY" sz="2400" b="1" dirty="0"/>
              <a:t> — документах, где описывались владения помещиков и определялись размеры крестьянских повинностей. </a:t>
            </a:r>
            <a:endParaRPr lang="be-BY" sz="2400" b="1" u="sng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5klass.net/datas/okruzhajuschij-mir/Ekaterina-II/0009-009-Krepostnoj-krestjan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325"/>
          <a:stretch/>
        </p:blipFill>
        <p:spPr bwMode="auto">
          <a:xfrm>
            <a:off x="1475656" y="1340768"/>
            <a:ext cx="6336704" cy="3051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Чтобы ослабить крепостные отношения в </a:t>
            </a:r>
            <a:r>
              <a:rPr lang="be-BY" sz="2400" b="1" dirty="0">
                <a:solidFill>
                  <a:srgbClr val="C00000"/>
                </a:solidFill>
              </a:rPr>
              <a:t>1844—1857</a:t>
            </a:r>
            <a:r>
              <a:rPr lang="be-BY" sz="2400" b="1" dirty="0"/>
              <a:t> гг., была проведена </a:t>
            </a:r>
            <a:r>
              <a:rPr lang="be-BY" sz="2400" b="1" dirty="0">
                <a:solidFill>
                  <a:srgbClr val="C00000"/>
                </a:solidFill>
              </a:rPr>
              <a:t>инвентарная реформа </a:t>
            </a:r>
            <a:r>
              <a:rPr lang="be-BY" sz="2400" b="1" dirty="0"/>
              <a:t>в помещичьей деревне. </a:t>
            </a:r>
          </a:p>
        </p:txBody>
      </p:sp>
    </p:spTree>
    <p:extLst>
      <p:ext uri="{BB962C8B-B14F-4D97-AF65-F5344CB8AC3E}">
        <p14:creationId xmlns:p14="http://schemas.microsoft.com/office/powerpoint/2010/main" val="16751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50"/>
                    </a14:imgEffect>
                    <a14:imgEffect>
                      <a14:saturation sat="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03698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Обязательные </a:t>
            </a:r>
            <a:r>
              <a:rPr lang="be-BY" sz="2400" b="1" dirty="0" smtClean="0"/>
              <a:t>же инвентари </a:t>
            </a:r>
            <a:r>
              <a:rPr lang="be-BY" sz="2400" b="1" dirty="0"/>
              <a:t>официально ограничивали власть помещиков и давали крестьянам хоть какую-то возможность отстаивать свои интересы.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4868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Превышение норм повинностей, определенных инвентарями, было повсеместным явлением, в результате чего положение помещичьих крепостных крестьян значительно ухудшалось.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83568" y="2060848"/>
            <a:ext cx="7825309" cy="2958287"/>
            <a:chOff x="683568" y="2060848"/>
            <a:chExt cx="7825309" cy="2958287"/>
          </a:xfrm>
        </p:grpSpPr>
        <p:pic>
          <p:nvPicPr>
            <p:cNvPr id="6146" name="Picture 2" descr="http://lemur59.ru/sites/default/files/images/%D0%9A%D1%80%D0%B0%D1%81%D0%BD%D0%BE%D1%81%D0%B5%D0%BB%D1%8C%D1%81%D0%BA%D0%B8%D0%B9-%D0%90_-%D0%90_-%D0%A1%D0%B1%D0%BE%D1%80-%D0%BD%D0%B5%D0%B4%D0%BE%D0%B8%D0%BC%D0%BE%D0%BA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2" t="15731" r="2593" b="6772"/>
            <a:stretch/>
          </p:blipFill>
          <p:spPr bwMode="auto">
            <a:xfrm>
              <a:off x="683568" y="2060848"/>
              <a:ext cx="4229338" cy="29582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veselim.me/wp-content/uploads/2016/06/2-7-1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6"/>
            <a:stretch/>
          </p:blipFill>
          <p:spPr bwMode="auto">
            <a:xfrm>
              <a:off x="4860032" y="2060848"/>
              <a:ext cx="3648845" cy="295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39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407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Реформы  в сельском хозяйстве  Беларуси  в середине XIX 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Реформы  в сельском хозяйстве  Беларуси  в середине XIX в. </dc:title>
  <dc:creator>Mam</dc:creator>
  <cp:lastModifiedBy>1968</cp:lastModifiedBy>
  <cp:revision>16</cp:revision>
  <dcterms:created xsi:type="dcterms:W3CDTF">2016-08-07T18:51:53Z</dcterms:created>
  <dcterms:modified xsi:type="dcterms:W3CDTF">2020-11-07T20:44:42Z</dcterms:modified>
</cp:coreProperties>
</file>