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obster"/>
      <p:regular r:id="rId18"/>
    </p:embeddedFon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Black-regular.fntdata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33400" y="79772"/>
            <a:ext cx="8001000" cy="983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19400" y="-1143000"/>
            <a:ext cx="34290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288161" y="1325761"/>
            <a:ext cx="4492228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11461" y="-598289"/>
            <a:ext cx="4492228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559719"/>
            <a:ext cx="7772400" cy="1166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28575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600200" y="4686300"/>
            <a:ext cx="1676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29000" y="4686300"/>
            <a:ext cx="2362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943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33400" y="79772"/>
            <a:ext cx="8001000" cy="983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33400" y="114300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33400" y="79772"/>
            <a:ext cx="8001000" cy="983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33400" y="1143000"/>
            <a:ext cx="3924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10100" y="1143000"/>
            <a:ext cx="3924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33400" y="79772"/>
            <a:ext cx="8001000" cy="983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3400" y="79772"/>
            <a:ext cx="8001000" cy="983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3400" y="114300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209800" y="4686300"/>
            <a:ext cx="1600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962400" y="4686300"/>
            <a:ext cx="2514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sS0YpY9VEdE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4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562598" y="121112"/>
            <a:ext cx="36343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74626" y="1719799"/>
            <a:ext cx="646042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25531" y="2888534"/>
            <a:ext cx="81067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Урок истории Беларуси в 6 классе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Тема урока : «Государственный строй ВКЛ»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339000" y="39100"/>
            <a:ext cx="8572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0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433550" y="2601275"/>
            <a:ext cx="84942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назывались должностные лица,собиравшие дань и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регулировавшие отношения между крестьянами и феодалами?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00950" y="763625"/>
            <a:ext cx="8448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называется местным самоуправлением?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433550" y="1126225"/>
            <a:ext cx="8448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Кто составлял основную часть населения ВКЛ?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33550" y="1892600"/>
            <a:ext cx="8494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называлось крестьянское сельское объединение?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433550" y="1505000"/>
            <a:ext cx="8448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   Как назывался участок земли,  закреплённый за крестьянином?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33550" y="2246375"/>
            <a:ext cx="8448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   Что называлось волостью?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04100" y="3546950"/>
            <a:ext cx="83442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А сейчас, давайте подумаем: </a:t>
            </a:r>
            <a:endParaRPr b="1" i="0" sz="3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“Как же было организовано местное самоуправлени В ВКЛ?”</a:t>
            </a:r>
            <a:endParaRPr b="1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23"/>
          <p:cNvCxnSpPr/>
          <p:nvPr/>
        </p:nvCxnSpPr>
        <p:spPr>
          <a:xfrm rot="10800000">
            <a:off x="4447350" y="1466750"/>
            <a:ext cx="31200" cy="2063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90" name="Google Shape;190;p23"/>
          <p:cNvCxnSpPr/>
          <p:nvPr/>
        </p:nvCxnSpPr>
        <p:spPr>
          <a:xfrm rot="10800000">
            <a:off x="4516346" y="1503896"/>
            <a:ext cx="3226800" cy="1991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91" name="Google Shape;191;p23"/>
          <p:cNvSpPr/>
          <p:nvPr/>
        </p:nvSpPr>
        <p:spPr>
          <a:xfrm>
            <a:off x="0" y="0"/>
            <a:ext cx="9143999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59C1FF"/>
                </a:solidFill>
                <a:latin typeface="Arial"/>
                <a:ea typeface="Arial"/>
                <a:cs typeface="Arial"/>
                <a:sym typeface="Arial"/>
              </a:rPr>
              <a:t>Местные органы власти</a:t>
            </a:r>
            <a:endParaRPr b="1" i="0" sz="5400" u="none" cap="none" strike="noStrike">
              <a:solidFill>
                <a:srgbClr val="59C1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2852600" y="752050"/>
            <a:ext cx="3175500" cy="692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445A6"/>
              </a:gs>
              <a:gs pos="80000">
                <a:srgbClr val="1A5ADB"/>
              </a:gs>
              <a:gs pos="100000">
                <a:srgbClr val="165AE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Волость</a:t>
            </a:r>
            <a:endParaRPr b="1" i="0" sz="5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579" y="3366283"/>
            <a:ext cx="2446734" cy="13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3366283"/>
            <a:ext cx="2446735" cy="1344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3"/>
          <p:cNvCxnSpPr/>
          <p:nvPr/>
        </p:nvCxnSpPr>
        <p:spPr>
          <a:xfrm flipH="1">
            <a:off x="1403648" y="1444547"/>
            <a:ext cx="3036683" cy="371119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96" name="Google Shape;196;p23"/>
          <p:cNvCxnSpPr/>
          <p:nvPr/>
        </p:nvCxnSpPr>
        <p:spPr>
          <a:xfrm>
            <a:off x="4440331" y="1444547"/>
            <a:ext cx="3011989" cy="371119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97" name="Google Shape;197;p23"/>
          <p:cNvCxnSpPr/>
          <p:nvPr/>
        </p:nvCxnSpPr>
        <p:spPr>
          <a:xfrm>
            <a:off x="4440331" y="1444547"/>
            <a:ext cx="0" cy="533137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98" name="Google Shape;198;p23"/>
          <p:cNvSpPr/>
          <p:nvPr/>
        </p:nvSpPr>
        <p:spPr>
          <a:xfrm>
            <a:off x="552400" y="1877950"/>
            <a:ext cx="1892700" cy="8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DEDED"/>
              </a:gs>
              <a:gs pos="35000">
                <a:srgbClr val="F2F2F2"/>
              </a:gs>
              <a:gs pos="100000">
                <a:srgbClr val="FAFAFA"/>
              </a:gs>
            </a:gsLst>
            <a:lin ang="16200000" scaled="0"/>
          </a:gradFill>
          <a:ln cap="flat" cmpd="sng" w="9525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Тиуны-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управляющие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волостью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3"/>
          <p:cNvCxnSpPr/>
          <p:nvPr/>
        </p:nvCxnSpPr>
        <p:spPr>
          <a:xfrm flipH="1" rot="10800000">
            <a:off x="1551009" y="1504008"/>
            <a:ext cx="2811000" cy="1991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00" name="Google Shape;200;p23"/>
          <p:cNvSpPr/>
          <p:nvPr/>
        </p:nvSpPr>
        <p:spPr>
          <a:xfrm>
            <a:off x="6837325" y="1878450"/>
            <a:ext cx="1923300" cy="1098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3ABFF"/>
              </a:gs>
              <a:gs pos="35000">
                <a:srgbClr val="B1C3FF"/>
              </a:gs>
              <a:gs pos="100000">
                <a:srgbClr val="DFE6FF"/>
              </a:gs>
            </a:gsLst>
            <a:lin ang="16200000" scaled="0"/>
          </a:gradFill>
          <a:ln cap="flat" cmpd="sng" w="9525">
            <a:solidFill>
              <a:srgbClr val="2D61C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Старцы-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сельских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общин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3462550" y="2016450"/>
            <a:ext cx="1955700" cy="8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FBBCF"/>
              </a:gs>
              <a:gs pos="35000">
                <a:srgbClr val="C8CEDD"/>
              </a:gs>
              <a:gs pos="100000">
                <a:srgbClr val="EAEEF1"/>
              </a:gs>
            </a:gsLst>
            <a:lin ang="16200000" scaled="0"/>
          </a:gradFill>
          <a:ln cap="flat" cmpd="sng" w="9525">
            <a:solidFill>
              <a:srgbClr val="003C6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Сотники-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войска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251520" y="4515966"/>
            <a:ext cx="8640960" cy="62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 городах сохраняется – </a:t>
            </a:r>
            <a:r>
              <a:rPr b="1" i="0" lang="ru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вече</a:t>
            </a:r>
            <a:r>
              <a:rPr b="1" i="0" lang="ru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4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867" y="3366283"/>
            <a:ext cx="2446734" cy="134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710575" y="792475"/>
            <a:ext cx="37551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ривет.&#10;&#10;Сегодня мы поговорим о государственном строе ВКЛ XIII-XIV вв.&#10;Мы разложили по полочкам одну из самых непростых тем для понимания.&#10;💡 Ты узнаешь: &#10;• Почему в ВКЛ был только один король. &#10;• Что такое государственный строй.&#10;• Его структуру.&#10;+ разбор тестиков.&#10;&#10;Остались вопросы? Задайте их нам!&#10;&#10;Вконтакте: https://vk.com/vvytautas" id="209" name="Google Shape;209;p24" title="Государственный строй ВКЛ XIII-XIV вв. | «V-Vytautas»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7175" y="1363000"/>
            <a:ext cx="6791675" cy="37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1521750" y="14050"/>
            <a:ext cx="61005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Закрепим пройденное!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149875" y="792475"/>
            <a:ext cx="4920900" cy="840900"/>
          </a:xfrm>
          <a:prstGeom prst="downArrow">
            <a:avLst>
              <a:gd fmla="val 50000" name="adj1"/>
              <a:gd fmla="val 4731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3594675" y="824000"/>
            <a:ext cx="20313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Посмотри видео.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247750" y="534575"/>
            <a:ext cx="8709300" cy="4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" sz="6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59C1FF"/>
                </a:solidFill>
                <a:latin typeface="Arial"/>
                <a:ea typeface="Arial"/>
                <a:cs typeface="Arial"/>
                <a:sym typeface="Arial"/>
              </a:rPr>
              <a:t>§ 4,</a:t>
            </a:r>
            <a:endParaRPr b="1" i="0" sz="4800" u="none" cap="none" strike="noStrike">
              <a:solidFill>
                <a:srgbClr val="59C1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59C1FF"/>
                </a:solidFill>
                <a:latin typeface="Arial"/>
                <a:ea typeface="Arial"/>
                <a:cs typeface="Arial"/>
                <a:sym typeface="Arial"/>
              </a:rPr>
              <a:t>создать виртуальный плакат по теме урока;</a:t>
            </a:r>
            <a:endParaRPr b="1" i="0" sz="3600" u="none" cap="none" strike="noStrike">
              <a:solidFill>
                <a:srgbClr val="59C1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59C1FF"/>
                </a:solidFill>
                <a:latin typeface="Arial"/>
                <a:ea typeface="Arial"/>
                <a:cs typeface="Arial"/>
                <a:sym typeface="Arial"/>
              </a:rPr>
              <a:t>создать иллюстрированную родословную Гедеминовичей.</a:t>
            </a:r>
            <a:endParaRPr b="1" i="0" sz="3600" u="none" cap="none" strike="noStrike">
              <a:solidFill>
                <a:srgbClr val="59C1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19200" y="2045800"/>
            <a:ext cx="8553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>
                <a:solidFill>
                  <a:srgbClr val="FF0000"/>
                </a:solidFill>
              </a:rPr>
              <a:t> </a:t>
            </a:r>
            <a:r>
              <a:rPr lang="ru" sz="53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Государственный строй ВКЛ</a:t>
            </a:r>
            <a:endParaRPr sz="53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755576" y="0"/>
            <a:ext cx="7682231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FBFCF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i="0" sz="5400" u="none" cap="none" strike="noStrike">
              <a:solidFill>
                <a:srgbClr val="FBF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27200" y="2076925"/>
            <a:ext cx="8378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  Как назывались крупные земельные владения, передаваемые по 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наследству в славянских государствах?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83300" y="692500"/>
            <a:ext cx="8422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Какие территориальные единицы существовали на белорусских землях в момент создания ВКЛ?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27200" y="1344000"/>
            <a:ext cx="83787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  Как назывались территории, ставшие самостоятельными в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результате феодальной раздробленности?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806025" y="2792000"/>
            <a:ext cx="327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Найдите:</a:t>
            </a:r>
            <a:r>
              <a:rPr b="1" i="0" lang="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46725" y="3554175"/>
            <a:ext cx="81669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изменилось территориальное деление белорусских земель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 образованием ВКЛ?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стр.33.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1" y="0"/>
            <a:ext cx="9144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Территориальное деление ВКЛ</a:t>
            </a:r>
            <a:endParaRPr b="1" i="0" sz="4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757" y="743055"/>
            <a:ext cx="4392488" cy="810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2665050" y="788175"/>
            <a:ext cx="381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0000BA"/>
                </a:solidFill>
                <a:latin typeface="Arial"/>
                <a:ea typeface="Arial"/>
                <a:cs typeface="Arial"/>
                <a:sym typeface="Arial"/>
              </a:rPr>
              <a:t>Княжества</a:t>
            </a:r>
            <a:endParaRPr b="1" i="0" sz="5400" u="none" cap="none" strike="noStrike">
              <a:solidFill>
                <a:srgbClr val="000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7"/>
          <p:cNvCxnSpPr>
            <a:stCxn id="112" idx="2"/>
          </p:cNvCxnSpPr>
          <p:nvPr/>
        </p:nvCxnSpPr>
        <p:spPr>
          <a:xfrm flipH="1">
            <a:off x="2327401" y="1553145"/>
            <a:ext cx="2244600" cy="406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15" name="Google Shape;115;p17"/>
          <p:cNvCxnSpPr>
            <a:stCxn id="112" idx="2"/>
          </p:cNvCxnSpPr>
          <p:nvPr/>
        </p:nvCxnSpPr>
        <p:spPr>
          <a:xfrm>
            <a:off x="4572001" y="1553145"/>
            <a:ext cx="2279400" cy="438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5235" y="2043546"/>
            <a:ext cx="338437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17" y="2070096"/>
            <a:ext cx="4176464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787875" y="1997093"/>
            <a:ext cx="3456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земли</a:t>
            </a:r>
            <a:endParaRPr b="0" i="0" sz="14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5201785" y="1992055"/>
            <a:ext cx="317315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FBFCFF"/>
                </a:solidFill>
                <a:latin typeface="Arial"/>
                <a:ea typeface="Arial"/>
                <a:cs typeface="Arial"/>
                <a:sym typeface="Arial"/>
              </a:rPr>
              <a:t>волости</a:t>
            </a:r>
            <a:endParaRPr b="1" i="0" sz="5400" u="none" cap="none" strike="noStrike">
              <a:solidFill>
                <a:srgbClr val="FBF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16494" y="2718168"/>
            <a:ext cx="32394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Крупные удельные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княжества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387307" y="2704228"/>
            <a:ext cx="2943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Мелкие удельные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княжества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448187" y="3605318"/>
            <a:ext cx="1976100" cy="36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5874648" y="3605316"/>
            <a:ext cx="1800300" cy="36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251525" y="4158100"/>
            <a:ext cx="8568900" cy="849300"/>
          </a:xfrm>
          <a:prstGeom prst="roundRect">
            <a:avLst>
              <a:gd fmla="val 16667" name="adj"/>
            </a:avLst>
          </a:prstGeom>
          <a:solidFill>
            <a:srgbClr val="0A82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Включали в себя городские и сельские поселения (общины)- веси (в средневековье - село)</a:t>
            </a:r>
            <a:endParaRPr b="1" i="0" sz="24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5047550" y="707500"/>
            <a:ext cx="4047600" cy="4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Рассмотреть карту и  схему стр. 34  и выяснить: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из каких частей состояла территория ВКЛ </a:t>
            </a:r>
            <a:endParaRPr b="1" i="0" sz="3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" sz="3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к XIVв. и какие земли в них входили?</a:t>
            </a:r>
            <a:endParaRPr b="1" i="0" sz="3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0" y="0"/>
            <a:ext cx="49544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-10804" y="14995"/>
            <a:ext cx="9154804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474"/>
            <a:ext cx="9144000" cy="521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0" y="38455"/>
            <a:ext cx="9144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" sz="44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Великое Княжество Литовское</a:t>
            </a:r>
            <a:endParaRPr b="1" i="0" sz="4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9"/>
          <p:cNvCxnSpPr/>
          <p:nvPr/>
        </p:nvCxnSpPr>
        <p:spPr>
          <a:xfrm flipH="1">
            <a:off x="2123700" y="571164"/>
            <a:ext cx="2448300" cy="5046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39" name="Google Shape;139;p19"/>
          <p:cNvCxnSpPr/>
          <p:nvPr/>
        </p:nvCxnSpPr>
        <p:spPr>
          <a:xfrm>
            <a:off x="4571991" y="571178"/>
            <a:ext cx="2557800" cy="54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564" y="1170815"/>
            <a:ext cx="2952328" cy="810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973087" y="1170815"/>
            <a:ext cx="2238626" cy="692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0000BA"/>
                </a:solidFill>
                <a:latin typeface="Arial"/>
                <a:ea typeface="Arial"/>
                <a:cs typeface="Arial"/>
                <a:sym typeface="Arial"/>
              </a:rPr>
              <a:t>Литва</a:t>
            </a:r>
            <a:endParaRPr b="1" i="0" sz="5400" u="none" cap="none" strike="noStrike">
              <a:solidFill>
                <a:srgbClr val="0000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582400" y="2380911"/>
            <a:ext cx="27093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Современная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Литва,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западные и центральные Белорусские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земли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5813875" y="2541850"/>
            <a:ext cx="28935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Белорусские,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украинские и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русские земли,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присоединённые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 ВКЛ в XIVв.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27" y="1154278"/>
            <a:ext cx="2952328" cy="810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5813875" y="1170874"/>
            <a:ext cx="2631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ru" sz="60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Русь</a:t>
            </a:r>
            <a:endParaRPr b="1" i="0" sz="6000" u="none" cap="none" strike="noStrik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5">
            <a:alphaModFix/>
          </a:blip>
          <a:srcRect b="0" l="26666" r="31841" t="0"/>
          <a:stretch/>
        </p:blipFill>
        <p:spPr>
          <a:xfrm>
            <a:off x="3452675" y="2038138"/>
            <a:ext cx="2238650" cy="280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301550" y="232950"/>
            <a:ext cx="8599500" cy="4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Используя текст параграфа стр.34-37, </a:t>
            </a:r>
            <a:endParaRPr b="1" i="0" sz="4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объясни содержание схемы</a:t>
            </a:r>
            <a:endParaRPr b="1" i="0" sz="4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" sz="4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“Государственный строй и управление ВКЛ”</a:t>
            </a:r>
            <a:r>
              <a:rPr b="0" i="0" lang="ru" sz="4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48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Государственный строй и управление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681540"/>
            <a:ext cx="7848872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689655" y="644519"/>
            <a:ext cx="7692682" cy="577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Неограниченная монархия</a:t>
            </a:r>
            <a:endParaRPr b="1" i="0" sz="4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2339752" y="1255051"/>
            <a:ext cx="3960440" cy="3669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691680" y="1690837"/>
            <a:ext cx="5569517" cy="438581"/>
          </a:xfrm>
          <a:prstGeom prst="rect">
            <a:avLst/>
          </a:prstGeom>
          <a:gradFill>
            <a:gsLst>
              <a:gs pos="0">
                <a:srgbClr val="7373C4"/>
              </a:gs>
              <a:gs pos="80000">
                <a:srgbClr val="9797FF"/>
              </a:gs>
              <a:gs pos="100000">
                <a:srgbClr val="9696FF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Великий князь-господарь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2339759" y="2186793"/>
            <a:ext cx="3960300" cy="36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797020" y="2611049"/>
            <a:ext cx="7045903" cy="392415"/>
          </a:xfrm>
          <a:prstGeom prst="rect">
            <a:avLst/>
          </a:prstGeom>
          <a:gradFill>
            <a:gsLst>
              <a:gs pos="0">
                <a:srgbClr val="002F55"/>
              </a:gs>
              <a:gs pos="80000">
                <a:srgbClr val="003E6F"/>
              </a:gs>
              <a:gs pos="100000">
                <a:srgbClr val="003F7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rgbClr val="FBFCFF"/>
                </a:solidFill>
                <a:latin typeface="Arial"/>
                <a:ea typeface="Arial"/>
                <a:cs typeface="Arial"/>
                <a:sym typeface="Arial"/>
              </a:rPr>
              <a:t>Великокняжеская (господарская) рада</a:t>
            </a:r>
            <a:endParaRPr b="1" i="0" sz="2800" u="none" cap="none" strike="noStrike">
              <a:solidFill>
                <a:srgbClr val="FBF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1"/>
          <p:cNvCxnSpPr>
            <a:stCxn id="163" idx="2"/>
          </p:cNvCxnSpPr>
          <p:nvPr/>
        </p:nvCxnSpPr>
        <p:spPr>
          <a:xfrm flipH="1">
            <a:off x="1962271" y="3003464"/>
            <a:ext cx="2357700" cy="334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165" name="Google Shape;165;p21"/>
          <p:cNvCxnSpPr>
            <a:stCxn id="163" idx="2"/>
          </p:cNvCxnSpPr>
          <p:nvPr/>
        </p:nvCxnSpPr>
        <p:spPr>
          <a:xfrm>
            <a:off x="4319972" y="3003464"/>
            <a:ext cx="2988300" cy="324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166" name="Google Shape;166;p21"/>
          <p:cNvSpPr txBox="1"/>
          <p:nvPr/>
        </p:nvSpPr>
        <p:spPr>
          <a:xfrm>
            <a:off x="981971" y="3381840"/>
            <a:ext cx="3036729" cy="346249"/>
          </a:xfrm>
          <a:prstGeom prst="rect">
            <a:avLst/>
          </a:prstGeom>
          <a:gradFill>
            <a:gsLst>
              <a:gs pos="0">
                <a:srgbClr val="A0A0A0"/>
              </a:gs>
              <a:gs pos="80000">
                <a:srgbClr val="D2D2D2"/>
              </a:gs>
              <a:gs pos="100000">
                <a:srgbClr val="D3D3D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Вотчинные князья</a:t>
            </a:r>
            <a:endParaRPr b="1" i="0" sz="24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5374102" y="3371750"/>
            <a:ext cx="2949718" cy="346249"/>
          </a:xfrm>
          <a:prstGeom prst="rect">
            <a:avLst/>
          </a:prstGeom>
          <a:gradFill>
            <a:gsLst>
              <a:gs pos="0">
                <a:srgbClr val="1445A6"/>
              </a:gs>
              <a:gs pos="80000">
                <a:srgbClr val="1A5ADB"/>
              </a:gs>
              <a:gs pos="100000">
                <a:srgbClr val="165AE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Удельные князья</a:t>
            </a:r>
            <a:endParaRPr b="1" i="0" sz="24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981975" y="3651876"/>
            <a:ext cx="73419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Некоторыми волостями управляли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великокняжеские наместники</a:t>
            </a:r>
            <a:endParaRPr b="1" i="0" sz="2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126750" y="4367450"/>
            <a:ext cx="2373600" cy="776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DEDED"/>
              </a:gs>
              <a:gs pos="35000">
                <a:srgbClr val="F2F2F2"/>
              </a:gs>
              <a:gs pos="100000">
                <a:srgbClr val="FAFAFA"/>
              </a:gs>
            </a:gsLst>
            <a:lin ang="16200000" scaled="0"/>
          </a:gradFill>
          <a:ln cap="flat" cmpd="sng" w="9525">
            <a:solidFill>
              <a:srgbClr val="D4D4D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Центральные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земли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6084175" y="4367450"/>
            <a:ext cx="2825100" cy="776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5D1FF"/>
              </a:gs>
              <a:gs pos="35000">
                <a:srgbClr val="D5DEFF"/>
              </a:gs>
              <a:gs pos="100000">
                <a:srgbClr val="EDF1FF"/>
              </a:gs>
            </a:gsLst>
            <a:lin ang="16200000" scaled="0"/>
          </a:gradFill>
          <a:ln cap="flat" cmpd="sng" w="9525">
            <a:solidFill>
              <a:srgbClr val="A7B2D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«прыслухаючыя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земли»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126757" y="1815666"/>
            <a:ext cx="1348899" cy="2700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7436546" y="1815666"/>
            <a:ext cx="1440160" cy="2798429"/>
          </a:xfrm>
          <a:prstGeom prst="curvedLeftArrow">
            <a:avLst>
              <a:gd fmla="val 25000" name="adj1"/>
              <a:gd fmla="val 50000" name="adj2"/>
              <a:gd fmla="val 42648" name="adj3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007">
  <a:themeElements>
    <a:clrScheme name="Тема Offic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