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697038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'є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5333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indent="-228600" lvl="2" marL="1371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>
                <a:solidFill>
                  <a:schemeClr val="dk1"/>
                </a:solidFill>
              </a:defRPr>
            </a:lvl3pPr>
            <a:lvl4pPr indent="-228600" lvl="3" marL="18288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4pPr>
            <a:lvl5pPr indent="-228600" lvl="4" marL="22860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5pPr>
            <a:lvl6pPr indent="-228600" lvl="5" marL="2743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6pPr>
            <a:lvl7pPr indent="-228600" lvl="6" marL="32004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7pPr>
            <a:lvl8pPr indent="-228600" lvl="7" marL="3657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8pPr>
            <a:lvl9pPr indent="-228600" lvl="8" marL="41148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'єкти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4766734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indent="-397954" lvl="5" marL="2743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667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1"/>
              <a:buNone/>
              <a:defRPr sz="1201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slide" Target="/ppt/slides/slide6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4exam.ru/test/9848/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4exam.ru/test/9849/" TargetMode="External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7.xml"/><Relationship Id="rId4" Type="http://schemas.openxmlformats.org/officeDocument/2006/relationships/slide" Target="/ppt/slides/slide9.xml"/><Relationship Id="rId5" Type="http://schemas.openxmlformats.org/officeDocument/2006/relationships/slide" Target="/ppt/slides/slide9.xml"/><Relationship Id="rId6" Type="http://schemas.openxmlformats.org/officeDocument/2006/relationships/slide" Target="/ppt/slides/slide13.xml"/><Relationship Id="rId7" Type="http://schemas.openxmlformats.org/officeDocument/2006/relationships/slide" Target="/ppt/slides/slide1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slide" Target="/ppt/slides/slide6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694833" y="692696"/>
            <a:ext cx="10497167" cy="5033857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§ 23,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подготовить сообщение, лэпбук или презентацию об одной из перечисленных исторических личностей: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Михаиле Фёдоровиче Романове,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Алексее Михайловиче Романове, Степане Разине.</a:t>
            </a:r>
            <a:endParaRPr b="1" i="0" sz="4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53338"/>
          <a:stretch/>
        </p:blipFill>
        <p:spPr>
          <a:xfrm>
            <a:off x="-25000" y="3714350"/>
            <a:ext cx="12192000" cy="314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/>
          <p:nvPr/>
        </p:nvSpPr>
        <p:spPr>
          <a:xfrm>
            <a:off x="1421625" y="44624"/>
            <a:ext cx="10799580" cy="8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741">
                <a:solidFill>
                  <a:srgbClr val="BCC5E6"/>
                </a:solidFill>
                <a:latin typeface="Calibri"/>
                <a:ea typeface="Calibri"/>
                <a:cs typeface="Calibri"/>
                <a:sym typeface="Calibri"/>
              </a:rPr>
              <a:t>Особенности российской мануфактуры:</a:t>
            </a:r>
            <a:endParaRPr b="1" sz="4741">
              <a:solidFill>
                <a:srgbClr val="BCC5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772300" y="922476"/>
            <a:ext cx="10394700" cy="28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0923" lvl="0" marL="541873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100"/>
              <a:buFont typeface="Noto Sans Symbols"/>
              <a:buChar char="❖"/>
            </a:pPr>
            <a:r>
              <a:rPr b="1" lang="ru-RU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Владельцами мануфактур выступали: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государство, 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иностранные и отечественные купцы,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крупные феодалы,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царский двор.</a:t>
            </a:r>
            <a:endParaRPr sz="1700"/>
          </a:p>
          <a:p>
            <a:pPr indent="-560923" lvl="0" marL="541873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100"/>
              <a:buFont typeface="Noto Sans Symbols"/>
              <a:buChar char="❖"/>
            </a:pPr>
            <a:r>
              <a:rPr b="1" lang="ru-RU" sz="31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К предприятиям насильственно прикрепляли крестьян.</a:t>
            </a:r>
            <a:endParaRPr b="1" sz="31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4223792" y="-99392"/>
            <a:ext cx="5372260" cy="786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DEEAF5"/>
                </a:solidFill>
                <a:latin typeface="Calibri"/>
                <a:ea typeface="Calibri"/>
                <a:cs typeface="Calibri"/>
                <a:sym typeface="Calibri"/>
              </a:rPr>
              <a:t>Положение крестьян</a:t>
            </a:r>
            <a:endParaRPr b="1" sz="4400">
              <a:solidFill>
                <a:srgbClr val="DEEA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1743516" y="456584"/>
            <a:ext cx="10411878" cy="4177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Чтобы заручиться поддержкой дворян в  XVII в. в качестве вознаграждения царь передавал дворянам государственные земли с крестьянами.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b="1" lang="ru-RU" sz="3793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1649 г.</a:t>
            </a: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Земский собор принял </a:t>
            </a:r>
            <a:r>
              <a:rPr b="1" lang="ru-RU" sz="2844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Соборное уложение: </a:t>
            </a:r>
            <a:endParaRPr/>
          </a:p>
          <a:p>
            <a:pPr indent="-406405" lvl="0" marL="40640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▪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Юрьев день отменялся, </a:t>
            </a:r>
            <a:endParaRPr/>
          </a:p>
          <a:p>
            <a:pPr indent="-406405" lvl="0" marL="40640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▪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устанавливался бессрочный сыск беглых крестьян. </a:t>
            </a:r>
            <a:endParaRPr b="1" sz="2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5" lvl="0" marL="40640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▪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крестьяне навсегда становились собственностью феодала и передавались по наследству или продавались вместе с землей.</a:t>
            </a:r>
            <a:endParaRPr b="1" sz="2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4047773" y="4253680"/>
            <a:ext cx="6864085" cy="1113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318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Уложение окончательно оформило в России крепостное право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0" r="0" t="69675"/>
          <a:stretch/>
        </p:blipFill>
        <p:spPr>
          <a:xfrm>
            <a:off x="0" y="4778350"/>
            <a:ext cx="12192000" cy="20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531"/>
            <a:ext cx="5159896" cy="6860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/>
          <p:nvPr/>
        </p:nvSpPr>
        <p:spPr>
          <a:xfrm>
            <a:off x="5591944" y="116632"/>
            <a:ext cx="5729967" cy="125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Восстание Степана Разина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1667г-1671гг.</a:t>
            </a:r>
            <a:endParaRPr b="1" sz="379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5279103" y="1700808"/>
            <a:ext cx="689559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Причины:</a:t>
            </a: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установление крепостного права;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Ход восстания: </a:t>
            </a:r>
            <a:endParaRPr b="1" sz="2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1667 г.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отрядом «голытьбы» совершил походы на Волгу,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Яик (теперь Урал) и в Персию (сейчас Иран).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1670 г.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захватил города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Астрахань и Царицын (сейчас Волгоград).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Осенью 1670 г.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Разин потерпел серьезное поражение у стен города Симбирска.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Итог восстания: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1671г.- 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казнь С. Разина на Болотной площади в Москве.</a:t>
            </a:r>
            <a:endParaRPr/>
          </a:p>
        </p:txBody>
      </p:sp>
      <p:sp>
        <p:nvSpPr>
          <p:cNvPr id="178" name="Google Shape;178;p24">
            <a:hlinkClick action="ppaction://hlinksldjump" r:id="rId4"/>
          </p:cNvPr>
          <p:cNvSpPr/>
          <p:nvPr/>
        </p:nvSpPr>
        <p:spPr>
          <a:xfrm>
            <a:off x="11136560" y="5929288"/>
            <a:ext cx="877540" cy="87800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24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4976"/>
                </a:lnTo>
                <a:lnTo>
                  <a:pt x="93750" y="104976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134"/>
                </a:lnTo>
                <a:lnTo>
                  <a:pt x="88125" y="20646"/>
                </a:lnTo>
                <a:lnTo>
                  <a:pt x="76875" y="20646"/>
                </a:lnTo>
                <a:lnTo>
                  <a:pt x="76875" y="31890"/>
                </a:lnTo>
                <a:close/>
              </a:path>
              <a:path extrusionOk="0" fill="darkenLess" h="120000" w="120000">
                <a:moveTo>
                  <a:pt x="88125" y="43134"/>
                </a:moveTo>
                <a:lnTo>
                  <a:pt x="88125" y="20646"/>
                </a:lnTo>
                <a:lnTo>
                  <a:pt x="76875" y="20646"/>
                </a:lnTo>
                <a:lnTo>
                  <a:pt x="76875" y="31890"/>
                </a:lnTo>
                <a:close/>
                <a:moveTo>
                  <a:pt x="26250" y="60000"/>
                </a:moveTo>
                <a:lnTo>
                  <a:pt x="26250" y="104976"/>
                </a:lnTo>
                <a:lnTo>
                  <a:pt x="54375" y="104976"/>
                </a:lnTo>
                <a:lnTo>
                  <a:pt x="54375" y="82488"/>
                </a:lnTo>
                <a:lnTo>
                  <a:pt x="65625" y="82488"/>
                </a:lnTo>
                <a:lnTo>
                  <a:pt x="65625" y="104976"/>
                </a:lnTo>
                <a:lnTo>
                  <a:pt x="93750" y="104976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15024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2488"/>
                </a:moveTo>
                <a:lnTo>
                  <a:pt x="65625" y="82488"/>
                </a:lnTo>
                <a:lnTo>
                  <a:pt x="65625" y="104976"/>
                </a:lnTo>
                <a:lnTo>
                  <a:pt x="54375" y="104976"/>
                </a:lnTo>
                <a:close/>
              </a:path>
              <a:path extrusionOk="0" fill="none" h="120000" w="120000">
                <a:moveTo>
                  <a:pt x="60000" y="15024"/>
                </a:moveTo>
                <a:lnTo>
                  <a:pt x="76875" y="31890"/>
                </a:lnTo>
                <a:lnTo>
                  <a:pt x="76875" y="20646"/>
                </a:lnTo>
                <a:lnTo>
                  <a:pt x="88125" y="20646"/>
                </a:lnTo>
                <a:lnTo>
                  <a:pt x="88125" y="4313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4976"/>
                </a:lnTo>
                <a:lnTo>
                  <a:pt x="26250" y="104976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1890"/>
                </a:moveTo>
                <a:lnTo>
                  <a:pt x="88125" y="4313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4976"/>
                </a:moveTo>
                <a:lnTo>
                  <a:pt x="54375" y="82488"/>
                </a:lnTo>
                <a:lnTo>
                  <a:pt x="65625" y="82488"/>
                </a:lnTo>
                <a:lnTo>
                  <a:pt x="65625" y="104976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660033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17450" l="0" r="1176" t="15350"/>
          <a:stretch/>
        </p:blipFill>
        <p:spPr>
          <a:xfrm>
            <a:off x="1559497" y="-6535"/>
            <a:ext cx="10580532" cy="684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/>
          <p:nvPr/>
        </p:nvSpPr>
        <p:spPr>
          <a:xfrm>
            <a:off x="1871531" y="961156"/>
            <a:ext cx="9814424" cy="5199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1611 г.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захват Швецией новгородских земель;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1617г.- 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заключение Столбовского мира между Россией и Швецией – возврат ранее захваченных земель;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1654 г.- 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присоединение к России Левобережной Украины;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9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1654-1667г.- 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война России с РП: возврат ранее утраченных Смоленской и Чернигово-Северской земель;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793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первой половине XVII в. 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началось присоединение и освоение Восточной Сибири. Русские вышли к Тихому океану. Соседом России стала крупнейшая держава Азии — Китай.</a:t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860856" y="33505"/>
            <a:ext cx="11297537" cy="8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74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Укрепление международного положения</a:t>
            </a:r>
            <a:endParaRPr b="1" sz="474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1828859" y="1466116"/>
            <a:ext cx="10155795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XVII в. при первых Романовых в России были ликвидированы отрицательные последствия Смутного времени.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Укрепилась самодержавная царская власть, продолжилось стремительное расширение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Российского государства в восточном направлении.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 же время это столетие не случайно называют «бунташным веком».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>
            <a:off x="1487113" y="0"/>
            <a:ext cx="10704887" cy="1340539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Результаты начала правления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новой династии:</a:t>
            </a:r>
            <a:endParaRPr b="1" sz="40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901378" y="404664"/>
            <a:ext cx="4088127" cy="1094317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Повторим!</a:t>
            </a:r>
            <a:endParaRPr b="1" i="0" sz="6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1999545" y="4367772"/>
            <a:ext cx="4670894" cy="53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44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https://4exam.ru/test/9848/</a:t>
            </a:r>
            <a:r>
              <a:rPr b="1" i="0" lang="ru-RU" sz="284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8386" y="2148858"/>
            <a:ext cx="1670756" cy="167075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7290800" y="4282429"/>
            <a:ext cx="4670894" cy="530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https://4exam.ru/test/9849/</a:t>
            </a: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4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85599" y="2148858"/>
            <a:ext cx="1670756" cy="167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496" y="-27384"/>
            <a:ext cx="10510501" cy="6885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7"/>
          <p:cNvGrpSpPr/>
          <p:nvPr/>
        </p:nvGrpSpPr>
        <p:grpSpPr>
          <a:xfrm>
            <a:off x="2349957" y="106055"/>
            <a:ext cx="9039798" cy="6273384"/>
            <a:chOff x="665011" y="133439"/>
            <a:chExt cx="9039798" cy="6273384"/>
          </a:xfrm>
        </p:grpSpPr>
        <p:sp>
          <p:nvSpPr>
            <p:cNvPr id="110" name="Google Shape;110;p17"/>
            <p:cNvSpPr/>
            <p:nvPr/>
          </p:nvSpPr>
          <p:spPr>
            <a:xfrm>
              <a:off x="3805229" y="1734895"/>
              <a:ext cx="2987489" cy="24334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874A5"/>
                </a:gs>
                <a:gs pos="80000">
                  <a:srgbClr val="4A98DA"/>
                </a:gs>
                <a:gs pos="100000">
                  <a:srgbClr val="4899D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3924020" y="1853686"/>
              <a:ext cx="2749907" cy="21958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Преодоление политического кризиса: избрание царя и укрепление царской власти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rot="-5437770">
              <a:off x="4934298" y="1387427"/>
              <a:ext cx="69497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3" name="Google Shape;113;p17"/>
            <p:cNvSpPr/>
            <p:nvPr/>
          </p:nvSpPr>
          <p:spPr>
            <a:xfrm>
              <a:off x="1202854" y="133439"/>
              <a:ext cx="8140273" cy="906518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874A5"/>
                </a:gs>
                <a:gs pos="80000">
                  <a:srgbClr val="4A98DA"/>
                </a:gs>
                <a:gs pos="100000">
                  <a:srgbClr val="4899D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 txBox="1"/>
            <p:nvPr/>
          </p:nvSpPr>
          <p:spPr>
            <a:xfrm>
              <a:off x="1247107" y="177692"/>
              <a:ext cx="8051767" cy="818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600" lIns="101600" spcFirstLastPara="1" rIns="101600" wrap="square" tIns="101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4000" cap="none">
                  <a:solidFill>
                    <a:srgbClr val="BCC5E6"/>
                  </a:solidFill>
                  <a:latin typeface="Calibri"/>
                  <a:ea typeface="Calibri"/>
                  <a:cs typeface="Calibri"/>
                  <a:sym typeface="Calibri"/>
                </a:rPr>
                <a:t>Задачи России в начале XVIIвека</a:t>
              </a:r>
              <a:endParaRPr b="1" sz="4000" cap="none">
                <a:solidFill>
                  <a:srgbClr val="BCC5E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 rot="2821792">
              <a:off x="6260543" y="4563314"/>
              <a:ext cx="107957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6" name="Google Shape;116;p17"/>
            <p:cNvSpPr/>
            <p:nvPr/>
          </p:nvSpPr>
          <p:spPr>
            <a:xfrm>
              <a:off x="5912579" y="4958284"/>
              <a:ext cx="3792230" cy="137499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874A5"/>
                </a:gs>
                <a:gs pos="80000">
                  <a:srgbClr val="4A98DA"/>
                </a:gs>
                <a:gs pos="100000">
                  <a:srgbClr val="4899D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5979701" y="5025406"/>
              <a:ext cx="3657986" cy="1240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Укрепление международного положения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 rot="8101425">
              <a:off x="3038309" y="4600088"/>
              <a:ext cx="1221659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4D7CA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17"/>
            <p:cNvSpPr/>
            <p:nvPr/>
          </p:nvSpPr>
          <p:spPr>
            <a:xfrm>
              <a:off x="665011" y="5031831"/>
              <a:ext cx="3727921" cy="137499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874A5"/>
                </a:gs>
                <a:gs pos="80000">
                  <a:srgbClr val="4A98DA"/>
                </a:gs>
                <a:gs pos="100000">
                  <a:srgbClr val="4899DE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732133" y="5098953"/>
              <a:ext cx="3593677" cy="1240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Укрепление экономического положения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631504" y="188906"/>
            <a:ext cx="10411823" cy="1463649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Какие меры были предприняты для решения возникших проблем?</a:t>
            </a:r>
            <a:endParaRPr b="1"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426259" y="1988840"/>
            <a:ext cx="9217024" cy="7660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 группа: укрепление царской власти;</a:t>
            </a:r>
            <a:endParaRPr b="1" sz="6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>
            <a:off x="2431943" y="3355152"/>
            <a:ext cx="9270807" cy="1276868"/>
          </a:xfrm>
          <a:prstGeom prst="rect">
            <a:avLst/>
          </a:prstGeom>
          <a:solidFill>
            <a:srgbClr val="333B76"/>
          </a:solidFill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 группа: </a:t>
            </a:r>
            <a:r>
              <a:rPr b="1" lang="ru-RU" sz="3318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преодоление последствий смуты в экономике;</a:t>
            </a:r>
            <a:endParaRPr b="1" sz="42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2459438" y="5030285"/>
            <a:ext cx="9270807" cy="12768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группа: </a:t>
            </a:r>
            <a:r>
              <a:rPr b="1" lang="ru-RU" sz="3318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укрепление международного положения;</a:t>
            </a:r>
            <a:endParaRPr b="1" sz="42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7887"/>
            <a:ext cx="5573224" cy="691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1631503" y="0"/>
            <a:ext cx="10560497" cy="206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1613 г.-</a:t>
            </a:r>
            <a:r>
              <a:rPr b="1" lang="ru-RU" sz="4267">
                <a:solidFill>
                  <a:srgbClr val="A8CAE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3793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избрание Земским собором российским царём Михаила Фёдоровича Романова.</a:t>
            </a:r>
            <a:r>
              <a:rPr b="1" lang="ru-RU" sz="4741">
                <a:solidFill>
                  <a:srgbClr val="A8CAE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741">
              <a:solidFill>
                <a:srgbClr val="A8CA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304893" y="2542194"/>
            <a:ext cx="6656740" cy="2135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Возрастание роли Земского собора и Боярской думы: «царь принял условие собора вершить дела, советуясь «со всей землей»</a:t>
            </a:r>
            <a:endParaRPr b="1" sz="33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909055" y="1916832"/>
            <a:ext cx="2499313" cy="79955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5585263" y="5008080"/>
            <a:ext cx="6096000" cy="1770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>
                <a:solidFill>
                  <a:srgbClr val="A8CAEE"/>
                </a:solidFill>
                <a:latin typeface="Calibri"/>
                <a:ea typeface="Calibri"/>
                <a:cs typeface="Calibri"/>
                <a:sym typeface="Calibri"/>
              </a:rPr>
              <a:t>1645 г.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b="1" lang="ru-RU" sz="33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престол унаследовал его 16-летний сын Алексей Михайлович.</a:t>
            </a:r>
            <a:endParaRPr b="1" sz="331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11384" r="0" t="0"/>
          <a:stretch/>
        </p:blipFill>
        <p:spPr>
          <a:xfrm>
            <a:off x="38700" y="184100"/>
            <a:ext cx="5439200" cy="602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/>
          <p:nvPr/>
        </p:nvSpPr>
        <p:spPr>
          <a:xfrm>
            <a:off x="5598450" y="71150"/>
            <a:ext cx="6484200" cy="3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8"/>
              <a:buFont typeface="Noto Sans Symbols"/>
              <a:buChar char="✔"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влияние Боярской думы постепенно уменьшалось;</a:t>
            </a:r>
            <a:endParaRPr/>
          </a:p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8"/>
              <a:buFont typeface="Noto Sans Symbols"/>
              <a:buChar char="✔"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1653 г. Земские соборы не созывались;</a:t>
            </a:r>
            <a:endParaRPr/>
          </a:p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18"/>
              <a:buFont typeface="Noto Sans Symbols"/>
              <a:buChar char="✔"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Опорой власти стали приказы и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армия (начали создаваться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полки «нового строя);</a:t>
            </a:r>
            <a:endParaRPr b="1" sz="33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589250" y="4051639"/>
            <a:ext cx="41730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Алексей Михайлович</a:t>
            </a:r>
            <a:endParaRPr b="1" sz="33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7422342" y="4272665"/>
            <a:ext cx="2619300" cy="66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5303850" y="5186150"/>
            <a:ext cx="6778800" cy="1509600"/>
          </a:xfrm>
          <a:prstGeom prst="roundRect">
            <a:avLst>
              <a:gd fmla="val 16667" name="adj"/>
            </a:avLst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766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Алексей Михайлович укрепил самодержавную власть.</a:t>
            </a:r>
            <a:endParaRPr b="1" sz="3766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>
            <a:hlinkClick action="ppaction://hlinksldjump" r:id="rId4"/>
          </p:cNvPr>
          <p:cNvSpPr/>
          <p:nvPr/>
        </p:nvSpPr>
        <p:spPr>
          <a:xfrm>
            <a:off x="119336" y="5923112"/>
            <a:ext cx="979428" cy="86769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0134" y="60000"/>
                </a:lnTo>
                <a:lnTo>
                  <a:pt x="30100" y="60000"/>
                </a:lnTo>
                <a:lnTo>
                  <a:pt x="30100" y="105000"/>
                </a:lnTo>
                <a:lnTo>
                  <a:pt x="89900" y="105000"/>
                </a:lnTo>
                <a:lnTo>
                  <a:pt x="89900" y="60000"/>
                </a:lnTo>
                <a:lnTo>
                  <a:pt x="99866" y="60000"/>
                </a:lnTo>
                <a:lnTo>
                  <a:pt x="84917" y="43125"/>
                </a:lnTo>
                <a:lnTo>
                  <a:pt x="84917" y="20625"/>
                </a:lnTo>
                <a:lnTo>
                  <a:pt x="74950" y="20625"/>
                </a:lnTo>
                <a:lnTo>
                  <a:pt x="74950" y="31875"/>
                </a:lnTo>
                <a:close/>
              </a:path>
              <a:path extrusionOk="0" fill="darkenLess" h="120000" w="120000">
                <a:moveTo>
                  <a:pt x="84917" y="43125"/>
                </a:moveTo>
                <a:lnTo>
                  <a:pt x="84917" y="20625"/>
                </a:lnTo>
                <a:lnTo>
                  <a:pt x="74950" y="20625"/>
                </a:lnTo>
                <a:lnTo>
                  <a:pt x="74950" y="31875"/>
                </a:lnTo>
                <a:close/>
                <a:moveTo>
                  <a:pt x="30100" y="60000"/>
                </a:moveTo>
                <a:lnTo>
                  <a:pt x="30100" y="105000"/>
                </a:lnTo>
                <a:lnTo>
                  <a:pt x="55017" y="105000"/>
                </a:lnTo>
                <a:lnTo>
                  <a:pt x="55017" y="82500"/>
                </a:lnTo>
                <a:lnTo>
                  <a:pt x="64983" y="82500"/>
                </a:lnTo>
                <a:lnTo>
                  <a:pt x="64983" y="105000"/>
                </a:lnTo>
                <a:lnTo>
                  <a:pt x="89900" y="105000"/>
                </a:lnTo>
                <a:lnTo>
                  <a:pt x="89900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0134" y="60000"/>
                </a:lnTo>
                <a:lnTo>
                  <a:pt x="99866" y="60000"/>
                </a:lnTo>
                <a:close/>
                <a:moveTo>
                  <a:pt x="55017" y="82500"/>
                </a:moveTo>
                <a:lnTo>
                  <a:pt x="64983" y="82500"/>
                </a:lnTo>
                <a:lnTo>
                  <a:pt x="64983" y="105000"/>
                </a:lnTo>
                <a:lnTo>
                  <a:pt x="5501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4950" y="31875"/>
                </a:lnTo>
                <a:lnTo>
                  <a:pt x="74950" y="20625"/>
                </a:lnTo>
                <a:lnTo>
                  <a:pt x="84917" y="20625"/>
                </a:lnTo>
                <a:lnTo>
                  <a:pt x="84917" y="43125"/>
                </a:lnTo>
                <a:lnTo>
                  <a:pt x="99866" y="60000"/>
                </a:lnTo>
                <a:lnTo>
                  <a:pt x="89900" y="60000"/>
                </a:lnTo>
                <a:lnTo>
                  <a:pt x="89900" y="105000"/>
                </a:lnTo>
                <a:lnTo>
                  <a:pt x="30100" y="105000"/>
                </a:lnTo>
                <a:lnTo>
                  <a:pt x="30100" y="60000"/>
                </a:lnTo>
                <a:lnTo>
                  <a:pt x="20134" y="60000"/>
                </a:lnTo>
                <a:close/>
                <a:moveTo>
                  <a:pt x="74950" y="31875"/>
                </a:moveTo>
                <a:lnTo>
                  <a:pt x="84917" y="43125"/>
                </a:lnTo>
                <a:moveTo>
                  <a:pt x="89900" y="60000"/>
                </a:moveTo>
                <a:lnTo>
                  <a:pt x="30100" y="60000"/>
                </a:lnTo>
                <a:moveTo>
                  <a:pt x="55017" y="105000"/>
                </a:moveTo>
                <a:lnTo>
                  <a:pt x="55017" y="82500"/>
                </a:lnTo>
                <a:lnTo>
                  <a:pt x="64983" y="82500"/>
                </a:lnTo>
                <a:lnTo>
                  <a:pt x="6498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660033"/>
          </a:solidFill>
          <a:ln cap="flat" cmpd="sng" w="25400">
            <a:solidFill>
              <a:srgbClr val="4772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912" y="3438625"/>
            <a:ext cx="10601088" cy="3415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2855640" y="-171400"/>
            <a:ext cx="7180704" cy="766087"/>
          </a:xfrm>
          <a:prstGeom prst="rect">
            <a:avLst/>
          </a:prstGeom>
          <a:noFill/>
          <a:ln>
            <a:noFill/>
          </a:ln>
        </p:spPr>
        <p:txBody>
          <a:bodyPr anchorCtr="0" anchor="t" bIns="54175" lIns="108350" spcFirstLastPara="1" rIns="108350" wrap="square" tIns="54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267">
                <a:solidFill>
                  <a:srgbClr val="FCE5CD"/>
                </a:solidFill>
                <a:latin typeface="Calibri"/>
                <a:ea typeface="Calibri"/>
                <a:cs typeface="Calibri"/>
                <a:sym typeface="Calibri"/>
              </a:rPr>
              <a:t>Промышленность и торговля</a:t>
            </a:r>
            <a:endParaRPr b="1" sz="4267">
              <a:solidFill>
                <a:srgbClr val="FCE5C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1651913" y="439668"/>
            <a:ext cx="10479085" cy="3087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⮚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городах и селах развивалось ремесло; </a:t>
            </a:r>
            <a:endParaRPr/>
          </a:p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⮚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Появились излишки продуктов; </a:t>
            </a:r>
            <a:endParaRPr/>
          </a:p>
          <a:p>
            <a:pPr indent="-541873" lvl="0" marL="54187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Font typeface="Noto Sans Symbols"/>
              <a:buChar char="⮚"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Развивалась внутренняя и внешняя торговля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(т.к. флота не было, то </a:t>
            </a:r>
            <a:r>
              <a:rPr b="1" lang="ru-RU" sz="2844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внешняя торговля находилась в руках заморских купцов</a:t>
            </a:r>
            <a:r>
              <a:rPr b="1" lang="ru-RU" sz="284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скупавших по низким ценам лес, меха, воск, деготь, пеньку и др.; </a:t>
            </a:r>
            <a:endParaRPr/>
          </a:p>
          <a:p>
            <a:pPr indent="-541873" lvl="0" marL="541873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Noto Sans Symbols"/>
              <a:buChar char="⮚"/>
            </a:pPr>
            <a:r>
              <a:rPr b="1" lang="ru-RU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 XVII в. на смену ремесленным мастерским пришла мануфактура.</a:t>
            </a:r>
            <a:endParaRPr b="1" sz="24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1590912" y="3438625"/>
            <a:ext cx="10479085" cy="1478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318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Наиболее знаменитые: </a:t>
            </a: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металлургические заводы на Урале;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кожевенные мануфактуры в Ярославле и Нижнем Новгороде,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44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солеваренные — в Прикамье и Старой Руссе;</a:t>
            </a:r>
            <a:endParaRPr b="1" sz="284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Інше 2">
      <a:dk1>
        <a:srgbClr val="FFFFFF"/>
      </a:dk1>
      <a:lt1>
        <a:srgbClr val="121429"/>
      </a:lt1>
      <a:dk2>
        <a:srgbClr val="121429"/>
      </a:dk2>
      <a:lt2>
        <a:srgbClr val="121429"/>
      </a:lt2>
      <a:accent1>
        <a:srgbClr val="629DD1"/>
      </a:accent1>
      <a:accent2>
        <a:srgbClr val="297FD5"/>
      </a:accent2>
      <a:accent3>
        <a:srgbClr val="7F8FA9"/>
      </a:accent3>
      <a:accent4>
        <a:srgbClr val="121429"/>
      </a:accent4>
      <a:accent5>
        <a:srgbClr val="5AA2AE"/>
      </a:accent5>
      <a:accent6>
        <a:srgbClr val="9D90A0"/>
      </a:accent6>
      <a:hlink>
        <a:srgbClr val="FF0000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