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2zOemLishJntW1auctQQsDMG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0A2CAF-4FE1-40A1-9D00-F284506ADB25}">
  <a:tblStyle styleId="{A20A2CAF-4FE1-40A1-9D00-F284506ADB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623096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://vkinotik.net/E7HXEa0o-G4/videurok-po-vsemirno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124748"/>
            <a:ext cx="91440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§ 3,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заполнить таблицу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«Возникновение фашистских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партий и движений»</a:t>
            </a:r>
            <a:endParaRPr b="1" i="0" sz="54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0" y="138328"/>
            <a:ext cx="4572000" cy="65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Австрии была установлена демократическая республика. 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Венгрии весной 1919 г. к власти пришли коммунисты и провозгласили Венгерскую Советскую республику. 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странах-победительницах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массовые забастовки,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имевшие экономический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характер.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ряде случаев рабочие выступали против вмешательства иностранных государств во внутренние дела Советской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4716016" y="138328"/>
            <a:ext cx="432048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Характерной чертой послевоенного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революционного подъема стало коммунистическое движение. Коммунистические партии возникли во многих странах.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Коммунистические партии возникли во многих странах.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отличие от социал-демократов коммунисты выступали за </a:t>
            </a: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революционное изменение общества путем вооруженной борьбы. </a:t>
            </a:r>
            <a:endParaRPr/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829" y="4221088"/>
            <a:ext cx="2520280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"/>
            <a:ext cx="91188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0" y="0"/>
            <a:ext cx="9144000" cy="34470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6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Март 1919г.–</a:t>
            </a:r>
            <a:r>
              <a:rPr b="1" lang="ru-RU" sz="40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создание Коминтерна.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6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Февраль 1919г.- </a:t>
            </a:r>
            <a:r>
              <a:rPr b="1" lang="ru-RU" sz="40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возобновление деятельности II интернационала.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6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1923г.- </a:t>
            </a:r>
            <a:r>
              <a:rPr b="1" lang="ru-RU" sz="40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преобразование его в Рабочий социалистический интернационал.</a:t>
            </a:r>
            <a:endParaRPr b="1" sz="40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b="32857" l="0" r="0" t="0"/>
          <a:stretch/>
        </p:blipFill>
        <p:spPr>
          <a:xfrm>
            <a:off x="342900" y="28852"/>
            <a:ext cx="84582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/>
          <p:nvPr/>
        </p:nvSpPr>
        <p:spPr>
          <a:xfrm>
            <a:off x="342900" y="3792235"/>
            <a:ext cx="84582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Перечислить причины возникновения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фашизма в Европе.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Стр.18.</a:t>
            </a:r>
            <a:endParaRPr b="1" sz="48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>
            <a:off x="161876" y="836712"/>
            <a:ext cx="8964488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1.  Революционно-демокра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тический  подъем;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2.  Угроза  большевизации 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Европы;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3.  Обнищание народных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масс в результате Первой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мировой войны;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Утрата прежних ценно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стей либерального общества;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Распространение  идей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о  решающей  роли 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насилия,  террора  и  во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йн  в  истории;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Появление  массовых 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движений  право-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радикального  толка, 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культа  сильной  личности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(вождя), кризис правящ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 либеральных партий;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Возникновение теорий н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ационального социализма;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Усиление расистских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ваншистских и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националистических идей;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151560" y="4"/>
            <a:ext cx="88408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u="sng">
                <a:solidFill>
                  <a:srgbClr val="84BE6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Причины возникновения фашизма</a:t>
            </a:r>
            <a:endParaRPr b="1" sz="4400">
              <a:solidFill>
                <a:srgbClr val="84BE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4534148" y="620741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http://vkinotik.net/E7HXEa0o-G4/videurok-po-vsemirno.html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293" y="0"/>
            <a:ext cx="9230591" cy="6858000"/>
          </a:xfrm>
          <a:prstGeom prst="rect">
            <a:avLst/>
          </a:prstGeom>
          <a:solidFill>
            <a:srgbClr val="BBD6EE"/>
          </a:solidFill>
          <a:ln>
            <a:noFill/>
          </a:ln>
        </p:spPr>
      </p:pic>
      <p:sp>
        <p:nvSpPr>
          <p:cNvPr id="164" name="Google Shape;164;p14"/>
          <p:cNvSpPr/>
          <p:nvPr/>
        </p:nvSpPr>
        <p:spPr>
          <a:xfrm>
            <a:off x="10906" y="1556792"/>
            <a:ext cx="91440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Где, когда, почему и какие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партии фашистского толка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возникают в Западной Европе?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Стр. 19.</a:t>
            </a:r>
            <a:endParaRPr b="1" sz="54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07504" y="-2894"/>
            <a:ext cx="88569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Особенности социально-экономического и политического развития стран Запада.</a:t>
            </a:r>
            <a:endParaRPr b="1" sz="32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123973" y="1010245"/>
            <a:ext cx="4572000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Решающую роль в экономике стали играть новые технологии.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США: </a:t>
            </a: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наступила эпоха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лет беспрецедентного экономического процветания.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Началась эпоха массового потребления, что способствовало росту уровня жизни населения.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Великобритания: </a:t>
            </a: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восстановление экономики идёт более медленными темпами.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1926 г. </a:t>
            </a: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крупнейшая всеобщая забастовка рабочих.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1929 г. </a:t>
            </a: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Лейбористы впервые получили большинство мест в палате общин и сформировали правительство.</a:t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833900" y="1074325"/>
            <a:ext cx="4310100" cy="5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Франция: </a:t>
            </a:r>
            <a:r>
              <a:rPr b="1"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 была разорена, особенно северная часть. Экономический рост происходил за счет германских репараций. Инфляция прекратилась только в 1928 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Германия:</a:t>
            </a:r>
            <a:r>
              <a:rPr b="1"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Экономический и политический хаос;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 состоянии выплачивать репарации; 1924 г. государства-победители решили сократить их  вдвое.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Предоставлен американский заем; ключевые отрасли и банки оказались под контролем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американского капитала.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107504" y="188640"/>
            <a:ext cx="892899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Используя текст учебника стр.20-21,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доказать противоречивость Версальско-Вашингтонской системы.</a:t>
            </a:r>
            <a:endParaRPr b="1" sz="40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276872"/>
            <a:ext cx="300037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/>
          <p:nvPr/>
        </p:nvSpPr>
        <p:spPr>
          <a:xfrm>
            <a:off x="4557555" y="2127632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апреля 1922 г. 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Германия и Россия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подписали в Рапалло (близ Генуи) договор.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4633250" y="3050950"/>
            <a:ext cx="4510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1925 г.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международная конференция в Локарно (Швейцария).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Франции гарантированы неприкосновенность германо-бельгийской и германо-французской границ в том виде, в каком они были установлены Версальским договором.</a:t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4910073" y="5810380"/>
            <a:ext cx="417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Польше подобных гарантий не предоставляли.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839607" y="1484788"/>
            <a:ext cx="781175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Западная Европа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в 1918-1923гг.</a:t>
            </a:r>
            <a:endParaRPr b="1" i="0" sz="80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961115" y="0"/>
            <a:ext cx="72888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4BE65"/>
                </a:solidFill>
                <a:latin typeface="Calibri"/>
                <a:ea typeface="Calibri"/>
                <a:cs typeface="Calibri"/>
                <a:sym typeface="Calibri"/>
              </a:rPr>
              <a:t>Повторим пройденное</a:t>
            </a:r>
            <a:endParaRPr b="1" i="0" sz="5400" u="none" cap="none" strike="noStrike">
              <a:solidFill>
                <a:srgbClr val="84BE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07505" y="888138"/>
            <a:ext cx="9036496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Когда и где принимались  </a:t>
            </a: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решения о послевоенном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устройстве мира?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Какие цели преследова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 каждая из стран-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победительниц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Пар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ижской мирной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конференции?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Кто и почему был недово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лен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принятыми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решениями?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Почему, созданную по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 Первой мировой войны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систему международ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ных отношений называют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Версальско-Вашингтонс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кой?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чём состояла внутрення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слабость и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противоречивость  этой с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истемы?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6441132" y="982180"/>
            <a:ext cx="27051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Какие территориальные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произошли в Западной Европе по условиям Версальского  договора?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Какие территории перешли под управление Лиги Наций?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575"/>
            <a:ext cx="6441131" cy="68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2886383" y="0"/>
            <a:ext cx="37004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5400">
              <a:solidFill>
                <a:srgbClr val="B8D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07504" y="932881"/>
            <a:ext cx="885698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 отразилось око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нчание Первой </a:t>
            </a: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мировой войны на 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населении Западной </a:t>
            </a: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Европы?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Назовите труднос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ти, которые </a:t>
            </a: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испытывало насел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ение Западных стран.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Был ли выход из 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создавшегося </a:t>
            </a: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положения?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Какой-мирный или 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военный?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Назовите вероятны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причины народных </a:t>
            </a: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выступлений.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71400"/>
            <a:ext cx="9152632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44044" y="4"/>
            <a:ext cx="909995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4 ноября 1918г.-3 мая 1919г.-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CC2E5"/>
                </a:solidFill>
                <a:latin typeface="Calibri"/>
                <a:ea typeface="Calibri"/>
                <a:cs typeface="Calibri"/>
                <a:sym typeface="Calibri"/>
              </a:rPr>
              <a:t>Ноябрьская буржуазно-демократическая революция в Германии.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981570" y="423908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Каковы же её причины?</a:t>
            </a:r>
            <a:endParaRPr b="1" sz="5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1189945" y="0"/>
            <a:ext cx="67803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Причины революции.</a:t>
            </a:r>
            <a:endParaRPr b="1" sz="54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Противоречия между потребностями развития страны и препятствовавшими этому социально-политическими отношениями;</a:t>
            </a:r>
            <a:endParaRPr b="1"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Ухудшение положения населения в годы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мировой войны, подъём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антиправительственных настроений.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AutoNum type="arabicPeriod" startAt="3"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Социально-политическое движение,      активизация деятельности политических партий и организаций.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 Кризис правящего режима.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8"/>
          <p:cNvGraphicFramePr/>
          <p:nvPr/>
        </p:nvGraphicFramePr>
        <p:xfrm>
          <a:off x="179510" y="6034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{A20A2CAF-4FE1-40A1-9D00-F284506ADB25}</a:tableStyleId>
              </a:tblPr>
              <a:tblGrid>
                <a:gridCol w="2145100"/>
                <a:gridCol w="6639875"/>
              </a:tblGrid>
              <a:tr h="28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Событие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45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 3 ноября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Начало революции. Восстание военных моряков в г. Киле, создание советов рабочих   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и солдатских депутатов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45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 9 ноября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Победа революции в Берлине. Кайзер Вильгельм II бежал. Монархия пала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10 ноября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Создание Временного правительства - Совета народных уполномоченных (отмена 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чрезвычайных военных законов, установление 8-часового рабочего дня, решение о с 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созыве Учредительного собрания)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1 1 ноября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Подписание перемирия, Германия вышла из войны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64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Декабрь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Всегерманский съезд Советов (санкционировал устране­ние Советов, правительство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Ф.Эберта получило мандат на осуществление всех полноты власти)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64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30  декабря 1918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«Союз Спартака» разрывает с НСДПГ, создание Комму­нистической партии Германии,  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еще весной 1917 г. - Неза­висимой социал-демократической партии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5 января 1919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Антиправительственные выступления берлинских рабочих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8 января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Переход в наступление войск Носке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15 января 1919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Убийство К. Либкнехта и Р. Люксембург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19 января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Выборы в Национальное собрание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</a:rPr>
                        <a:t>  13 апреля 1919 г.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</a:t>
                      </a:r>
                      <a:r>
                        <a:rPr b="1" lang="ru-RU" sz="1400" u="none" cap="none" strike="noStrike"/>
                        <a:t>Создание Советской Баварской республики</a:t>
                      </a:r>
                      <a:endParaRPr b="1"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solidFill>
                      <a:srgbClr val="F7CAAC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7620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6 февраля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Созыв и работа Учредительного (Национального) собра­ния в Веймаре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26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28 июня 1919 г.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  Подписание Версальского мирного договора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/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6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rgbClr val="000000"/>
                          </a:solidFill>
                        </a:rPr>
                        <a:t>  31 июля 1919 г.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7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b="1" lang="ru-RU" sz="1400" u="none" cap="none" strike="noStrike">
                          <a:solidFill>
                            <a:srgbClr val="000000"/>
                          </a:solidFill>
                        </a:rPr>
                        <a:t>Принятие Конституции и образование Веймарской рес­публики (1919-1933 гг.)</a:t>
                      </a:r>
                      <a:endParaRPr b="1" sz="1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26" name="Google Shape;126;p8"/>
          <p:cNvSpPr/>
          <p:nvPr/>
        </p:nvSpPr>
        <p:spPr>
          <a:xfrm>
            <a:off x="660511" y="-99392"/>
            <a:ext cx="782297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Основные события революции</a:t>
            </a:r>
            <a:endParaRPr b="1" sz="4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2866" t="0"/>
          <a:stretch/>
        </p:blipFill>
        <p:spPr>
          <a:xfrm>
            <a:off x="179512" y="188642"/>
            <a:ext cx="4896048" cy="62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 txBox="1"/>
          <p:nvPr/>
        </p:nvSpPr>
        <p:spPr>
          <a:xfrm>
            <a:off x="5075562" y="1124744"/>
            <a:ext cx="406843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повлияла революция в Германии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дальнейшее развитие западноевропейских стран?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ablon66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2015-11-14T18:56:27Z</dcterms:created>
  <dc:creator>User</dc:creator>
</cp:coreProperties>
</file>