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Book Antiqua"/>
      <p:regular r:id="rId19"/>
      <p:bold r:id="rId20"/>
      <p:italic r:id="rId21"/>
      <p:boldItalic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okAntiqua-bold.fntdata"/><Relationship Id="rId22" Type="http://schemas.openxmlformats.org/officeDocument/2006/relationships/font" Target="fonts/BookAntiqua-boldItalic.fntdata"/><Relationship Id="rId21" Type="http://schemas.openxmlformats.org/officeDocument/2006/relationships/font" Target="fonts/BookAntiqua-italic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BookAntiqua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8300b76d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8300b76d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8300b76d5_2_14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08300b76d5_2_14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8300b76d5_2_15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08300b76d5_2_154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8300b76d5_2_15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08300b76d5_2_15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8300b76d5_2_10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08300b76d5_2_107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8300b76d5_2_112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08300b76d5_2_112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8300b76d5_2_11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08300b76d5_2_117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8300b76d5_2_122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08300b76d5_2_122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8300b76d5_2_12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08300b76d5_2_127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8300b76d5_2_132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08300b76d5_2_132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8300b76d5_2_13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08300b76d5_2_138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8300b76d5_2_14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08300b76d5_2_143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5"/>
          <p:cNvSpPr/>
          <p:nvPr/>
        </p:nvSpPr>
        <p:spPr>
          <a:xfrm>
            <a:off x="345440" y="2206951"/>
            <a:ext cx="7147931" cy="184785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7572652" y="2208475"/>
            <a:ext cx="1190348" cy="1844802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69803"/>
            </a:schemeClr>
          </a:solidFill>
          <a:ln cap="flat" cmpd="sng" w="9525">
            <a:solidFill>
              <a:srgbClr val="6B7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445483" y="2291717"/>
            <a:ext cx="6947845" cy="16840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7786826" y="3468951"/>
            <a:ext cx="762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1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21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21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21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21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21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21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21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21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cap="flat" cmpd="dbl" w="9525">
            <a:solidFill>
              <a:srgbClr val="6B7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642805" y="3486150"/>
            <a:ext cx="655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rgbClr val="FFFFF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type="ctrTitle"/>
          </p:nvPr>
        </p:nvSpPr>
        <p:spPr>
          <a:xfrm>
            <a:off x="604705" y="2420275"/>
            <a:ext cx="6629400" cy="91440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3000"/>
              <a:buFont typeface="Book Antiqua"/>
              <a:buNone/>
              <a:defRPr sz="3000">
                <a:solidFill>
                  <a:srgbClr val="4753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7"/>
          <p:cNvSpPr/>
          <p:nvPr/>
        </p:nvSpPr>
        <p:spPr>
          <a:xfrm>
            <a:off x="451976" y="2209800"/>
            <a:ext cx="8265159" cy="184785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567656" y="2286000"/>
            <a:ext cx="8033800" cy="16840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736456" y="2400300"/>
            <a:ext cx="7696200" cy="97155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3000"/>
              <a:buFont typeface="Book Antiqua"/>
              <a:buNone/>
              <a:defRPr sz="3000" cap="non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7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736456" y="3455633"/>
            <a:ext cx="7696200" cy="392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17"/>
          <p:cNvSpPr/>
          <p:nvPr/>
        </p:nvSpPr>
        <p:spPr>
          <a:xfrm>
            <a:off x="675757" y="2343150"/>
            <a:ext cx="7817599" cy="1558290"/>
          </a:xfrm>
          <a:prstGeom prst="rect">
            <a:avLst/>
          </a:prstGeom>
          <a:noFill/>
          <a:ln cap="flat" cmpd="dbl" w="9525">
            <a:solidFill>
              <a:srgbClr val="6B7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26128" y="1289303"/>
            <a:ext cx="4038600" cy="3305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4648200" y="1289303"/>
            <a:ext cx="4038600" cy="3305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102" name="Google Shape;10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600"/>
              <a:buFont typeface="Book Antiqu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426128" y="1291829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700"/>
              <a:buNone/>
              <a:defRPr b="1" sz="17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426128" y="1828800"/>
            <a:ext cx="4040188" cy="2765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9" name="Google Shape;109;p19"/>
          <p:cNvSpPr txBox="1"/>
          <p:nvPr>
            <p:ph idx="3" type="body"/>
          </p:nvPr>
        </p:nvSpPr>
        <p:spPr>
          <a:xfrm>
            <a:off x="4645026" y="1291829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700"/>
              <a:buNone/>
              <a:defRPr b="1" sz="17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10" name="Google Shape;110;p19"/>
          <p:cNvSpPr txBox="1"/>
          <p:nvPr>
            <p:ph idx="4" type="body"/>
          </p:nvPr>
        </p:nvSpPr>
        <p:spPr>
          <a:xfrm>
            <a:off x="4645026" y="1828800"/>
            <a:ext cx="4041775" cy="2765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11" name="Google Shape;111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886200" y="514350"/>
            <a:ext cx="4572000" cy="39433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23" name="Google Shape;12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676691" y="1231854"/>
            <a:ext cx="2483254" cy="2425746"/>
          </a:xfrm>
          <a:prstGeom prst="rect">
            <a:avLst/>
          </a:prstGeom>
          <a:solidFill>
            <a:srgbClr val="FFFFFF"/>
          </a:solidFill>
          <a:ln cap="flat" cmpd="dbl" w="9525">
            <a:solidFill>
              <a:srgbClr val="6B7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1"/>
          <p:cNvSpPr txBox="1"/>
          <p:nvPr>
            <p:ph idx="2" type="body"/>
          </p:nvPr>
        </p:nvSpPr>
        <p:spPr>
          <a:xfrm>
            <a:off x="769000" y="2228850"/>
            <a:ext cx="2298634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47534C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29" name="Google Shape;129;p21"/>
          <p:cNvSpPr txBox="1"/>
          <p:nvPr>
            <p:ph type="title"/>
          </p:nvPr>
        </p:nvSpPr>
        <p:spPr>
          <a:xfrm>
            <a:off x="769000" y="1300734"/>
            <a:ext cx="2298634" cy="89371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500"/>
              <a:buFont typeface="Book Antiqua"/>
              <a:buNone/>
              <a:defRPr b="0" sz="1500">
                <a:solidFill>
                  <a:srgbClr val="6B7C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22"/>
          <p:cNvSpPr/>
          <p:nvPr>
            <p:ph idx="2" type="pic"/>
          </p:nvPr>
        </p:nvSpPr>
        <p:spPr>
          <a:xfrm>
            <a:off x="685800" y="466078"/>
            <a:ext cx="7772400" cy="324867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4" name="Google Shape;134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956289" y="4242418"/>
            <a:ext cx="7244736" cy="30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spcBef>
                <a:spcPts val="200"/>
              </a:spcBef>
              <a:spcAft>
                <a:spcPts val="0"/>
              </a:spcAft>
              <a:buSzPts val="1100"/>
              <a:buNone/>
              <a:defRPr sz="1100" cap="none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42" name="Google Shape;142;p22"/>
          <p:cNvSpPr txBox="1"/>
          <p:nvPr>
            <p:ph type="title"/>
          </p:nvPr>
        </p:nvSpPr>
        <p:spPr>
          <a:xfrm>
            <a:off x="914400" y="3829051"/>
            <a:ext cx="7328514" cy="392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500"/>
              <a:buFont typeface="Book Antiqua"/>
              <a:buNone/>
              <a:defRPr b="0" sz="1500">
                <a:solidFill>
                  <a:srgbClr val="6B7C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931914" y="-1160263"/>
            <a:ext cx="32801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6955226" y="263558"/>
            <a:ext cx="1672235" cy="4407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4"/>
          <p:cNvSpPr txBox="1"/>
          <p:nvPr>
            <p:ph type="title"/>
          </p:nvPr>
        </p:nvSpPr>
        <p:spPr>
          <a:xfrm rot="5400000">
            <a:off x="5620475" y="1724673"/>
            <a:ext cx="4341736" cy="148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 rot="5400000">
            <a:off x="1371600" y="-628650"/>
            <a:ext cx="4343401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fmla="val 1735" name="adj"/>
            </a:avLst>
          </a:prstGeom>
          <a:blipFill rotWithShape="1">
            <a:blip r:embed="rId1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74320" y="208624"/>
            <a:ext cx="8595360" cy="99441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3"/>
          <p:cNvSpPr txBox="1"/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600"/>
              <a:buFont typeface="Book Antiqua"/>
              <a:buNone/>
              <a:defRPr b="0" i="0" sz="26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110400" y="413525"/>
            <a:ext cx="8923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8 классе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Правительственная политика в Беларуси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последней трети XIX в.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/>
          <p:nvPr/>
        </p:nvSpPr>
        <p:spPr>
          <a:xfrm>
            <a:off x="94300" y="87500"/>
            <a:ext cx="89304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Мероприятия российских властей </a:t>
            </a:r>
            <a:endParaRPr sz="1100">
              <a:solidFill>
                <a:srgbClr val="99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национально-религиозному вопросу.</a:t>
            </a:r>
            <a:endParaRPr sz="1100">
              <a:solidFill>
                <a:srgbClr val="990000"/>
              </a:solidFill>
            </a:endParaRPr>
          </a:p>
        </p:txBody>
      </p:sp>
      <p:sp>
        <p:nvSpPr>
          <p:cNvPr id="217" name="Google Shape;217;p35"/>
          <p:cNvSpPr/>
          <p:nvPr/>
        </p:nvSpPr>
        <p:spPr>
          <a:xfrm>
            <a:off x="224517" y="895425"/>
            <a:ext cx="8694966" cy="39472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Власти разделяли местное дворянство на «поляков» (католиков) и «русских» (православных).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Власти укрепляли союз с православным «русским» дворянством, которое было признано опорой самодержавия.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Широко</a:t>
            </a:r>
            <a:r>
              <a:rPr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развернулось строительство православ­ных церквей в псевдорусском стиле.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середине 1860-х гг. власти предприняли попытки насильственного перевода в правосла­вие части белорусов-католиков. 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Были закрыты около трехсот костелов и каплиц, часть которых были приспособлены под православные церкви.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Евреям запрещено селится и приобретать землю в сельской местности в черте оседлости.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Вводились ограничения в приёме евреев в учебные заведения и на работу.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509" y="106277"/>
            <a:ext cx="1998222" cy="210538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6"/>
          <p:cNvSpPr txBox="1"/>
          <p:nvPr/>
        </p:nvSpPr>
        <p:spPr>
          <a:xfrm>
            <a:off x="424153" y="1991839"/>
            <a:ext cx="14369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М. О. Коялович</a:t>
            </a:r>
            <a:endParaRPr b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2581906" y="122097"/>
            <a:ext cx="6364581" cy="21467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Западнорусизм- </a:t>
            </a: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историко-идеологическое направление научной, общественно-политической, этноконфессиональной и культурной жизни, возникшее в Северо-Западном крае Российской империи, основывающееся на постулате, что белорусы являются самобытной этнографической группой общерусского народа.</a:t>
            </a:r>
            <a:endParaRPr sz="1100"/>
          </a:p>
        </p:txBody>
      </p:sp>
      <p:sp>
        <p:nvSpPr>
          <p:cNvPr id="225" name="Google Shape;225;p36"/>
          <p:cNvSpPr/>
          <p:nvPr/>
        </p:nvSpPr>
        <p:spPr>
          <a:xfrm>
            <a:off x="305526" y="2284198"/>
            <a:ext cx="8316924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Его сторонники признавали и изучали особенности белорусов как части общерусского этноса без признания за ними права на самостоятельность. 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Лидером западноруссизма был уроженец Гродненской губернии Михаил Осипович Коялович — историк, этнограф,публицист, автор работ по политической и церковной истории Беларуси.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Он утверждал, что главное направление развития белорусского края — возвращение его от польского католичества к русскому православию. 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idx="4294967295" type="title"/>
          </p:nvPr>
        </p:nvSpPr>
        <p:spPr>
          <a:xfrm>
            <a:off x="587625" y="1596000"/>
            <a:ext cx="81180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4F6D2"/>
              </a:buClr>
              <a:buSzPts val="5400"/>
              <a:buFont typeface="Book Antiqua"/>
              <a:buNone/>
            </a:pPr>
            <a:r>
              <a:rPr b="1" lang="ru" sz="5400" cap="none">
                <a:solidFill>
                  <a:srgbClr val="93C47D"/>
                </a:solidFill>
              </a:rPr>
              <a:t>Домашнее задание:</a:t>
            </a:r>
            <a:endParaRPr b="1" sz="5400" cap="none">
              <a:solidFill>
                <a:srgbClr val="93C47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4F6D2"/>
              </a:buClr>
              <a:buSzPts val="5400"/>
              <a:buFont typeface="Book Antiqua"/>
              <a:buNone/>
            </a:pPr>
            <a:r>
              <a:rPr b="1" lang="ru" sz="5400">
                <a:solidFill>
                  <a:srgbClr val="EA9999"/>
                </a:solidFill>
              </a:rPr>
              <a:t>§15. </a:t>
            </a:r>
            <a:endParaRPr b="1" sz="5400">
              <a:solidFill>
                <a:srgbClr val="EA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4F6D2"/>
              </a:buClr>
              <a:buSzPts val="5400"/>
              <a:buFont typeface="Book Antiqua"/>
              <a:buNone/>
            </a:pPr>
            <a:r>
              <a:rPr b="1" lang="ru" sz="5400">
                <a:solidFill>
                  <a:srgbClr val="EA9999"/>
                </a:solidFill>
              </a:rPr>
              <a:t>вопросы и задания к§.</a:t>
            </a:r>
            <a:br>
              <a:rPr b="1" lang="ru" sz="5400" cap="none">
                <a:solidFill>
                  <a:srgbClr val="EA9999"/>
                </a:solidFill>
              </a:rPr>
            </a:br>
            <a:r>
              <a:rPr b="1" lang="ru" sz="4500" cap="none">
                <a:solidFill>
                  <a:srgbClr val="D8E2DD"/>
                </a:solidFill>
                <a:latin typeface="Arial"/>
                <a:ea typeface="Arial"/>
                <a:cs typeface="Arial"/>
                <a:sym typeface="Arial"/>
              </a:rPr>
              <a:t>§ 16,</a:t>
            </a:r>
            <a:br>
              <a:rPr b="1" lang="ru" sz="4500" cap="none">
                <a:solidFill>
                  <a:srgbClr val="D8E2D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" sz="4500" cap="none">
                <a:solidFill>
                  <a:srgbClr val="D8E2DD"/>
                </a:solidFill>
                <a:latin typeface="Arial"/>
                <a:ea typeface="Arial"/>
                <a:cs typeface="Arial"/>
                <a:sym typeface="Arial"/>
              </a:rPr>
              <a:t>вопросы и задания к параграфу.</a:t>
            </a:r>
            <a:endParaRPr b="1" sz="4500" cap="none">
              <a:solidFill>
                <a:srgbClr val="D8E2D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2430263" y="87475"/>
            <a:ext cx="4678204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rgbClr val="FF756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Вспомните!</a:t>
            </a:r>
            <a:endParaRPr sz="1100"/>
          </a:p>
        </p:txBody>
      </p:sp>
      <p:sp>
        <p:nvSpPr>
          <p:cNvPr id="177" name="Google Shape;177;p28"/>
          <p:cNvSpPr txBox="1"/>
          <p:nvPr/>
        </p:nvSpPr>
        <p:spPr>
          <a:xfrm>
            <a:off x="1153913" y="1005576"/>
            <a:ext cx="6847087" cy="36240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/>
            </a:pPr>
            <a:r>
              <a:rPr b="1" i="0" lang="ru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 что Александр II получил прозвище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«освободитель»?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Каковы были условия освобождения   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крестьян от крепостной зависимости?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В чём заключались особенности проведения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земельной реформы на белорусских землях?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Почему же крестьяне были недовольны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реформой?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 startAt="5"/>
            </a:pPr>
            <a:r>
              <a:rPr b="1" lang="ru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Назовите причины восстания 1863-1864гг. на землях Литвы т Беларуси?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 startAt="5"/>
            </a:pPr>
            <a:r>
              <a:rPr b="1" lang="ru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Каковы причины поражения восстания?</a:t>
            </a:r>
            <a:endParaRPr sz="1100"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/>
          <p:nvPr/>
        </p:nvSpPr>
        <p:spPr>
          <a:xfrm>
            <a:off x="1249246" y="1"/>
            <a:ext cx="6653504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D8E2D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Ситуация в белорусских губерниях после восстания 1863-1864гг.</a:t>
            </a:r>
            <a:endParaRPr sz="1100"/>
          </a:p>
        </p:txBody>
      </p:sp>
      <p:sp>
        <p:nvSpPr>
          <p:cNvPr id="188" name="Google Shape;188;p30"/>
          <p:cNvSpPr/>
          <p:nvPr/>
        </p:nvSpPr>
        <p:spPr>
          <a:xfrm>
            <a:off x="147506" y="129377"/>
            <a:ext cx="8856900" cy="31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 конца 1860-х гг. в Беларуси сохранялось военное положение, введенное в связи с восстанием 1863—1864 гг.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Беларуси и Литве был установлен режим ис­ключительных законов, направленный на уменьшение польского шляхет­ского влияния.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Действовали следственные комиссии и полевые суды.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Продолжались аресты участников восстания;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Принудительное отчуждение имений шляхты в пользу государства.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Правительство вернулось к политике «разбора» шлях­ты.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Шляхте запретили собираться вместе по несколько человек, даже на семейные торжества.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Уволены со службы все чиновники-католики.</a:t>
            </a:r>
            <a:endParaRPr sz="1100"/>
          </a:p>
        </p:txBody>
      </p:sp>
      <p:pic>
        <p:nvPicPr>
          <p:cNvPr id="189" name="Google Shape;189;p30"/>
          <p:cNvPicPr preferRelativeResize="0"/>
          <p:nvPr/>
        </p:nvPicPr>
        <p:blipFill rotWithShape="1">
          <a:blip r:embed="rId3">
            <a:alphaModFix/>
          </a:blip>
          <a:srcRect b="0" l="0" r="0" t="63098"/>
          <a:stretch/>
        </p:blipFill>
        <p:spPr>
          <a:xfrm>
            <a:off x="0" y="3216450"/>
            <a:ext cx="9144000" cy="189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3"/>
          <p:cNvPicPr preferRelativeResize="0"/>
          <p:nvPr/>
        </p:nvPicPr>
        <p:blipFill rotWithShape="1">
          <a:blip r:embed="rId3">
            <a:alphaModFix/>
          </a:blip>
          <a:srcRect b="0" l="0" r="7862" t="26063"/>
          <a:stretch/>
        </p:blipFill>
        <p:spPr>
          <a:xfrm>
            <a:off x="89502" y="357503"/>
            <a:ext cx="1728192" cy="217456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/>
          <p:nvPr/>
        </p:nvSpPr>
        <p:spPr>
          <a:xfrm>
            <a:off x="251520" y="627703"/>
            <a:ext cx="8856984" cy="40857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1. Только </a:t>
            </a:r>
            <a:r>
              <a:rPr b="1" lang="r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1872 г.</a:t>
            </a: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Беларуси проводилась судебная   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реформа: были созданы мировые суды, 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но судьи в них назначались министром юстиции из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числа верных правитель­ству помещиков.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2. Только </a:t>
            </a:r>
            <a:r>
              <a:rPr b="1" lang="r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1882 г. </a:t>
            </a: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судах Беларуси были введены  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специальные должности присяжных заседателей и</a:t>
            </a:r>
            <a:r>
              <a:rPr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адвокаты.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3. Земская реформа в Беларуси не проводилась из-за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недоверия властей местным чиновникам.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 startAt="4"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r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1900 г. </a:t>
            </a: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Витебской, Моги­левской и Минской губерниях были введены должности земских начальников из числа «благонадежных» местных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помещиков, которые имели право отменять любое решение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сельского собрания, наказывать крестьян.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51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1912564" y="76026"/>
            <a:ext cx="6610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Особенности проведения реформ в Беларуси</a:t>
            </a:r>
            <a:endParaRPr sz="110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Аптека">
  <a:themeElements>
    <a:clrScheme name="Аптека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