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4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3A143D-C3EB-4EE3-B61D-8A055D12E5D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5C2FC8-4D2B-4184-8700-71DB2CAB50C2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Крах Версальско-вашингтонской системы</a:t>
          </a:r>
          <a:endParaRPr lang="en-US"/>
        </a:p>
      </dgm:t>
    </dgm:pt>
    <dgm:pt modelId="{552A84C8-AB66-4BF9-A906-3CE21FBEE255}" type="parTrans" cxnId="{B4DF2BE7-1A62-41A6-90C5-043EC939CD27}">
      <dgm:prSet/>
      <dgm:spPr/>
      <dgm:t>
        <a:bodyPr/>
        <a:lstStyle/>
        <a:p>
          <a:endParaRPr lang="en-US"/>
        </a:p>
      </dgm:t>
    </dgm:pt>
    <dgm:pt modelId="{1072638A-50D1-4FC5-AC36-032ABF831024}" type="sibTrans" cxnId="{B4DF2BE7-1A62-41A6-90C5-043EC939CD27}">
      <dgm:prSet/>
      <dgm:spPr/>
      <dgm:t>
        <a:bodyPr/>
        <a:lstStyle/>
        <a:p>
          <a:endParaRPr lang="en-US"/>
        </a:p>
      </dgm:t>
    </dgm:pt>
    <dgm:pt modelId="{5216122D-28FE-49F1-8183-8D8A976FEA10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Политика «умиротворения» и её причины</a:t>
          </a:r>
          <a:endParaRPr lang="en-US"/>
        </a:p>
      </dgm:t>
    </dgm:pt>
    <dgm:pt modelId="{D625BD91-4EC4-4F04-BDE2-61F6A983C31B}" type="parTrans" cxnId="{3B380745-3935-43F3-BE0B-EBBECC019129}">
      <dgm:prSet/>
      <dgm:spPr/>
      <dgm:t>
        <a:bodyPr/>
        <a:lstStyle/>
        <a:p>
          <a:endParaRPr lang="en-US"/>
        </a:p>
      </dgm:t>
    </dgm:pt>
    <dgm:pt modelId="{36639E1D-68FD-4C00-B7B6-54A40FD313C6}" type="sibTrans" cxnId="{3B380745-3935-43F3-BE0B-EBBECC019129}">
      <dgm:prSet/>
      <dgm:spPr/>
      <dgm:t>
        <a:bodyPr/>
        <a:lstStyle/>
        <a:p>
          <a:endParaRPr lang="en-US"/>
        </a:p>
      </dgm:t>
    </dgm:pt>
    <dgm:pt modelId="{8E1B81B6-9F12-497A-83B2-675E341271DB}" type="pres">
      <dgm:prSet presAssocID="{633A143D-C3EB-4EE3-B61D-8A055D12E5DA}" presName="root" presStyleCnt="0">
        <dgm:presLayoutVars>
          <dgm:dir/>
          <dgm:resizeHandles val="exact"/>
        </dgm:presLayoutVars>
      </dgm:prSet>
      <dgm:spPr/>
    </dgm:pt>
    <dgm:pt modelId="{522F2EAE-931F-4323-8864-CD1944B1F288}" type="pres">
      <dgm:prSet presAssocID="{975C2FC8-4D2B-4184-8700-71DB2CAB50C2}" presName="compNode" presStyleCnt="0"/>
      <dgm:spPr/>
    </dgm:pt>
    <dgm:pt modelId="{C97A38F3-DEAC-4B92-A303-C9D8BC9B25E8}" type="pres">
      <dgm:prSet presAssocID="{975C2FC8-4D2B-4184-8700-71DB2CAB50C2}" presName="bgRect" presStyleLbl="bgShp" presStyleIdx="0" presStyleCnt="2"/>
      <dgm:spPr/>
    </dgm:pt>
    <dgm:pt modelId="{1CF9F330-E82B-475B-9E50-E5692E9058E2}" type="pres">
      <dgm:prSet presAssocID="{975C2FC8-4D2B-4184-8700-71DB2CAB50C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Череп"/>
        </a:ext>
      </dgm:extLst>
    </dgm:pt>
    <dgm:pt modelId="{D9C6C1A4-F46E-46BE-B313-8F0B13C24790}" type="pres">
      <dgm:prSet presAssocID="{975C2FC8-4D2B-4184-8700-71DB2CAB50C2}" presName="spaceRect" presStyleCnt="0"/>
      <dgm:spPr/>
    </dgm:pt>
    <dgm:pt modelId="{D5ED53E1-35CC-421D-8B52-6A650BAD0623}" type="pres">
      <dgm:prSet presAssocID="{975C2FC8-4D2B-4184-8700-71DB2CAB50C2}" presName="parTx" presStyleLbl="revTx" presStyleIdx="0" presStyleCnt="2">
        <dgm:presLayoutVars>
          <dgm:chMax val="0"/>
          <dgm:chPref val="0"/>
        </dgm:presLayoutVars>
      </dgm:prSet>
      <dgm:spPr/>
    </dgm:pt>
    <dgm:pt modelId="{C85C6A27-CE84-48A4-B986-327B1029D3A0}" type="pres">
      <dgm:prSet presAssocID="{1072638A-50D1-4FC5-AC36-032ABF831024}" presName="sibTrans" presStyleCnt="0"/>
      <dgm:spPr/>
    </dgm:pt>
    <dgm:pt modelId="{DDF5FFC3-B236-46AB-A97F-3F41A12936D1}" type="pres">
      <dgm:prSet presAssocID="{5216122D-28FE-49F1-8183-8D8A976FEA10}" presName="compNode" presStyleCnt="0"/>
      <dgm:spPr/>
    </dgm:pt>
    <dgm:pt modelId="{FE084158-6914-415E-AF9B-5F0A3B982FA3}" type="pres">
      <dgm:prSet presAssocID="{5216122D-28FE-49F1-8183-8D8A976FEA10}" presName="bgRect" presStyleLbl="bgShp" presStyleIdx="1" presStyleCnt="2"/>
      <dgm:spPr/>
    </dgm:pt>
    <dgm:pt modelId="{BDBB30BC-894A-4424-ABC0-CF88F10701E5}" type="pres">
      <dgm:prSet presAssocID="{5216122D-28FE-49F1-8183-8D8A976FEA10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Лектор"/>
        </a:ext>
      </dgm:extLst>
    </dgm:pt>
    <dgm:pt modelId="{8FAB27D1-4EF1-49D4-AAE3-6449BF9980DD}" type="pres">
      <dgm:prSet presAssocID="{5216122D-28FE-49F1-8183-8D8A976FEA10}" presName="spaceRect" presStyleCnt="0"/>
      <dgm:spPr/>
    </dgm:pt>
    <dgm:pt modelId="{85BF78A0-3485-4292-A97D-D94F2E7A1CDF}" type="pres">
      <dgm:prSet presAssocID="{5216122D-28FE-49F1-8183-8D8A976FEA10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3B380745-3935-43F3-BE0B-EBBECC019129}" srcId="{633A143D-C3EB-4EE3-B61D-8A055D12E5DA}" destId="{5216122D-28FE-49F1-8183-8D8A976FEA10}" srcOrd="1" destOrd="0" parTransId="{D625BD91-4EC4-4F04-BDE2-61F6A983C31B}" sibTransId="{36639E1D-68FD-4C00-B7B6-54A40FD313C6}"/>
    <dgm:cxn modelId="{F0D63672-2AD4-40CF-A3C3-FC19A4F43A54}" type="presOf" srcId="{633A143D-C3EB-4EE3-B61D-8A055D12E5DA}" destId="{8E1B81B6-9F12-497A-83B2-675E341271DB}" srcOrd="0" destOrd="0" presId="urn:microsoft.com/office/officeart/2018/2/layout/IconVerticalSolidList"/>
    <dgm:cxn modelId="{2D698B59-09F5-462E-8648-1352E17C7426}" type="presOf" srcId="{975C2FC8-4D2B-4184-8700-71DB2CAB50C2}" destId="{D5ED53E1-35CC-421D-8B52-6A650BAD0623}" srcOrd="0" destOrd="0" presId="urn:microsoft.com/office/officeart/2018/2/layout/IconVerticalSolidList"/>
    <dgm:cxn modelId="{C635BF8C-11DF-43C9-BE59-23966A7299F2}" type="presOf" srcId="{5216122D-28FE-49F1-8183-8D8A976FEA10}" destId="{85BF78A0-3485-4292-A97D-D94F2E7A1CDF}" srcOrd="0" destOrd="0" presId="urn:microsoft.com/office/officeart/2018/2/layout/IconVerticalSolidList"/>
    <dgm:cxn modelId="{B4DF2BE7-1A62-41A6-90C5-043EC939CD27}" srcId="{633A143D-C3EB-4EE3-B61D-8A055D12E5DA}" destId="{975C2FC8-4D2B-4184-8700-71DB2CAB50C2}" srcOrd="0" destOrd="0" parTransId="{552A84C8-AB66-4BF9-A906-3CE21FBEE255}" sibTransId="{1072638A-50D1-4FC5-AC36-032ABF831024}"/>
    <dgm:cxn modelId="{BA57C82E-E15E-4D62-BDF3-41151BB23BCA}" type="presParOf" srcId="{8E1B81B6-9F12-497A-83B2-675E341271DB}" destId="{522F2EAE-931F-4323-8864-CD1944B1F288}" srcOrd="0" destOrd="0" presId="urn:microsoft.com/office/officeart/2018/2/layout/IconVerticalSolidList"/>
    <dgm:cxn modelId="{1519E8C0-678E-41E9-8EA8-526A7F6E9F23}" type="presParOf" srcId="{522F2EAE-931F-4323-8864-CD1944B1F288}" destId="{C97A38F3-DEAC-4B92-A303-C9D8BC9B25E8}" srcOrd="0" destOrd="0" presId="urn:microsoft.com/office/officeart/2018/2/layout/IconVerticalSolidList"/>
    <dgm:cxn modelId="{CC325206-50E8-4639-98C0-20C42B289AAD}" type="presParOf" srcId="{522F2EAE-931F-4323-8864-CD1944B1F288}" destId="{1CF9F330-E82B-475B-9E50-E5692E9058E2}" srcOrd="1" destOrd="0" presId="urn:microsoft.com/office/officeart/2018/2/layout/IconVerticalSolidList"/>
    <dgm:cxn modelId="{9259B8C7-8C2A-470E-BE1B-979C384AC3C4}" type="presParOf" srcId="{522F2EAE-931F-4323-8864-CD1944B1F288}" destId="{D9C6C1A4-F46E-46BE-B313-8F0B13C24790}" srcOrd="2" destOrd="0" presId="urn:microsoft.com/office/officeart/2018/2/layout/IconVerticalSolidList"/>
    <dgm:cxn modelId="{4E94DEBC-E288-491A-8B5B-F24169559842}" type="presParOf" srcId="{522F2EAE-931F-4323-8864-CD1944B1F288}" destId="{D5ED53E1-35CC-421D-8B52-6A650BAD0623}" srcOrd="3" destOrd="0" presId="urn:microsoft.com/office/officeart/2018/2/layout/IconVerticalSolidList"/>
    <dgm:cxn modelId="{05FD702E-9D98-4D70-92B6-E53055A52068}" type="presParOf" srcId="{8E1B81B6-9F12-497A-83B2-675E341271DB}" destId="{C85C6A27-CE84-48A4-B986-327B1029D3A0}" srcOrd="1" destOrd="0" presId="urn:microsoft.com/office/officeart/2018/2/layout/IconVerticalSolidList"/>
    <dgm:cxn modelId="{5E2DD10B-DC1D-4B29-ABB5-7823B2D86954}" type="presParOf" srcId="{8E1B81B6-9F12-497A-83B2-675E341271DB}" destId="{DDF5FFC3-B236-46AB-A97F-3F41A12936D1}" srcOrd="2" destOrd="0" presId="urn:microsoft.com/office/officeart/2018/2/layout/IconVerticalSolidList"/>
    <dgm:cxn modelId="{CB8EF0FC-D74C-47F2-BFDE-1C604652F639}" type="presParOf" srcId="{DDF5FFC3-B236-46AB-A97F-3F41A12936D1}" destId="{FE084158-6914-415E-AF9B-5F0A3B982FA3}" srcOrd="0" destOrd="0" presId="urn:microsoft.com/office/officeart/2018/2/layout/IconVerticalSolidList"/>
    <dgm:cxn modelId="{93CB0A65-ABDA-433A-A233-B10B8A55DD4C}" type="presParOf" srcId="{DDF5FFC3-B236-46AB-A97F-3F41A12936D1}" destId="{BDBB30BC-894A-4424-ABC0-CF88F10701E5}" srcOrd="1" destOrd="0" presId="urn:microsoft.com/office/officeart/2018/2/layout/IconVerticalSolidList"/>
    <dgm:cxn modelId="{BBC063B4-49FA-450B-A74A-B3A48B6638D9}" type="presParOf" srcId="{DDF5FFC3-B236-46AB-A97F-3F41A12936D1}" destId="{8FAB27D1-4EF1-49D4-AAE3-6449BF9980DD}" srcOrd="2" destOrd="0" presId="urn:microsoft.com/office/officeart/2018/2/layout/IconVerticalSolidList"/>
    <dgm:cxn modelId="{84CB64B7-75E8-496B-AD2A-AA4646DDAA24}" type="presParOf" srcId="{DDF5FFC3-B236-46AB-A97F-3F41A12936D1}" destId="{85BF78A0-3485-4292-A97D-D94F2E7A1C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A38F3-DEAC-4B92-A303-C9D8BC9B25E8}">
      <dsp:nvSpPr>
        <dsp:cNvPr id="0" name=""/>
        <dsp:cNvSpPr/>
      </dsp:nvSpPr>
      <dsp:spPr>
        <a:xfrm>
          <a:off x="0" y="630625"/>
          <a:ext cx="8596668" cy="11642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F9F330-E82B-475B-9E50-E5692E9058E2}">
      <dsp:nvSpPr>
        <dsp:cNvPr id="0" name=""/>
        <dsp:cNvSpPr/>
      </dsp:nvSpPr>
      <dsp:spPr>
        <a:xfrm>
          <a:off x="352180" y="892577"/>
          <a:ext cx="640327" cy="6403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ED53E1-35CC-421D-8B52-6A650BAD0623}">
      <dsp:nvSpPr>
        <dsp:cNvPr id="0" name=""/>
        <dsp:cNvSpPr/>
      </dsp:nvSpPr>
      <dsp:spPr>
        <a:xfrm>
          <a:off x="1344687" y="630625"/>
          <a:ext cx="7251980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Крах Версальско-вашингтонской системы</a:t>
          </a:r>
          <a:endParaRPr lang="en-US" sz="2500" kern="1200"/>
        </a:p>
      </dsp:txBody>
      <dsp:txXfrm>
        <a:off x="1344687" y="630625"/>
        <a:ext cx="7251980" cy="1164231"/>
      </dsp:txXfrm>
    </dsp:sp>
    <dsp:sp modelId="{FE084158-6914-415E-AF9B-5F0A3B982FA3}">
      <dsp:nvSpPr>
        <dsp:cNvPr id="0" name=""/>
        <dsp:cNvSpPr/>
      </dsp:nvSpPr>
      <dsp:spPr>
        <a:xfrm>
          <a:off x="0" y="2085915"/>
          <a:ext cx="8596668" cy="116423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BB30BC-894A-4424-ABC0-CF88F10701E5}">
      <dsp:nvSpPr>
        <dsp:cNvPr id="0" name=""/>
        <dsp:cNvSpPr/>
      </dsp:nvSpPr>
      <dsp:spPr>
        <a:xfrm>
          <a:off x="352180" y="2347867"/>
          <a:ext cx="640327" cy="6403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F78A0-3485-4292-A97D-D94F2E7A1CDF}">
      <dsp:nvSpPr>
        <dsp:cNvPr id="0" name=""/>
        <dsp:cNvSpPr/>
      </dsp:nvSpPr>
      <dsp:spPr>
        <a:xfrm>
          <a:off x="1344687" y="2085915"/>
          <a:ext cx="7251980" cy="11642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15" tIns="123215" rIns="123215" bIns="12321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Политика «умиротворения» и её причины</a:t>
          </a:r>
          <a:endParaRPr lang="en-US" sz="2500" kern="1200"/>
        </a:p>
      </dsp:txBody>
      <dsp:txXfrm>
        <a:off x="1344687" y="2085915"/>
        <a:ext cx="7251980" cy="1164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75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46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0071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41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995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81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25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80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74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17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513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51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50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562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042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14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D0432-A59E-4A2C-9B31-BCF5A189B669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854C23-7250-421F-B210-704EDE23C4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699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20AF1-EE0E-462B-9A55-7EE5D727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420" y="286601"/>
            <a:ext cx="9311709" cy="5403604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dirty="0"/>
              <a:t>1. </a:t>
            </a:r>
            <a:r>
              <a:rPr lang="en-US" sz="5400" dirty="0" err="1"/>
              <a:t>Вспомните</a:t>
            </a:r>
            <a:r>
              <a:rPr lang="en-US" sz="5400" dirty="0"/>
              <a:t> </a:t>
            </a:r>
            <a:r>
              <a:rPr lang="en-US" sz="5400" dirty="0" err="1"/>
              <a:t>минусы</a:t>
            </a:r>
            <a:r>
              <a:rPr lang="en-US" sz="5400" dirty="0"/>
              <a:t> </a:t>
            </a:r>
            <a:r>
              <a:rPr lang="en-US" sz="5400" dirty="0" err="1"/>
              <a:t>Версальско-Вашингтонской</a:t>
            </a:r>
            <a:r>
              <a:rPr lang="en-US" sz="5400" dirty="0"/>
              <a:t> </a:t>
            </a:r>
            <a:r>
              <a:rPr lang="en-US" sz="5400" dirty="0" err="1"/>
              <a:t>системы</a:t>
            </a:r>
            <a:r>
              <a:rPr lang="en-US" sz="5400" dirty="0"/>
              <a:t>;</a:t>
            </a:r>
            <a:br>
              <a:rPr lang="en-US" sz="5400" dirty="0"/>
            </a:br>
            <a:r>
              <a:rPr lang="en-US" sz="5400" dirty="0"/>
              <a:t>2. С </a:t>
            </a:r>
            <a:r>
              <a:rPr lang="en-US" sz="5400" dirty="0" err="1"/>
              <a:t>какими</a:t>
            </a:r>
            <a:r>
              <a:rPr lang="en-US" sz="5400" dirty="0"/>
              <a:t> </a:t>
            </a:r>
            <a:r>
              <a:rPr lang="en-US" sz="5400" dirty="0" err="1"/>
              <a:t>проблемами</a:t>
            </a:r>
            <a:r>
              <a:rPr lang="en-US" sz="5400" dirty="0"/>
              <a:t> </a:t>
            </a:r>
            <a:r>
              <a:rPr lang="en-US" sz="5400" dirty="0" err="1"/>
              <a:t>столкнулись</a:t>
            </a:r>
            <a:r>
              <a:rPr lang="en-US" sz="5400" dirty="0"/>
              <a:t> </a:t>
            </a:r>
            <a:r>
              <a:rPr lang="en-US" sz="5400" dirty="0" err="1"/>
              <a:t>страны</a:t>
            </a:r>
            <a:r>
              <a:rPr lang="en-US" sz="5400" dirty="0"/>
              <a:t> </a:t>
            </a:r>
            <a:r>
              <a:rPr lang="en-US" sz="5400" dirty="0" err="1"/>
              <a:t>Европы</a:t>
            </a:r>
            <a:r>
              <a:rPr lang="en-US" sz="5400" dirty="0"/>
              <a:t> в </a:t>
            </a:r>
            <a:r>
              <a:rPr lang="en-US" sz="5400" dirty="0" err="1"/>
              <a:t>межвоенный</a:t>
            </a:r>
            <a:r>
              <a:rPr lang="en-US" sz="5400" dirty="0"/>
              <a:t> </a:t>
            </a:r>
            <a:r>
              <a:rPr lang="en-US" sz="5400" dirty="0" err="1"/>
              <a:t>период</a:t>
            </a:r>
            <a:r>
              <a:rPr lang="en-US" sz="5400" dirty="0"/>
              <a:t>?</a:t>
            </a: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7743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C3D18-4D26-494A-8F61-A89ADF9E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ru-RU" sz="4800" dirty="0"/>
              <a:t>Повторим изученное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13553-35DF-4564-A44E-5D6F3A013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816638"/>
            <a:ext cx="5068201" cy="5224724"/>
          </a:xfrm>
        </p:spPr>
        <p:txBody>
          <a:bodyPr anchor="ctr">
            <a:normAutofit/>
          </a:bodyPr>
          <a:lstStyle/>
          <a:p>
            <a:r>
              <a:rPr lang="ru-RU" sz="3600" dirty="0"/>
              <a:t>Какую политику проводили страны Европы в отношении фашистской агрессии?</a:t>
            </a:r>
          </a:p>
          <a:p>
            <a:r>
              <a:rPr lang="ru-RU" sz="3600" dirty="0"/>
              <a:t>В чём её суть и последствия для европейцев?</a:t>
            </a:r>
          </a:p>
        </p:txBody>
      </p:sp>
    </p:spTree>
    <p:extLst>
      <p:ext uri="{BB962C8B-B14F-4D97-AF65-F5344CB8AC3E}">
        <p14:creationId xmlns:p14="http://schemas.microsoft.com/office/powerpoint/2010/main" val="816559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F8575-DDD0-43E3-95E0-CF812F06A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CA1792-C598-45A3-82EC-60F305DCB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4F3208-0F93-4217-AB03-C74E56572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F862CE08-0EF8-4D30-9F34-5CEF2E35C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CF707B85-7DC9-4931-8C39-C2802F1FF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39409EB7-9549-43B7-9597-771D971CA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95D6453-5D14-445F-B965-BA2F9177D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62F0BDF-F752-4F9D-826C-376BA43AFF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019CD532-CC2D-41A0-B2E5-1A177CC06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751829B1-B54D-428F-B99F-234847A0C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8483DED-5995-47C7-9E6E-3340224B3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FB395A-6D26-44E3-8686-A304CA009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87" t="19456" r="20484" b="18503"/>
          <a:stretch/>
        </p:blipFill>
        <p:spPr>
          <a:xfrm>
            <a:off x="1009077" y="443841"/>
            <a:ext cx="7515314" cy="59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815A7B4-532E-48C9-AC24-D78ACF333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D40109F4-CE5C-45F4-856E-F3F69C9FD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BAA4DE-3D7B-460B-AE98-D9F9990C0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BF1ED3E-4F80-4AF6-A41B-44F53DDE6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C0B2D747-3E31-45C5-9A98-A9710A585F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15FD4BA-3020-462D-8BE8-B3A65B8E4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A304284A-7318-4DD5-898C-2F6B23C778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9DF48E66-B635-4509-B115-E0987C01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E3B96D94-5F5A-4F4C-810C-917BF4D26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7F3782D6-BFF8-4389-9D39-A023ADAA9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CE162D4-FCAE-441B-B5E9-C91DE62124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F60B0-92A5-4367-A883-741C9E53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/>
              <a:t>c. 151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CDDE62-61B1-4045-819C-BC0CE6604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6" t="25170" r="21097" b="39048"/>
          <a:stretch/>
        </p:blipFill>
        <p:spPr>
          <a:xfrm>
            <a:off x="985968" y="1512984"/>
            <a:ext cx="8288033" cy="307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70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CAEA328-12A9-40E3-BF86-6BCE8A6E4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7" y="200608"/>
            <a:ext cx="9132247" cy="64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36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1FFAF-A8C7-415E-A041-7C217ADA3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303704" cy="766527"/>
          </a:xfrm>
        </p:spPr>
        <p:txBody>
          <a:bodyPr/>
          <a:lstStyle/>
          <a:p>
            <a:pPr algn="ctr"/>
            <a:r>
              <a:rPr lang="ru-RU" dirty="0"/>
              <a:t>Причины политики «умиротворения»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704EEB09-C97E-4B26-972F-28A4F3D6BFE9}"/>
              </a:ext>
            </a:extLst>
          </p:cNvPr>
          <p:cNvCxnSpPr>
            <a:cxnSpLocks/>
          </p:cNvCxnSpPr>
          <p:nvPr/>
        </p:nvCxnSpPr>
        <p:spPr>
          <a:xfrm flipH="1">
            <a:off x="2797521" y="1376127"/>
            <a:ext cx="2031665" cy="9596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A4EABE1-D4E7-4DF5-896B-C52D4AEB304D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146487" y="1376127"/>
            <a:ext cx="682699" cy="2652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6239485C-3AFE-4AB6-B851-95B2B2780850}"/>
              </a:ext>
            </a:extLst>
          </p:cNvPr>
          <p:cNvCxnSpPr>
            <a:cxnSpLocks/>
          </p:cNvCxnSpPr>
          <p:nvPr/>
        </p:nvCxnSpPr>
        <p:spPr>
          <a:xfrm>
            <a:off x="4829186" y="1376127"/>
            <a:ext cx="1870378" cy="8781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E91BC699-9AB4-4A6B-BE0A-D1C3938E8826}"/>
              </a:ext>
            </a:extLst>
          </p:cNvPr>
          <p:cNvCxnSpPr>
            <a:cxnSpLocks/>
          </p:cNvCxnSpPr>
          <p:nvPr/>
        </p:nvCxnSpPr>
        <p:spPr>
          <a:xfrm>
            <a:off x="4829186" y="1376127"/>
            <a:ext cx="2089170" cy="26451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3A245A0-A507-4489-8A70-F7993AE5F3C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4829186" y="1376127"/>
            <a:ext cx="935189" cy="35761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DC070F27-4AC2-4C6E-8798-CB6BEBE0346B}"/>
              </a:ext>
            </a:extLst>
          </p:cNvPr>
          <p:cNvCxnSpPr>
            <a:cxnSpLocks/>
          </p:cNvCxnSpPr>
          <p:nvPr/>
        </p:nvCxnSpPr>
        <p:spPr>
          <a:xfrm flipH="1">
            <a:off x="2292036" y="1376127"/>
            <a:ext cx="2537150" cy="29891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8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F4D7F6-81B5-452A-9CE6-76D81F91D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3DF7C-4496-45C9-9DEA-CF453EAD4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4" y="506994"/>
            <a:ext cx="9190396" cy="986828"/>
          </a:xfrm>
        </p:spPr>
        <p:txBody>
          <a:bodyPr>
            <a:normAutofit/>
          </a:bodyPr>
          <a:lstStyle/>
          <a:p>
            <a:pPr algn="ctr"/>
            <a:r>
              <a:rPr lang="ru-RU" sz="4400" dirty="0"/>
              <a:t>Подведём итоги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4600514D-20FB-4559-97DC-D1DC39E6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266F638A-E405-4AC0-B984-72E5813B0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D1CBE93-B17D-4509-843C-82287C380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E6277B4-6A43-48AB-89B2-3442221619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CC2258-A096-420D-9E50-CF8BDAD03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141" y="1389875"/>
            <a:ext cx="8904892" cy="4857184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Какие государства стремились к ревизии Версальско-Вашингтонских договоренностей? Почему?</a:t>
            </a:r>
          </a:p>
          <a:p>
            <a:pPr>
              <a:lnSpc>
                <a:spcPct val="90000"/>
              </a:lnSpc>
            </a:pPr>
            <a:r>
              <a:rPr lang="ru-RU" dirty="0"/>
              <a:t>В международных отношениях 1930-х гг. можно выделить три основные тенденции: а) агрессивная политика, направленная на расширение территорий и усиление политического влияния; б) политика «умиротворения» агрессора; в) попытки создания системы коллективной безопасности. Охарактеризуйте их. Какие государства выступали проводниками этих политических тенденций?</a:t>
            </a:r>
          </a:p>
          <a:p>
            <a:pPr>
              <a:lnSpc>
                <a:spcPct val="90000"/>
              </a:lnSpc>
            </a:pPr>
            <a:r>
              <a:rPr lang="ru-RU" dirty="0"/>
              <a:t>Как Мюнхенская конференция повлияла на изменение геополитической обстановки в Европе?</a:t>
            </a:r>
          </a:p>
          <a:p>
            <a:pPr>
              <a:lnSpc>
                <a:spcPct val="90000"/>
              </a:lnSpc>
            </a:pPr>
            <a:r>
              <a:rPr lang="ru-RU" dirty="0"/>
              <a:t>Какие договоры были заключены между СССР и Германией? Почему стало возможным подписание Договора о ненападении между СССР и Германией?</a:t>
            </a:r>
          </a:p>
          <a:p>
            <a:pPr>
              <a:lnSpc>
                <a:spcPct val="90000"/>
              </a:lnSpc>
            </a:pPr>
            <a:r>
              <a:rPr lang="ru-RU" dirty="0"/>
              <a:t>Определите значение понятия «политика «умиротворения» агрессора». Можно ли было «умиротворить» Гитлера?</a:t>
            </a: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27B538D5-95DB-47ED-9CB4-34AE5BF78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1328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6582886-877C-4AEC-A77F-8055EB9A0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171A838D-27EA-485C-9A80-DCE624AB30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59F313-A1BB-425E-9626-2BD43CAC64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ABF76A-A1AE-44BB-9ECB-D55D2FE29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5B6D2EC4-82D3-43B8-82D6-028CB43456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520034CE-71F9-4E0F-94D8-99335CB85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926C6C0-16F7-4CDC-B481-2D19B2F3BF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042CE423-CE6E-4EE9-91F2-3E40EFB40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699BB4BD-31D7-434C-A6DB-E2CF3ACF60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23D406B8-656A-4D8B-91D0-BF4202C86F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3F4BFB6-D6B8-446C-8E17-3D54DCA9F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783C067-F8BF-4755-B516-8A0CD74C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66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2ED796EC-E7FF-46DB-B912-FB08BF12A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49A2DAB-B431-487D-95AD-BB0FECB49E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8534" y="3818467"/>
            <a:ext cx="4450292" cy="3039533"/>
          </a:xfrm>
          <a:prstGeom prst="triangle">
            <a:avLst>
              <a:gd name="adj" fmla="val 100000"/>
            </a:avLst>
          </a:prstGeom>
          <a:solidFill>
            <a:schemeClr val="accent1">
              <a:lumMod val="75000"/>
              <a:alpha val="8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5ECDEE1-7093-418F-9CF5-24EEB115C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134600" y="0"/>
            <a:ext cx="1727200" cy="6858000"/>
          </a:xfrm>
          <a:prstGeom prst="line">
            <a:avLst/>
          </a:prstGeom>
          <a:ln w="15875" cap="sq">
            <a:solidFill>
              <a:schemeClr val="accent2"/>
            </a:solidFill>
            <a:beve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45062AF-EB11-4651-BC4A-4DA21768D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7DD38-8029-4638-ACE0-B40C790F3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7067" y="1397000"/>
            <a:ext cx="7766936" cy="389022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800" dirty="0"/>
              <a:t>Д/З: § 20, в. 2 (п.), с. 154-155 (</a:t>
            </a:r>
            <a:r>
              <a:rPr lang="en-US" sz="8800" dirty="0" err="1"/>
              <a:t>доп</a:t>
            </a:r>
            <a:r>
              <a:rPr lang="en-US" sz="8800" dirty="0"/>
              <a:t>.)</a:t>
            </a:r>
          </a:p>
        </p:txBody>
      </p:sp>
      <p:sp>
        <p:nvSpPr>
          <p:cNvPr id="29" name="Rectangle 27">
            <a:extLst>
              <a:ext uri="{FF2B5EF4-FFF2-40B4-BE49-F238E27FC236}">
                <a16:creationId xmlns:a16="http://schemas.microsoft.com/office/drawing/2014/main" id="{0819F787-32B4-46A8-BC57-C6571BCEE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5641" y="0"/>
            <a:ext cx="1766359" cy="68580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9060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текст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DD6906E-0371-4330-8104-BD7A6480FE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4" r="34211" b="1"/>
          <a:stretch/>
        </p:blipFill>
        <p:spPr>
          <a:xfrm>
            <a:off x="1" y="10"/>
            <a:ext cx="4319259" cy="6857990"/>
          </a:xfrm>
          <a:custGeom>
            <a:avLst/>
            <a:gdLst/>
            <a:ahLst/>
            <a:cxnLst/>
            <a:rect l="l" t="t" r="r" b="b"/>
            <a:pathLst>
              <a:path w="4319259" h="6858000">
                <a:moveTo>
                  <a:pt x="0" y="0"/>
                </a:moveTo>
                <a:lnTo>
                  <a:pt x="4319259" y="0"/>
                </a:lnTo>
                <a:lnTo>
                  <a:pt x="4290943" y="189570"/>
                </a:lnTo>
                <a:lnTo>
                  <a:pt x="4287560" y="189570"/>
                </a:lnTo>
                <a:lnTo>
                  <a:pt x="32914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Isosceles Triangle 30">
            <a:extLst>
              <a:ext uri="{FF2B5EF4-FFF2-40B4-BE49-F238E27FC236}">
                <a16:creationId xmlns:a16="http://schemas.microsoft.com/office/drawing/2014/main" id="{43163EA8-84A6-47C5-9DDC-A3CD6BF17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Рисунок 4" descr="Изображение выглядит как человек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421ACCA9-9959-4537-A53F-4821DF3E0E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r="29557"/>
          <a:stretch/>
        </p:blipFill>
        <p:spPr>
          <a:xfrm>
            <a:off x="3294151" y="10"/>
            <a:ext cx="4820935" cy="6857990"/>
          </a:xfrm>
          <a:custGeom>
            <a:avLst/>
            <a:gdLst/>
            <a:ahLst/>
            <a:cxnLst/>
            <a:rect l="l" t="t" r="r" b="b"/>
            <a:pathLst>
              <a:path w="4820935" h="6858000">
                <a:moveTo>
                  <a:pt x="1027763" y="0"/>
                </a:moveTo>
                <a:lnTo>
                  <a:pt x="4820935" y="0"/>
                </a:lnTo>
                <a:lnTo>
                  <a:pt x="4792619" y="189570"/>
                </a:lnTo>
                <a:lnTo>
                  <a:pt x="4789235" y="189570"/>
                </a:lnTo>
                <a:lnTo>
                  <a:pt x="3793172" y="6858000"/>
                </a:lnTo>
                <a:lnTo>
                  <a:pt x="0" y="6858000"/>
                </a:lnTo>
                <a:lnTo>
                  <a:pt x="26598" y="6679936"/>
                </a:lnTo>
                <a:lnTo>
                  <a:pt x="29982" y="6679936"/>
                </a:lnTo>
                <a:close/>
              </a:path>
            </a:pathLst>
          </a:custGeom>
        </p:spPr>
      </p:pic>
      <p:pic>
        <p:nvPicPr>
          <p:cNvPr id="9" name="Рисунок 8" descr="Изображение выглядит как текст, оружие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9FB628F-8C8B-4EDA-8CA6-F31EACFEEE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4" r="23713"/>
          <a:stretch/>
        </p:blipFill>
        <p:spPr>
          <a:xfrm>
            <a:off x="7086750" y="10"/>
            <a:ext cx="5105250" cy="6857990"/>
          </a:xfrm>
          <a:custGeom>
            <a:avLst/>
            <a:gdLst/>
            <a:ahLst/>
            <a:cxnLst/>
            <a:rect l="l" t="t" r="r" b="b"/>
            <a:pathLst>
              <a:path w="5105250" h="6858000">
                <a:moveTo>
                  <a:pt x="1027763" y="0"/>
                </a:moveTo>
                <a:lnTo>
                  <a:pt x="5105250" y="0"/>
                </a:lnTo>
                <a:lnTo>
                  <a:pt x="5105250" y="6858000"/>
                </a:lnTo>
                <a:lnTo>
                  <a:pt x="0" y="6858000"/>
                </a:lnTo>
                <a:lnTo>
                  <a:pt x="26597" y="6679936"/>
                </a:lnTo>
                <a:lnTo>
                  <a:pt x="29981" y="6679936"/>
                </a:lnTo>
                <a:close/>
              </a:path>
            </a:pathLst>
          </a:cu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43DED3DB-C95A-42D5-88BF-8D2382875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10821" y="3589867"/>
            <a:ext cx="9786780" cy="2177879"/>
          </a:xfrm>
          <a:prstGeom prst="parallelogram">
            <a:avLst>
              <a:gd name="adj" fmla="val 14777"/>
            </a:avLst>
          </a:prstGeom>
          <a:solidFill>
            <a:schemeClr val="bg1">
              <a:alpha val="9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56D580-AD5F-47C2-9C1D-5358CF0CD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A408B77-1942-4092-BBC3-3A0A8ACC7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3">
            <a:extLst>
              <a:ext uri="{FF2B5EF4-FFF2-40B4-BE49-F238E27FC236}">
                <a16:creationId xmlns:a16="http://schemas.microsoft.com/office/drawing/2014/main" id="{5FADE1AF-C6D0-4FD7-AAEC-F3A509E70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5">
            <a:extLst>
              <a:ext uri="{FF2B5EF4-FFF2-40B4-BE49-F238E27FC236}">
                <a16:creationId xmlns:a16="http://schemas.microsoft.com/office/drawing/2014/main" id="{BC10D4A0-E655-4700-859D-E0AD92467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4">
            <a:extLst>
              <a:ext uri="{FF2B5EF4-FFF2-40B4-BE49-F238E27FC236}">
                <a16:creationId xmlns:a16="http://schemas.microsoft.com/office/drawing/2014/main" id="{41092E17-E043-40A5-9A6A-66ED0F945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D63C6-6B08-4F9D-9F82-C5C41FCFD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1347" y="4001394"/>
            <a:ext cx="7126648" cy="1354823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4400" b="1" dirty="0"/>
              <a:t>Мир на пути к новой</a:t>
            </a:r>
            <a:r>
              <a:rPr lang="en-US" sz="4400" b="1" dirty="0"/>
              <a:t> </a:t>
            </a:r>
            <a:r>
              <a:rPr lang="ru-RU" sz="4400" b="1" dirty="0"/>
              <a:t>мировой войне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9BF030-5195-4473-8BA1-9F2B0EEF4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2847FDD0-709B-4867-943C-753A455B1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9">
            <a:extLst>
              <a:ext uri="{FF2B5EF4-FFF2-40B4-BE49-F238E27FC236}">
                <a16:creationId xmlns:a16="http://schemas.microsoft.com/office/drawing/2014/main" id="{C3E6B5E0-8E7B-4E37-81AE-4CCB487A3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Isosceles Triangle 29">
            <a:extLst>
              <a:ext uri="{FF2B5EF4-FFF2-40B4-BE49-F238E27FC236}">
                <a16:creationId xmlns:a16="http://schemas.microsoft.com/office/drawing/2014/main" id="{9FA875D1-8319-42C9-A814-F0198C64D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839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C795ED-9521-48D0-A22D-44FB4F508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72729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6600" dirty="0"/>
              <a:t>План</a:t>
            </a:r>
          </a:p>
        </p:txBody>
      </p:sp>
      <p:graphicFrame>
        <p:nvGraphicFramePr>
          <p:cNvPr id="24" name="Объект 2">
            <a:extLst>
              <a:ext uri="{FF2B5EF4-FFF2-40B4-BE49-F238E27FC236}">
                <a16:creationId xmlns:a16="http://schemas.microsoft.com/office/drawing/2014/main" id="{BBA080F1-4CA6-4DC1-8DB3-7DB7AF287E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2814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894E23D-128A-4AF5-8E65-1B55BB3E1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" r="1" b="22285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88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человек, стена, мужчина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BAC4F957-5E27-4D70-932E-9266E7999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334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77C9D-5ED9-4097-91EB-4B8FD369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4021416" cy="13208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3200" dirty="0"/>
              <a:t>Распад Версальско-вашингтонской системы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7067E4-67D7-4B42-828B-E42771825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66" y="2160589"/>
            <a:ext cx="4594634" cy="4321692"/>
          </a:xfrm>
        </p:spPr>
        <p:txBody>
          <a:bodyPr anchor="ctr">
            <a:noAutofit/>
          </a:bodyPr>
          <a:lstStyle/>
          <a:p>
            <a:r>
              <a:rPr lang="ru-RU" sz="2000" dirty="0"/>
              <a:t>Октябрь, 1933 – выход Германии из Лиги Наций</a:t>
            </a:r>
          </a:p>
          <a:p>
            <a:pPr lvl="1"/>
            <a:r>
              <a:rPr lang="ru-RU" sz="1800" dirty="0"/>
              <a:t>Введение всеобщей воинской повинности</a:t>
            </a:r>
          </a:p>
          <a:p>
            <a:pPr lvl="1"/>
            <a:r>
              <a:rPr lang="ru-RU" sz="1800" dirty="0"/>
              <a:t>Восстановление численности армии</a:t>
            </a:r>
          </a:p>
          <a:p>
            <a:pPr lvl="1"/>
            <a:r>
              <a:rPr lang="ru-RU" sz="1800" dirty="0"/>
              <a:t>Создание нового вооружения</a:t>
            </a:r>
          </a:p>
          <a:p>
            <a:r>
              <a:rPr lang="ru-RU" sz="2000" dirty="0"/>
              <a:t>Великобритания и Франция не хотели войны с Германий, США решали внутренние проблемы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448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нешний, дорога, улица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FE135F30-6EFC-43F8-85A6-67396B89A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r="10012" b="2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FC482-531E-4CAB-9BE1-B334010C3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3851123" cy="1320800"/>
          </a:xfrm>
        </p:spPr>
        <p:txBody>
          <a:bodyPr>
            <a:normAutofit/>
          </a:bodyPr>
          <a:lstStyle/>
          <a:p>
            <a:r>
              <a:rPr lang="ru-RU" sz="4000" dirty="0"/>
              <a:t>Фашистская агрессия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B265A5-C9E4-47CA-B4E6-F46AF7F1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582" y="2009869"/>
            <a:ext cx="4635374" cy="456821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1935 – нападение Италии на Абиссинию (Эфиопия)</a:t>
            </a:r>
          </a:p>
          <a:p>
            <a:pPr lvl="1">
              <a:lnSpc>
                <a:spcPct val="90000"/>
              </a:lnSpc>
            </a:pPr>
            <a:r>
              <a:rPr lang="ru-RU" sz="1800" dirty="0"/>
              <a:t>Лига Наций заблокировала для Италии Суэцкий канал, но не остановила вторжение в Эфиопию</a:t>
            </a:r>
          </a:p>
          <a:p>
            <a:pPr>
              <a:lnSpc>
                <a:spcPct val="90000"/>
              </a:lnSpc>
            </a:pPr>
            <a:r>
              <a:rPr lang="ru-RU" dirty="0"/>
              <a:t>1936 – Гитлер ввёл войска в демилитаризованную зону</a:t>
            </a:r>
          </a:p>
          <a:p>
            <a:pPr>
              <a:lnSpc>
                <a:spcPct val="90000"/>
              </a:lnSpc>
            </a:pPr>
            <a:r>
              <a:rPr lang="ru-RU" dirty="0"/>
              <a:t>1936-1939 – Гражданская война в Испании (победа фашистов во главе с Ф. Франко)</a:t>
            </a:r>
          </a:p>
          <a:p>
            <a:pPr>
              <a:lnSpc>
                <a:spcPct val="90000"/>
              </a:lnSpc>
            </a:pPr>
            <a:r>
              <a:rPr lang="ru-RU" dirty="0"/>
              <a:t>1936 – начало формирования оси «Берлин – Рим»</a:t>
            </a:r>
          </a:p>
          <a:p>
            <a:pPr>
              <a:lnSpc>
                <a:spcPct val="90000"/>
              </a:lnSpc>
            </a:pPr>
            <a:r>
              <a:rPr lang="ru-RU" dirty="0"/>
              <a:t>1938 – «аншлюс» Австрии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082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1F861-5DA4-4CEC-AADB-C0C683161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355" y="651932"/>
            <a:ext cx="3843375" cy="5545667"/>
          </a:xfrm>
        </p:spPr>
        <p:txBody>
          <a:bodyPr anchor="ctr">
            <a:normAutofit/>
          </a:bodyPr>
          <a:lstStyle/>
          <a:p>
            <a:r>
              <a:rPr lang="ru-RU" sz="4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Повторим изученное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EAFB35-AEA2-4783-9E88-A3B9AF218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354" y="223935"/>
            <a:ext cx="5585846" cy="6354147"/>
          </a:xfrm>
        </p:spPr>
        <p:txBody>
          <a:bodyPr anchor="ctr">
            <a:normAutofit/>
          </a:bodyPr>
          <a:lstStyle/>
          <a:p>
            <a:r>
              <a:rPr lang="ru-RU" sz="2800" dirty="0">
                <a:solidFill>
                  <a:srgbClr val="FFFFFF"/>
                </a:solidFill>
              </a:rPr>
              <a:t>Какие меры Германии стали разрушающими для Версальско-вашингтонской системы международных отношений?</a:t>
            </a:r>
          </a:p>
          <a:p>
            <a:r>
              <a:rPr lang="ru-RU" sz="2800" dirty="0">
                <a:solidFill>
                  <a:srgbClr val="FFFFFF"/>
                </a:solidFill>
              </a:rPr>
              <a:t>Какие и страны и каким образом участвовали в расширении фашистской агрессии в 1930-е гг.?</a:t>
            </a:r>
          </a:p>
          <a:p>
            <a:r>
              <a:rPr lang="ru-RU" sz="2800" dirty="0">
                <a:solidFill>
                  <a:srgbClr val="FFFFFF"/>
                </a:solidFill>
              </a:rPr>
              <a:t>Охарактеризуйте поведение демократических сил Европы в отношении фашистской агрессии</a:t>
            </a:r>
          </a:p>
        </p:txBody>
      </p:sp>
    </p:spTree>
    <p:extLst>
      <p:ext uri="{BB962C8B-B14F-4D97-AF65-F5344CB8AC3E}">
        <p14:creationId xmlns:p14="http://schemas.microsoft.com/office/powerpoint/2010/main" val="3627607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C3D18-4D26-494A-8F61-A89ADF9E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ru-RU" sz="4800" dirty="0"/>
              <a:t>Из видео ты узнаешь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A13553-35DF-4564-A44E-5D6F3A013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816638"/>
            <a:ext cx="5170839" cy="5224724"/>
          </a:xfrm>
        </p:spPr>
        <p:txBody>
          <a:bodyPr anchor="ctr">
            <a:normAutofit/>
          </a:bodyPr>
          <a:lstStyle/>
          <a:p>
            <a:r>
              <a:rPr lang="ru-RU" sz="3600" dirty="0"/>
              <a:t>Какую политику проводили страны Европы в отношении фашистской агрессии?</a:t>
            </a:r>
          </a:p>
          <a:p>
            <a:r>
              <a:rPr lang="ru-RU" sz="3600" dirty="0"/>
              <a:t>В чём её суть и последствия для европейцев?</a:t>
            </a:r>
          </a:p>
        </p:txBody>
      </p:sp>
    </p:spTree>
    <p:extLst>
      <p:ext uri="{BB962C8B-B14F-4D97-AF65-F5344CB8AC3E}">
        <p14:creationId xmlns:p14="http://schemas.microsoft.com/office/powerpoint/2010/main" val="268014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ПОЛИТИКА УМИРОТВОРЕНИЯ НА ПАЛЬЦАХ _ HISTORY MATTERS НА РУССКОМ">
            <a:hlinkClick r:id="" action="ppaction://media"/>
            <a:extLst>
              <a:ext uri="{FF2B5EF4-FFF2-40B4-BE49-F238E27FC236}">
                <a16:creationId xmlns:a16="http://schemas.microsoft.com/office/drawing/2014/main" id="{B1700872-1E07-4F92-9A99-AA22FCEFD28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15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an dir="u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Аспект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Аспект</Template>
  <TotalTime>42</TotalTime>
  <Words>361</Words>
  <Application>Microsoft Office PowerPoint</Application>
  <PresentationFormat>Широкоэкранный</PresentationFormat>
  <Paragraphs>37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Аспект</vt:lpstr>
      <vt:lpstr>1. Вспомните минусы Версальско-Вашингтонской системы; 2. С какими проблемами столкнулись страны Европы в межвоенный период?</vt:lpstr>
      <vt:lpstr>Мир на пути к новой мировой войне</vt:lpstr>
      <vt:lpstr>План</vt:lpstr>
      <vt:lpstr>Презентация PowerPoint</vt:lpstr>
      <vt:lpstr>Распад Версальско-вашингтонской системы</vt:lpstr>
      <vt:lpstr>Фашистская агрессия</vt:lpstr>
      <vt:lpstr>Повторим изученное</vt:lpstr>
      <vt:lpstr>Из видео ты узнаешь</vt:lpstr>
      <vt:lpstr>Презентация PowerPoint</vt:lpstr>
      <vt:lpstr>Повторим изученное</vt:lpstr>
      <vt:lpstr>Презентация PowerPoint</vt:lpstr>
      <vt:lpstr>c. 151</vt:lpstr>
      <vt:lpstr>Презентация PowerPoint</vt:lpstr>
      <vt:lpstr>Причины политики «умиротворения»</vt:lpstr>
      <vt:lpstr>Подведём итоги</vt:lpstr>
      <vt:lpstr>Д/З: § 20, в. 2 (п.), с. 154-155 (доп.)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Вспомните минусы Версальско-Вашингтонской системы; 2. С какими проблемами столкнулись страны Европы в межвоенный период?</dc:title>
  <dc:creator>Иван Красинский</dc:creator>
  <cp:lastModifiedBy>Иван Красинский</cp:lastModifiedBy>
  <cp:revision>7</cp:revision>
  <dcterms:created xsi:type="dcterms:W3CDTF">2022-02-15T11:57:18Z</dcterms:created>
  <dcterms:modified xsi:type="dcterms:W3CDTF">2022-02-15T12:40:00Z</dcterms:modified>
</cp:coreProperties>
</file>