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44A3F39-C059-4FB8-95EC-6860712A651B}">
  <a:tblStyle styleId="{344A3F39-C059-4FB8-95EC-6860712A651B}" styleName="Table_0">
    <a:wholeTbl>
      <a:tcTxStyle b="off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7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4432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я фотография с подписью">
  <p:cSld name="Панорамная фотография с подписью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448177" y="3771174"/>
            <a:ext cx="546115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и колонки">
  <p:cSld name="Три колонки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2905586" y="2667000"/>
            <a:ext cx="2210671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10" name="Google Shape;110;p15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олбец с тремя рисунками">
  <p:cSld name="Столбец с тремя рисунками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>
            <a:spLocks noGrp="1"/>
          </p:cNvSpPr>
          <p:nvPr>
            <p:ph type="pic" idx="2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3"/>
          </p:nvPr>
        </p:nvSpPr>
        <p:spPr>
          <a:xfrm>
            <a:off x="489475" y="4827212"/>
            <a:ext cx="2205612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4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5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6"/>
          </p:nvPr>
        </p:nvSpPr>
        <p:spPr>
          <a:xfrm>
            <a:off x="2916776" y="4827211"/>
            <a:ext cx="2201378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7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8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9"/>
          </p:nvPr>
        </p:nvSpPr>
        <p:spPr>
          <a:xfrm>
            <a:off x="5344824" y="4827209"/>
            <a:ext cx="2202571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2085787" y="794839"/>
            <a:ext cx="4195481" cy="671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 rot="5400000">
            <a:off x="3974116" y="2685880"/>
            <a:ext cx="5826125" cy="131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 rot="5400000">
            <a:off x="532314" y="730366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4CB9C3">
                  <a:alpha val="13725"/>
                </a:srgbClr>
              </a:gs>
              <a:gs pos="36000">
                <a:srgbClr val="4CB9C3">
                  <a:alpha val="6666"/>
                </a:srgbClr>
              </a:gs>
              <a:gs pos="73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4CB9C3">
                  <a:alpha val="8627"/>
                </a:srgbClr>
              </a:gs>
              <a:gs pos="36000">
                <a:srgbClr val="4CB9C3">
                  <a:alpha val="4705"/>
                </a:srgbClr>
              </a:gs>
              <a:gs pos="66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4CB9C3">
                  <a:alpha val="10980"/>
                </a:srgbClr>
              </a:gs>
              <a:gs pos="36000">
                <a:srgbClr val="4CB9C3">
                  <a:alpha val="9803"/>
                </a:srgbClr>
              </a:gs>
              <a:gs pos="75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4CB9C3">
                  <a:alpha val="7843"/>
                </a:srgbClr>
              </a:gs>
              <a:gs pos="36000">
                <a:srgbClr val="4CB9C3">
                  <a:alpha val="7843"/>
                </a:srgbClr>
              </a:gs>
              <a:gs pos="72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5.x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ctrTitle"/>
          </p:nvPr>
        </p:nvSpPr>
        <p:spPr>
          <a:xfrm>
            <a:off x="866441" y="1447801"/>
            <a:ext cx="7677057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</a:pPr>
            <a:r>
              <a:rPr lang="ru-RU" sz="60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Полоцкое княжество </a:t>
            </a:r>
            <a:br>
              <a:rPr lang="ru-RU" sz="60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60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X – XI вв</a:t>
            </a:r>
            <a:endParaRPr sz="6000" b="1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subTitle" idx="1"/>
          </p:nvPr>
        </p:nvSpPr>
        <p:spPr>
          <a:xfrm>
            <a:off x="318342" y="1447801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endParaRPr sz="2000" b="1" i="0" u="none" strike="noStrike" cap="none">
              <a:solidFill>
                <a:srgbClr val="86D1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5240741" y="1514900"/>
            <a:ext cx="3499616" cy="475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marR="0" lvl="0" indent="-3429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lang="ru-RU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Найдите факты, которые подтверждают, что белорусские земли входили в состав единого государства Древняя (Киевская) Русь. (стр. 74 – 75)</a:t>
            </a:r>
            <a:endParaRPr sz="2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608" y="231766"/>
            <a:ext cx="4790548" cy="638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69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ru-RU" sz="36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Древний Полоцк</a:t>
            </a:r>
            <a:endParaRPr sz="3600" b="1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728192" y="5348714"/>
            <a:ext cx="7955164" cy="9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marR="0" lvl="0" indent="-3429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ru-RU" sz="2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Докажите, что Полоцк занимал выгодное географическое положение</a:t>
            </a:r>
            <a:endParaRPr sz="28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404" y="1390863"/>
            <a:ext cx="4334370" cy="371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0490" y="2203829"/>
            <a:ext cx="4021056" cy="290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 descr="Картинки по запросу Герб Полоцка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3930" y="39589"/>
            <a:ext cx="2036160" cy="2213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59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ru-RU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Полоцкие князья</a:t>
            </a:r>
            <a:endParaRPr sz="3200" b="1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69" name="Google Shape;169;p22"/>
          <p:cNvGraphicFramePr/>
          <p:nvPr/>
        </p:nvGraphicFramePr>
        <p:xfrm>
          <a:off x="2219160" y="1206477"/>
          <a:ext cx="6711950" cy="4846370"/>
        </p:xfrm>
        <a:graphic>
          <a:graphicData uri="http://schemas.openxmlformats.org/drawingml/2006/table">
            <a:tbl>
              <a:tblPr firstRow="1" bandRow="1">
                <a:noFill/>
                <a:tableStyleId>{344A3F39-C059-4FB8-95EC-6860712A651B}</a:tableStyleId>
              </a:tblPr>
              <a:tblGrid>
                <a:gridCol w="1656800"/>
                <a:gridCol w="1733275"/>
                <a:gridCol w="33218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/>
                        <a:t>Князь</a:t>
                      </a:r>
                      <a:endParaRPr sz="2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/>
                        <a:t>Годы княжения</a:t>
                      </a:r>
                      <a:endParaRPr sz="2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/>
                        <a:t>События</a:t>
                      </a:r>
                      <a:endParaRPr sz="2400" b="1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Рогволод</a:t>
                      </a:r>
                      <a:endParaRPr sz="20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960-980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sng">
                          <a:solidFill>
                            <a:schemeClr val="hlink"/>
                          </a:solidFill>
                          <a:hlinkClick r:id="rId3"/>
                        </a:rPr>
                        <a:t>Изяслав</a:t>
                      </a:r>
                      <a:endParaRPr sz="20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988-1001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Брячислав</a:t>
                      </a:r>
                      <a:endParaRPr sz="20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Всеслав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170" name="Google Shape;170;p22" descr="Картинки по запросу Рогволод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252" y="1433016"/>
            <a:ext cx="1815151" cy="181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77" y="3872268"/>
            <a:ext cx="14859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ru-RU"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Какое событие изображено на миниатюре?</a:t>
            </a:r>
            <a:endParaRPr sz="36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marR="0" lvl="0" indent="-2413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3" descr="Картинки по запросу полоцкий князь Изяслав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710" y="1853248"/>
            <a:ext cx="8291480" cy="4483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484709" y="452718"/>
            <a:ext cx="7471935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ru-RU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Что изображено на иллюстрациях?</a:t>
            </a:r>
            <a:endParaRPr sz="3200" b="1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177920" y="5364704"/>
            <a:ext cx="4263842" cy="128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marR="0" lvl="0" indent="-34290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ru-RU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Какие города отошли к Полоцкому княжеству в результате борьбы за волоки?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20" y="1716770"/>
            <a:ext cx="4263842" cy="344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 descr="Картинки по запросу Волоки Брячислав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0676" y="2426455"/>
            <a:ext cx="4702238" cy="352667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/>
          <p:nvPr/>
        </p:nvSpPr>
        <p:spPr>
          <a:xfrm>
            <a:off x="4220676" y="2429301"/>
            <a:ext cx="4732255" cy="687999"/>
          </a:xfrm>
          <a:prstGeom prst="rect">
            <a:avLst/>
          </a:prstGeom>
          <a:solidFill>
            <a:schemeClr val="accent5"/>
          </a:solidFill>
          <a:ln w="19050" cap="rnd" cmpd="sng">
            <a:solidFill>
              <a:srgbClr val="4571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marR="0" lvl="0" indent="-2413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5" descr="Картинки по запросу Волоки Брячислав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936" y="240702"/>
            <a:ext cx="8823064" cy="661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ru-RU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Битва на Немиге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1"/>
          </p:nvPr>
        </p:nvSpPr>
        <p:spPr>
          <a:xfrm>
            <a:off x="827700" y="5418916"/>
            <a:ext cx="3298113" cy="1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marR="0" lvl="0" indent="-3429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776"/>
              <a:buFont typeface="Noto Sans Symbols"/>
              <a:buChar char="▶"/>
            </a:pPr>
            <a:r>
              <a:rPr lang="ru-RU" sz="222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Когда?</a:t>
            </a:r>
            <a:endParaRPr/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776"/>
              <a:buFont typeface="Noto Sans Symbols"/>
              <a:buChar char="▶"/>
            </a:pPr>
            <a:r>
              <a:rPr lang="ru-RU" sz="222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Кто участвовал?</a:t>
            </a:r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body" idx="2"/>
          </p:nvPr>
        </p:nvSpPr>
        <p:spPr>
          <a:xfrm>
            <a:off x="4241975" y="5418916"/>
            <a:ext cx="3298115" cy="109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marR="0" lvl="0" indent="-3429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776"/>
              <a:buFont typeface="Noto Sans Symbols"/>
              <a:buChar char="▶"/>
            </a:pPr>
            <a:r>
              <a:rPr lang="ru-RU" sz="222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Что происходило?</a:t>
            </a:r>
            <a:endParaRPr/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776"/>
              <a:buFont typeface="Noto Sans Symbols"/>
              <a:buChar char="▶"/>
            </a:pPr>
            <a:r>
              <a:rPr lang="ru-RU" sz="222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Чем закончилась? </a:t>
            </a:r>
            <a:endParaRPr sz="222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6" marR="0" lvl="0" indent="-25832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332"/>
              <a:buFont typeface="Noto Sans Symbols"/>
              <a:buNone/>
            </a:pPr>
            <a:endParaRPr sz="1665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710" y="1327173"/>
            <a:ext cx="7922311" cy="4091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ru-RU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Домашнее задание </a:t>
            </a:r>
            <a:br>
              <a:rPr lang="ru-RU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§ 8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7"/>
          <p:cNvSpPr txBox="1">
            <a:spLocks noGrp="1"/>
          </p:cNvSpPr>
          <p:nvPr>
            <p:ph type="body" idx="1"/>
          </p:nvPr>
        </p:nvSpPr>
        <p:spPr>
          <a:xfrm>
            <a:off x="827700" y="1736875"/>
            <a:ext cx="7982100" cy="4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6" marR="0" lvl="0" indent="-2413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ru-RU" sz="2400" u="sng"/>
              <a:t>На что обратить внимание:</a:t>
            </a:r>
            <a:endParaRPr sz="2400" u="sng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Понятия: </a:t>
            </a:r>
            <a:r>
              <a:rPr lang="ru-RU" sz="2400" i="1"/>
              <a:t>волоки</a:t>
            </a:r>
            <a:endParaRPr sz="2400" i="1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Даты: 862 г., 960 г., 980 г., 988 г., 1021 г., 1067 г.</a:t>
            </a:r>
            <a:endParaRPr sz="240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Имена: Рогвалод, Изяслав, Брячислав Изяславич, Всеслав Брячиславич.</a:t>
            </a:r>
            <a:endParaRPr sz="240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Показывать на карте Полоцк и Полоцкое княжество, объяснять, почему Полоцк занимал выгодное географическое положение.</a:t>
            </a:r>
            <a:endParaRPr sz="240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Перечислить имена 4-х первых Полоцких князей, годы их княжения, а также объяснить, чем прославились эти князья.</a:t>
            </a:r>
            <a:endParaRPr sz="240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Составить рассказ о битве на Немиге.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Ион">
  <a:themeElements>
    <a:clrScheme name="Ион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Экран (4:3)</PresentationFormat>
  <Paragraphs>30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Noto Sans Symbols</vt:lpstr>
      <vt:lpstr>Century Gothic</vt:lpstr>
      <vt:lpstr>Ион</vt:lpstr>
      <vt:lpstr>Полоцкое княжество  в X – XI вв</vt:lpstr>
      <vt:lpstr>Презентация PowerPoint</vt:lpstr>
      <vt:lpstr>Древний Полоцк</vt:lpstr>
      <vt:lpstr>Полоцкие князья</vt:lpstr>
      <vt:lpstr>Какое событие изображено на миниатюре?</vt:lpstr>
      <vt:lpstr>Что изображено на иллюстрациях?</vt:lpstr>
      <vt:lpstr>Презентация PowerPoint</vt:lpstr>
      <vt:lpstr>Битва на Немиге</vt:lpstr>
      <vt:lpstr>Домашнее задание  §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Полоцкое княжество  в X – XI вв</dc:title>
  <dc:creator>User</dc:creator>
  <cp:lastModifiedBy>User</cp:lastModifiedBy>
  <cp:revision>1</cp:revision>
  <dcterms:modified xsi:type="dcterms:W3CDTF">2021-12-27T15:50:58Z</dcterms:modified>
</cp:coreProperties>
</file>