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Libre Franklin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ibreFranklin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ibreFranklin-bold.fntdata"/><Relationship Id="rId6" Type="http://schemas.openxmlformats.org/officeDocument/2006/relationships/slide" Target="slides/slide1.xml"/><Relationship Id="rId18" Type="http://schemas.openxmlformats.org/officeDocument/2006/relationships/font" Target="fonts/LibreFranklin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bg>
      <p:bgPr>
        <a:solidFill>
          <a:schemeClr val="lt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9" name="Google Shape;19;p2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 rot="5400000">
            <a:off x="4386263" y="-719137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 rot="5400000">
            <a:off x="2839799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bg>
      <p:bgPr>
        <a:solidFill>
          <a:schemeClr val="dk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2" name="Google Shape;102;p14" title="Crop Mark"/>
          <p:cNvSpPr/>
          <p:nvPr/>
        </p:nvSpPr>
        <p:spPr>
          <a:xfrm>
            <a:off x="8151962" y="1685652"/>
            <a:ext cx="3275013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7" name="Google Shape;37;p5" title="Crop Mark"/>
          <p:cNvSpPr/>
          <p:nvPr/>
        </p:nvSpPr>
        <p:spPr>
          <a:xfrm>
            <a:off x="8151962" y="1685652"/>
            <a:ext cx="3275013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indent="-3302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indent="-3302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7" name="Google Shape;67;p9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0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/>
          <p:nvPr>
            <p:ph idx="2" type="pic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6" name="Google Shape;76;p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" name="Google Shape;11;p1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2" name="Google Shape;92;p13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13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/>
          <p:nvPr/>
        </p:nvSpPr>
        <p:spPr>
          <a:xfrm>
            <a:off x="1213658" y="313587"/>
            <a:ext cx="9759142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9 классе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“БССР в годы новой экономической политики. “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/>
          <p:nvPr/>
        </p:nvSpPr>
        <p:spPr>
          <a:xfrm>
            <a:off x="919060" y="207818"/>
            <a:ext cx="9126845" cy="56175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9D8D5"/>
              </a:gs>
              <a:gs pos="50000">
                <a:srgbClr val="B4CBC6"/>
              </a:gs>
              <a:gs pos="100000">
                <a:srgbClr val="A7C3BC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B85B22"/>
                </a:solidFill>
                <a:latin typeface="Arial"/>
                <a:ea typeface="Arial"/>
                <a:cs typeface="Arial"/>
                <a:sym typeface="Arial"/>
              </a:rPr>
              <a:t>Особенности нэпа в Беларуси</a:t>
            </a:r>
            <a:endParaRPr sz="3600">
              <a:solidFill>
                <a:srgbClr val="B85B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4"/>
          <p:cNvSpPr/>
          <p:nvPr/>
        </p:nvSpPr>
        <p:spPr>
          <a:xfrm>
            <a:off x="1401586" y="983054"/>
            <a:ext cx="9126845" cy="762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9D8D5"/>
              </a:gs>
              <a:gs pos="50000">
                <a:srgbClr val="B4CBC6"/>
              </a:gs>
              <a:gs pos="100000">
                <a:srgbClr val="A7C3BC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Свободный выбор форм землепользования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2319632" y="1958535"/>
            <a:ext cx="9126845" cy="762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9D8D5"/>
              </a:gs>
              <a:gs pos="50000">
                <a:srgbClr val="B4CBC6"/>
              </a:gs>
              <a:gs pos="100000">
                <a:srgbClr val="A7C3BC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Ликвидация разных денежных единиц в 1922-24 гг. 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введение червонца в 1924 г.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58200" y="4224150"/>
            <a:ext cx="12028500" cy="2546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9D8D5"/>
              </a:gs>
              <a:gs pos="50000">
                <a:srgbClr val="B4CBC6"/>
              </a:gs>
              <a:gs pos="100000">
                <a:srgbClr val="A7C3BC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 декабре 1920 г. в целях восстановления разрушенного войной хозяйства был разработан </a:t>
            </a:r>
            <a:endParaRPr b="1"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государственный план электрификации России (ГОЭЛРО), который В. И. Ленин назвал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«второй программой партии».</a:t>
            </a:r>
            <a:endParaRPr b="1"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 БССР был разработан свой план, т.к. её территория долгое время была оккупирована.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 этому плану на территории Беларуси к сер. 20-х гг. было построено свыше 20 электростанций, 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а первой в 1926 г. стала БелГРЭС в Орше,которая использовала в качестве топлива торф.</a:t>
            </a:r>
            <a:endParaRPr b="1" sz="2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2660454" y="2961806"/>
            <a:ext cx="9126845" cy="102108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9D8D5"/>
              </a:gs>
              <a:gs pos="50000">
                <a:srgbClr val="B4CBC6"/>
              </a:gs>
              <a:gs pos="100000">
                <a:srgbClr val="A7C3BC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ПРИЩЕПОВЩИНА – направление в аграрной политике,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 которой ставка делалась на развитие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хуторской системы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/>
          <p:nvPr/>
        </p:nvSpPr>
        <p:spPr>
          <a:xfrm>
            <a:off x="885000" y="0"/>
            <a:ext cx="11079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Влияние нэпа на восстановление народного хозяйства</a:t>
            </a: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997" y="523220"/>
            <a:ext cx="2771775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/>
        </p:nvSpPr>
        <p:spPr>
          <a:xfrm>
            <a:off x="884997" y="2113797"/>
            <a:ext cx="277177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Минский чугунолитейный, машиностроительный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завод «Энергия»</a:t>
            </a:r>
            <a:endParaRPr b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79" name="Google Shape;17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946" y="726345"/>
            <a:ext cx="25527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8407" y="685795"/>
            <a:ext cx="1819275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88437" y="726345"/>
            <a:ext cx="2576547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/>
          <p:nvPr/>
        </p:nvSpPr>
        <p:spPr>
          <a:xfrm>
            <a:off x="7125825" y="2505163"/>
            <a:ext cx="483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Обувная и кондитерская фабрики в Гомеле</a:t>
            </a:r>
            <a:endParaRPr b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1614" y="3037127"/>
            <a:ext cx="2420444" cy="334461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/>
          <p:nvPr/>
        </p:nvSpPr>
        <p:spPr>
          <a:xfrm>
            <a:off x="541675" y="5990875"/>
            <a:ext cx="2944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Льнопрядильная фабрика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“Двина” в Витебске</a:t>
            </a:r>
            <a:endParaRPr b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86283" y="3037127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/>
          <p:nvPr/>
        </p:nvSpPr>
        <p:spPr>
          <a:xfrm>
            <a:off x="3656775" y="5904800"/>
            <a:ext cx="363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Бумажная фабрика в Добруше</a:t>
            </a:r>
            <a:endParaRPr b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7393009" y="3609511"/>
            <a:ext cx="4572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На основании представленных иллюстраций, сделайте вывод о результатах НЭПа и аргументируйте его.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/>
          <p:nvPr/>
        </p:nvSpPr>
        <p:spPr>
          <a:xfrm>
            <a:off x="858492" y="87882"/>
            <a:ext cx="110586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Успехи НЭПа были очевидны.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Однако рыночные методы экономики противоречили авторитарной политической системе, которая складывалась в это время в стране.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Кроме того, НЭП и проблемы экономического характера рассматривались руководством как временная мера, и в итоге НЭП был </a:t>
            </a:r>
            <a:r>
              <a:rPr b="1" lang="ru-RU" sz="2400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отменен в 1928г.</a:t>
            </a:r>
            <a:endParaRPr b="1" sz="2400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500" y="2400299"/>
            <a:ext cx="3074440" cy="424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0115" y="2450124"/>
            <a:ext cx="7555029" cy="424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/>
          <p:nvPr/>
        </p:nvSpPr>
        <p:spPr>
          <a:xfrm>
            <a:off x="1975066" y="1421167"/>
            <a:ext cx="795923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1CBB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§5,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вопросы и задания стр.33</a:t>
            </a:r>
            <a:endParaRPr b="1" i="0" sz="54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>
            <a:off x="855133" y="1057407"/>
            <a:ext cx="1109980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Территория Беларуси разорена, так как на протяжении более шести лет была ареной боевых действий.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Оказалась разделенной по условиям Рижского мира.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Посевные площади уменьшились более чем на треть.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 продукции сельского хозяйства составил менее 50 % от довоенного.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Нехватка продуктов.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Промышленное производство в 1920 г. по сравнению с довоенным сократилось в 7 раз.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Положение осложнялось тем, что продолжалась политика «военного коммунизма».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86536" l="0" r="0" t="0"/>
          <a:stretch/>
        </p:blipFill>
        <p:spPr>
          <a:xfrm>
            <a:off x="0" y="0"/>
            <a:ext cx="12192000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6191" r="0" t="70619"/>
          <a:stretch/>
        </p:blipFill>
        <p:spPr>
          <a:xfrm>
            <a:off x="754475" y="4843050"/>
            <a:ext cx="11437526" cy="201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/>
        </p:nvSpPr>
        <p:spPr>
          <a:xfrm>
            <a:off x="723208" y="102261"/>
            <a:ext cx="11468792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 марте 1921 г. </a:t>
            </a:r>
            <a:r>
              <a:rPr b="0" i="0" lang="ru-RU" sz="2400" u="none" cap="none" strike="noStrik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было принято решение о введении </a:t>
            </a:r>
            <a:r>
              <a:rPr b="1" i="1" lang="ru-RU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новой экономической политики (нэпа)</a:t>
            </a:r>
            <a:r>
              <a:rPr b="0" i="1" lang="ru-RU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b="0" i="1" lang="ru-RU" sz="1800" u="none" cap="none" strike="noStrik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i="1" sz="1800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666" y="2067273"/>
            <a:ext cx="11302282" cy="462447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/>
          <p:nvPr/>
        </p:nvSpPr>
        <p:spPr>
          <a:xfrm>
            <a:off x="805666" y="999066"/>
            <a:ext cx="1116204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На основании документа, сделайте вывод о том, что подтолкнуло советское правительство к принятию такого решения.</a:t>
            </a:r>
            <a:endParaRPr b="1" sz="2800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>
            <a:off x="3600796" y="167816"/>
            <a:ext cx="5486400" cy="914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1C39F"/>
              </a:gs>
              <a:gs pos="17501">
                <a:srgbClr val="F0EBD5"/>
              </a:gs>
              <a:gs pos="50000">
                <a:srgbClr val="FFEFD1"/>
              </a:gs>
              <a:gs pos="82500">
                <a:srgbClr val="F0EBD5"/>
              </a:gs>
              <a:gs pos="100000">
                <a:srgbClr val="D1C39F"/>
              </a:gs>
            </a:gsLst>
            <a:lin ang="5400000" scaled="0"/>
          </a:gradFill>
          <a:ln cap="flat" cmpd="sng" w="285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Цели нэпа</a:t>
            </a:r>
            <a:endParaRPr b="1"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5068266" y="2072816"/>
            <a:ext cx="2895600" cy="1905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1C39F"/>
              </a:gs>
              <a:gs pos="17501">
                <a:srgbClr val="F0EBD5"/>
              </a:gs>
              <a:gs pos="50000">
                <a:srgbClr val="FFEFD1"/>
              </a:gs>
              <a:gs pos="82500">
                <a:srgbClr val="F0EBD5"/>
              </a:gs>
              <a:gs pos="100000">
                <a:srgbClr val="D1C39F"/>
              </a:gs>
            </a:gsLst>
            <a:lin ang="5400000" scaled="0"/>
          </a:gradFill>
          <a:ln cap="flat" cmpd="sng" w="285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Преодоление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экономического 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политического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кризиса</a:t>
            </a:r>
            <a:endParaRPr b="1"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2034058" y="2072816"/>
            <a:ext cx="2944688" cy="1905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1C39F"/>
              </a:gs>
              <a:gs pos="17501">
                <a:srgbClr val="F0EBD5"/>
              </a:gs>
              <a:gs pos="50000">
                <a:srgbClr val="FFEFD1"/>
              </a:gs>
              <a:gs pos="82500">
                <a:srgbClr val="F0EBD5"/>
              </a:gs>
              <a:gs pos="100000">
                <a:srgbClr val="D1C39F"/>
              </a:gs>
            </a:gsLst>
            <a:lin ang="5400000" scaled="0"/>
          </a:gradFill>
          <a:ln cap="flat" cmpd="sng" w="285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Укрепление союза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рабочего класса 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крестьянства</a:t>
            </a:r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8076380" y="2072816"/>
            <a:ext cx="2781300" cy="1905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1C39F"/>
              </a:gs>
              <a:gs pos="17501">
                <a:srgbClr val="F0EBD5"/>
              </a:gs>
              <a:gs pos="50000">
                <a:srgbClr val="FFEFD1"/>
              </a:gs>
              <a:gs pos="82500">
                <a:srgbClr val="F0EBD5"/>
              </a:gs>
              <a:gs pos="100000">
                <a:srgbClr val="D1C39F"/>
              </a:gs>
            </a:gsLst>
            <a:lin ang="5400000" scaled="0"/>
          </a:gradFill>
          <a:ln cap="flat" cmpd="sng" w="285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Поиск новых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путей строитель-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ства социализма</a:t>
            </a:r>
            <a:endParaRPr b="1"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6191596" y="1082216"/>
            <a:ext cx="457200" cy="990600"/>
          </a:xfrm>
          <a:prstGeom prst="downArrow">
            <a:avLst>
              <a:gd fmla="val 50000" name="adj1"/>
              <a:gd fmla="val 54167" name="adj2"/>
            </a:avLst>
          </a:prstGeom>
          <a:gradFill>
            <a:gsLst>
              <a:gs pos="0">
                <a:srgbClr val="D1C39F"/>
              </a:gs>
              <a:gs pos="17501">
                <a:srgbClr val="F0EBD5"/>
              </a:gs>
              <a:gs pos="50000">
                <a:srgbClr val="FFEFD1"/>
              </a:gs>
              <a:gs pos="82500">
                <a:srgbClr val="F0EBD5"/>
              </a:gs>
              <a:gs pos="100000">
                <a:srgbClr val="D1C39F"/>
              </a:gs>
            </a:gsLst>
            <a:lin ang="5400000" scaled="0"/>
          </a:gradFill>
          <a:ln cap="flat" cmpd="sng" w="28575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3981796" y="1082216"/>
            <a:ext cx="457200" cy="990600"/>
          </a:xfrm>
          <a:prstGeom prst="downArrow">
            <a:avLst>
              <a:gd fmla="val 50000" name="adj1"/>
              <a:gd fmla="val 54167" name="adj2"/>
            </a:avLst>
          </a:prstGeom>
          <a:gradFill>
            <a:gsLst>
              <a:gs pos="0">
                <a:srgbClr val="D1C39F"/>
              </a:gs>
              <a:gs pos="17501">
                <a:srgbClr val="F0EBD5"/>
              </a:gs>
              <a:gs pos="50000">
                <a:srgbClr val="FFEFD1"/>
              </a:gs>
              <a:gs pos="82500">
                <a:srgbClr val="F0EBD5"/>
              </a:gs>
              <a:gs pos="100000">
                <a:srgbClr val="D1C39F"/>
              </a:gs>
            </a:gsLst>
            <a:lin ang="5400000" scaled="0"/>
          </a:gradFill>
          <a:ln cap="flat" cmpd="sng" w="28575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8248996" y="1082216"/>
            <a:ext cx="457200" cy="990600"/>
          </a:xfrm>
          <a:prstGeom prst="downArrow">
            <a:avLst>
              <a:gd fmla="val 50000" name="adj1"/>
              <a:gd fmla="val 54167" name="adj2"/>
            </a:avLst>
          </a:prstGeom>
          <a:gradFill>
            <a:gsLst>
              <a:gs pos="0">
                <a:srgbClr val="D1C39F"/>
              </a:gs>
              <a:gs pos="17501">
                <a:srgbClr val="F0EBD5"/>
              </a:gs>
              <a:gs pos="50000">
                <a:srgbClr val="FFEFD1"/>
              </a:gs>
              <a:gs pos="82500">
                <a:srgbClr val="F0EBD5"/>
              </a:gs>
              <a:gs pos="100000">
                <a:srgbClr val="D1C39F"/>
              </a:gs>
            </a:gsLst>
            <a:lin ang="5400000" scaled="0"/>
          </a:gradFill>
          <a:ln cap="flat" cmpd="sng" w="28575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964" y="167816"/>
            <a:ext cx="5299689" cy="392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5652" y="167815"/>
            <a:ext cx="5344431" cy="392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6929" y="3975803"/>
            <a:ext cx="5298722" cy="288219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/>
          <p:nvPr/>
        </p:nvSpPr>
        <p:spPr>
          <a:xfrm>
            <a:off x="6343996" y="4584584"/>
            <a:ext cx="483293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Сформулируйте цели и задачи НЭП.</a:t>
            </a:r>
            <a:endParaRPr b="1" sz="2800" cap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041" y="83127"/>
            <a:ext cx="10685458" cy="6625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718" y="1221971"/>
            <a:ext cx="11178860" cy="553104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/>
          <p:nvPr/>
        </p:nvSpPr>
        <p:spPr>
          <a:xfrm>
            <a:off x="731520" y="141316"/>
            <a:ext cx="1127205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7B3C1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Какой из способов организации экономики страны был более эффективным?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7B3C1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Свой выбор аргументируйте.</a:t>
            </a:r>
            <a:endParaRPr b="1" sz="2400">
              <a:solidFill>
                <a:srgbClr val="7B3C1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rop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rop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