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Constantia"/>
      <p:regular r:id="rId26"/>
      <p:bold r:id="rId27"/>
      <p:italic r:id="rId28"/>
      <p:boldItalic r:id="rId29"/>
    </p:embeddedFont>
    <p:embeddedFont>
      <p:font typeface="EB Garamon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nstantia-regular.fntdata"/><Relationship Id="rId25" Type="http://schemas.openxmlformats.org/officeDocument/2006/relationships/slide" Target="slides/slide20.xml"/><Relationship Id="rId28" Type="http://schemas.openxmlformats.org/officeDocument/2006/relationships/font" Target="fonts/Constantia-italic.fntdata"/><Relationship Id="rId27" Type="http://schemas.openxmlformats.org/officeDocument/2006/relationships/font" Target="fonts/Constanti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nstanti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bold.fntdata"/><Relationship Id="rId30" Type="http://schemas.openxmlformats.org/officeDocument/2006/relationships/font" Target="fonts/EBGaramond-regular.fntdata"/><Relationship Id="rId11" Type="http://schemas.openxmlformats.org/officeDocument/2006/relationships/slide" Target="slides/slide6.xml"/><Relationship Id="rId33" Type="http://schemas.openxmlformats.org/officeDocument/2006/relationships/font" Target="fonts/EBGaramond-boldItalic.fntdata"/><Relationship Id="rId10" Type="http://schemas.openxmlformats.org/officeDocument/2006/relationships/slide" Target="slides/slide5.xml"/><Relationship Id="rId32" Type="http://schemas.openxmlformats.org/officeDocument/2006/relationships/font" Target="fonts/EBGaramon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7681cfd7c6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17681cfd7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B Garamond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152400" y="228600"/>
            <a:ext cx="3200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 rot="5400000">
            <a:off x="2552700" y="1143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 rot="5400000">
            <a:off x="4695825" y="2257425"/>
            <a:ext cx="6248400" cy="219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 rot="5400000">
            <a:off x="238125" y="142875"/>
            <a:ext cx="6248400" cy="641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152400" y="228600"/>
            <a:ext cx="3200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1371600" y="1295400"/>
            <a:ext cx="7543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152400" y="228600"/>
            <a:ext cx="3200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" type="body"/>
          </p:nvPr>
        </p:nvSpPr>
        <p:spPr>
          <a:xfrm>
            <a:off x="1371600" y="1295400"/>
            <a:ext cx="36957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»"/>
              <a:defRPr sz="1800"/>
            </a:lvl9pPr>
          </a:lstStyle>
          <a:p/>
        </p:txBody>
      </p:sp>
      <p:sp>
        <p:nvSpPr>
          <p:cNvPr id="22" name="Google Shape;22;p6"/>
          <p:cNvSpPr txBox="1"/>
          <p:nvPr>
            <p:ph idx="2" type="body"/>
          </p:nvPr>
        </p:nvSpPr>
        <p:spPr>
          <a:xfrm>
            <a:off x="5219700" y="1295400"/>
            <a:ext cx="36957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9pPr>
          </a:lstStyle>
          <a:p/>
        </p:txBody>
      </p:sp>
      <p:sp>
        <p:nvSpPr>
          <p:cNvPr id="26" name="Google Shape;26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»"/>
              <a:defRPr sz="1600"/>
            </a:lvl9pPr>
          </a:lstStyle>
          <a:p/>
        </p:txBody>
      </p:sp>
      <p:sp>
        <p:nvSpPr>
          <p:cNvPr id="27" name="Google Shape;27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None/>
              <a:defRPr b="1" sz="1600"/>
            </a:lvl9pPr>
          </a:lstStyle>
          <a:p/>
        </p:txBody>
      </p:sp>
      <p:sp>
        <p:nvSpPr>
          <p:cNvPr id="28" name="Google Shape;28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B Garamond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B Garamond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152400" y="228600"/>
            <a:ext cx="3200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B Garamond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»"/>
              <a:defRPr sz="2000"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EB Garamond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EB Garamond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B Garamond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EB Garamond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EB Garamond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EB Garamond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My Documents\websiteestates\images\aaapicture.gif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52400" y="228600"/>
            <a:ext cx="3200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371600" y="1295400"/>
            <a:ext cx="7543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B Garamond"/>
              <a:buChar char="•"/>
              <a:defRPr b="0" i="0" sz="32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B Garamond"/>
              <a:buChar char="–"/>
              <a:defRPr b="0" i="0" sz="28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B Garamond"/>
              <a:buChar char="•"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–"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»"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»"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»"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»"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B Garamond"/>
              <a:buChar char="»"/>
              <a:defRPr b="0" i="0" sz="20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13.xml"/><Relationship Id="rId4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14.xml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youtu.be/HQm4WAcb634" TargetMode="External"/><Relationship Id="rId4" Type="http://schemas.openxmlformats.org/officeDocument/2006/relationships/hyperlink" Target="https://youtu.be/HQm4WAcb634" TargetMode="External"/><Relationship Id="rId5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infourok.ru/videouroki/372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5.xml"/><Relationship Id="rId4" Type="http://schemas.openxmlformats.org/officeDocument/2006/relationships/image" Target="../media/image6.png"/><Relationship Id="rId5" Type="http://schemas.openxmlformats.org/officeDocument/2006/relationships/slide" Target="/ppt/slides/slide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5.xml"/><Relationship Id="rId4" Type="http://schemas.openxmlformats.org/officeDocument/2006/relationships/image" Target="../media/image6.png"/><Relationship Id="rId5" Type="http://schemas.openxmlformats.org/officeDocument/2006/relationships/slide" Target="/ppt/slides/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/>
        </p:nvSpPr>
        <p:spPr>
          <a:xfrm>
            <a:off x="1148400" y="1171900"/>
            <a:ext cx="7861800" cy="9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3"/>
          <p:cNvSpPr txBox="1"/>
          <p:nvPr/>
        </p:nvSpPr>
        <p:spPr>
          <a:xfrm>
            <a:off x="1219240" y="3054267"/>
            <a:ext cx="77202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ru-RU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3"/>
          <p:cNvSpPr txBox="1"/>
          <p:nvPr/>
        </p:nvSpPr>
        <p:spPr>
          <a:xfrm>
            <a:off x="1148400" y="4810000"/>
            <a:ext cx="7861800" cy="18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-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Нового времени </a:t>
            </a:r>
            <a:endParaRPr b="1" i="0" sz="2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-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b="1" lang="ru-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ru-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классе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1" i="0" lang="ru-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</a:t>
            </a:r>
            <a:r>
              <a:rPr b="1" lang="ru-RU"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Революция в Нидерландах</a:t>
            </a:r>
            <a:r>
              <a:rPr b="1" i="0" lang="ru-RU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124619" y="188640"/>
            <a:ext cx="903763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BFFFE"/>
                </a:solidFill>
                <a:latin typeface="Verdana"/>
                <a:ea typeface="Verdana"/>
                <a:cs typeface="Verdana"/>
                <a:sym typeface="Verdana"/>
              </a:rPr>
              <a:t>Нидерланды под властью Испании: </a:t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2555875" y="1484313"/>
            <a:ext cx="374491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Король Испании</a:t>
            </a: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1547813" y="2492375"/>
            <a:ext cx="5688012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Королевский наместник - штатгальтер</a:t>
            </a: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1103791" y="3753245"/>
            <a:ext cx="67691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Генеральные штаты –</a:t>
            </a:r>
            <a:endParaRPr sz="2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собрание представителей провинций</a:t>
            </a: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250825" y="5373688"/>
            <a:ext cx="295275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Провинциальные штаты</a:t>
            </a:r>
            <a:endParaRPr/>
          </a:p>
        </p:txBody>
      </p:sp>
      <p:sp>
        <p:nvSpPr>
          <p:cNvPr id="128" name="Google Shape;128;p22"/>
          <p:cNvSpPr/>
          <p:nvPr/>
        </p:nvSpPr>
        <p:spPr>
          <a:xfrm>
            <a:off x="2484438" y="5949950"/>
            <a:ext cx="424815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Управление крупных городов</a:t>
            </a:r>
            <a:endParaRPr sz="19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(самоуправление)</a:t>
            </a: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5940425" y="5516563"/>
            <a:ext cx="3203575" cy="677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Провинциальные штаты</a:t>
            </a:r>
            <a:endParaRPr/>
          </a:p>
        </p:txBody>
      </p:sp>
      <p:sp>
        <p:nvSpPr>
          <p:cNvPr id="130" name="Google Shape;130;p22"/>
          <p:cNvSpPr/>
          <p:nvPr/>
        </p:nvSpPr>
        <p:spPr>
          <a:xfrm rot="10800000">
            <a:off x="3924300" y="2205038"/>
            <a:ext cx="792163" cy="360362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7F3C6"/>
              </a:gs>
              <a:gs pos="50000">
                <a:srgbClr val="B7F5DA"/>
              </a:gs>
              <a:gs pos="100000">
                <a:srgbClr val="DCF9EC"/>
              </a:gs>
            </a:gsLst>
            <a:lin ang="5400000" scaled="0"/>
          </a:gra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1" name="Google Shape;131;p22"/>
          <p:cNvSpPr/>
          <p:nvPr/>
        </p:nvSpPr>
        <p:spPr>
          <a:xfrm rot="10800000">
            <a:off x="3851275" y="3500438"/>
            <a:ext cx="792163" cy="433387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7F3C6"/>
              </a:gs>
              <a:gs pos="50000">
                <a:srgbClr val="B7F5DA"/>
              </a:gs>
              <a:gs pos="100000">
                <a:srgbClr val="DCF9EC"/>
              </a:gs>
            </a:gsLst>
            <a:lin ang="5400000" scaled="0"/>
          </a:gra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2" name="Google Shape;132;p22"/>
          <p:cNvSpPr/>
          <p:nvPr/>
        </p:nvSpPr>
        <p:spPr>
          <a:xfrm rot="10800000">
            <a:off x="4211637" y="5229225"/>
            <a:ext cx="396875" cy="647700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7F3C6"/>
              </a:gs>
              <a:gs pos="50000">
                <a:srgbClr val="B7F5DA"/>
              </a:gs>
              <a:gs pos="100000">
                <a:srgbClr val="DCF9EC"/>
              </a:gs>
            </a:gsLst>
            <a:lin ang="5400000" scaled="0"/>
          </a:gra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3" name="Google Shape;133;p22"/>
          <p:cNvSpPr/>
          <p:nvPr/>
        </p:nvSpPr>
        <p:spPr>
          <a:xfrm rot="8122123">
            <a:off x="6023360" y="4819742"/>
            <a:ext cx="389586" cy="487362"/>
          </a:xfrm>
          <a:prstGeom prst="upArrow">
            <a:avLst>
              <a:gd fmla="val 50000" name="adj1"/>
              <a:gd fmla="val 57981" name="adj2"/>
            </a:avLst>
          </a:prstGeom>
          <a:gradFill>
            <a:gsLst>
              <a:gs pos="0">
                <a:srgbClr val="87F3C6"/>
              </a:gs>
              <a:gs pos="50000">
                <a:srgbClr val="B7F5DA"/>
              </a:gs>
              <a:gs pos="100000">
                <a:srgbClr val="DCF9EC"/>
              </a:gs>
            </a:gsLst>
            <a:lin ang="5400000" scaled="0"/>
          </a:gra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22"/>
          <p:cNvSpPr/>
          <p:nvPr/>
        </p:nvSpPr>
        <p:spPr>
          <a:xfrm rot="-8612420">
            <a:off x="2570419" y="4955740"/>
            <a:ext cx="431257" cy="431800"/>
          </a:xfrm>
          <a:prstGeom prst="upArrow">
            <a:avLst>
              <a:gd fmla="val 50000" name="adj1"/>
              <a:gd fmla="val 31418" name="adj2"/>
            </a:avLst>
          </a:prstGeom>
          <a:gradFill>
            <a:gsLst>
              <a:gs pos="0">
                <a:srgbClr val="87F3C6"/>
              </a:gs>
              <a:gs pos="50000">
                <a:srgbClr val="B7F5DA"/>
              </a:gs>
              <a:gs pos="100000">
                <a:srgbClr val="DCF9EC"/>
              </a:gs>
            </a:gsLst>
            <a:lin ang="5400000" scaled="0"/>
          </a:gradFill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2484438" y="1412875"/>
            <a:ext cx="3743325" cy="792163"/>
          </a:xfrm>
          <a:prstGeom prst="rect">
            <a:avLst/>
          </a:prstGeom>
          <a:noFill/>
          <a:ln cap="flat" cmpd="sng" w="25400">
            <a:solidFill>
              <a:srgbClr val="0094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280" y="1158269"/>
            <a:ext cx="1728191" cy="2954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2" y="773415"/>
            <a:ext cx="1493837" cy="162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1009" y="3708791"/>
            <a:ext cx="2358753" cy="165813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-97634" y="135607"/>
            <a:ext cx="92525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Нидерланды под властью Испании</a:t>
            </a:r>
            <a:endParaRPr b="1" sz="4000" cap="none">
              <a:solidFill>
                <a:srgbClr val="B0FFE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1043608" y="1052736"/>
            <a:ext cx="8271303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BFFFE"/>
              </a:buClr>
              <a:buSzPts val="3200"/>
              <a:buFont typeface="EB Garamond"/>
              <a:buAutoNum type="arabicPeriod"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Страна рассматривалась как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неиссякаемый</a:t>
            </a: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источник доходов;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BFFFE"/>
              </a:buClr>
              <a:buSzPts val="3200"/>
              <a:buFont typeface="EB Garamond"/>
              <a:buAutoNum type="arabicPeriod" startAt="2"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Рост налогов;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BFFFE"/>
              </a:buClr>
              <a:buSzPts val="3200"/>
              <a:buFont typeface="EB Garamond"/>
              <a:buAutoNum type="arabicPeriod" startAt="2"/>
            </a:pP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Стремление испанской короны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</a:t>
            </a: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уничтожить привилегии городов;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BFFFE"/>
              </a:buClr>
              <a:buSzPts val="3200"/>
              <a:buFont typeface="EB Garamond"/>
              <a:buAutoNum type="arabicPeriod" startAt="4"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Введена инквизиция;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BFFFE"/>
              </a:buClr>
              <a:buSzPts val="3200"/>
              <a:buFont typeface="EB Garamond"/>
              <a:buAutoNum type="arabicPeriod" startAt="4"/>
            </a:pP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Преследование протестантов;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BFFFE"/>
              </a:buClr>
              <a:buSzPts val="3200"/>
              <a:buFont typeface="EB Garamond"/>
              <a:buAutoNum type="arabicPeriod" startAt="4"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Вооружённые конфликты населения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с испанскими войсками;</a:t>
            </a:r>
            <a:endParaRPr b="1" sz="3200" cap="none">
              <a:solidFill>
                <a:srgbClr val="FBFF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1115616" y="5805264"/>
            <a:ext cx="76876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Назревает восстание.</a:t>
            </a:r>
            <a:endParaRPr b="1" sz="5400" cap="none">
              <a:solidFill>
                <a:srgbClr val="B0FFE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3563888" y="5577051"/>
            <a:ext cx="2633101" cy="48920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0528" y="489550"/>
            <a:ext cx="1493837" cy="16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>
            <a:off x="-1" y="0"/>
            <a:ext cx="9144001" cy="13849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C0099"/>
                </a:solidFill>
                <a:latin typeface="EB Garamond"/>
                <a:ea typeface="EB Garamond"/>
                <a:cs typeface="EB Garamond"/>
                <a:sym typeface="EB Garamond"/>
              </a:rPr>
              <a:t>В апреле 1566 г. 300 представителей местной знати подали штатгальтеру Маргарите Пармской петицию, в которой требовали:</a:t>
            </a:r>
            <a:endParaRPr b="1" sz="1600" cap="none">
              <a:solidFill>
                <a:srgbClr val="CC009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1259632" y="1393143"/>
            <a:ext cx="6162393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BFFFE"/>
              </a:buClr>
              <a:buSzPts val="2800"/>
              <a:buFont typeface="EB Garamond"/>
              <a:buAutoNum type="arabicPeriod"/>
            </a:pPr>
            <a:r>
              <a:rPr b="1" lang="ru-RU" sz="28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Приостановить деятельность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</a:t>
            </a:r>
            <a:r>
              <a:rPr b="1" lang="ru-RU" sz="28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инквизиции в стране;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2.  Созвать Генеральные штаты;</a:t>
            </a:r>
            <a:endParaRPr b="1" sz="2800" cap="none">
              <a:solidFill>
                <a:srgbClr val="FBFF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3491880" y="3139573"/>
            <a:ext cx="2811711" cy="36004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899592" y="3861048"/>
            <a:ext cx="4616296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CC0099"/>
                </a:solidFill>
                <a:latin typeface="EB Garamond"/>
                <a:ea typeface="EB Garamond"/>
                <a:cs typeface="EB Garamond"/>
                <a:sym typeface="EB Garamond"/>
              </a:rPr>
              <a:t>Август 1566г. – </a:t>
            </a:r>
            <a:r>
              <a:rPr b="1" lang="ru-RU" sz="28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иконоборчесское</a:t>
            </a:r>
            <a:endParaRPr b="1" sz="2800">
              <a:solidFill>
                <a:srgbClr val="B0FFE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восстание против испанского короля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и католической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церкви.</a:t>
            </a:r>
            <a:endParaRPr b="1" sz="2800">
              <a:solidFill>
                <a:srgbClr val="B0FFE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6" name="Google Shape;156;p24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5172" y="3789040"/>
            <a:ext cx="3296804" cy="267354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1043608" y="1052736"/>
            <a:ext cx="81003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Религиозно-политическое движение противников икон, направленное против католической церкви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К открытому уроку\UtrechtIconoclasm.jpg" id="162" name="Google Shape;162;p2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7263" y="2253077"/>
            <a:ext cx="3533074" cy="446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/>
          <p:nvPr/>
        </p:nvSpPr>
        <p:spPr>
          <a:xfrm>
            <a:off x="1" y="116632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CC0099"/>
                </a:solidFill>
                <a:latin typeface="Verdana"/>
                <a:ea typeface="Verdana"/>
                <a:cs typeface="Verdana"/>
                <a:sym typeface="Verdana"/>
              </a:rPr>
              <a:t>Иконоборческое движение </a:t>
            </a:r>
            <a:endParaRPr b="1" sz="4400">
              <a:solidFill>
                <a:srgbClr val="CC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1052736"/>
            <a:ext cx="2314575" cy="3095625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 lim="800000"/>
            <a:headEnd len="sm" w="sm" type="none"/>
            <a:tailEnd len="sm" w="sm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  <p:sp>
        <p:nvSpPr>
          <p:cNvPr id="169" name="Google Shape;169;p26"/>
          <p:cNvSpPr txBox="1"/>
          <p:nvPr/>
        </p:nvSpPr>
        <p:spPr>
          <a:xfrm>
            <a:off x="1050504" y="4293096"/>
            <a:ext cx="137993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Герцог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Альба</a:t>
            </a:r>
            <a:endParaRPr b="1" sz="2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10074" y="37855"/>
            <a:ext cx="8936229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000" cap="non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Как развивались события?</a:t>
            </a:r>
            <a:endParaRPr b="1" sz="5000" cap="none">
              <a:solidFill>
                <a:srgbClr val="B0FFE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3485930" y="1055373"/>
            <a:ext cx="5652120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1568г.- </a:t>
            </a:r>
            <a:r>
              <a:rPr b="1" lang="ru-RU" sz="3200" cap="none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инквизиция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п</a:t>
            </a:r>
            <a:r>
              <a:rPr b="1" lang="ru-RU" sz="3200" cap="none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риговорила к смерти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3 млн. </a:t>
            </a:r>
            <a:r>
              <a:rPr b="1" lang="ru-RU" sz="320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ч</a:t>
            </a:r>
            <a:r>
              <a:rPr b="1" lang="ru-RU" sz="3200" cap="none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еловек.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1572г.- </a:t>
            </a:r>
            <a:r>
              <a:rPr b="1" lang="ru-RU" sz="320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в северных провинциях началось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в</a:t>
            </a:r>
            <a:r>
              <a:rPr b="1" lang="ru-RU" sz="3200" cap="none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сеобщее восстание.</a:t>
            </a:r>
            <a:endParaRPr b="1" sz="4000" cap="none">
              <a:solidFill>
                <a:srgbClr val="FF99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2859715" y="4385428"/>
            <a:ext cx="629422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 cap="none">
                <a:solidFill>
                  <a:srgbClr val="6565FF"/>
                </a:solidFill>
                <a:latin typeface="EB Garamond"/>
                <a:ea typeface="EB Garamond"/>
                <a:cs typeface="EB Garamond"/>
                <a:sym typeface="EB Garamond"/>
              </a:rPr>
              <a:t>Проблемное задание!</a:t>
            </a:r>
            <a:endParaRPr b="1" sz="4400" cap="none">
              <a:solidFill>
                <a:srgbClr val="6565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3" name="Google Shape;173;p26"/>
          <p:cNvSpPr/>
          <p:nvPr/>
        </p:nvSpPr>
        <p:spPr>
          <a:xfrm>
            <a:off x="2489610" y="5154869"/>
            <a:ext cx="640784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-RU" sz="3200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Подтвердите примерами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ожесточённость противоборства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в</a:t>
            </a:r>
            <a:r>
              <a:rPr b="0" lang="ru-RU" sz="3200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оюющих сторон.  Стр.49.</a:t>
            </a:r>
            <a:endParaRPr b="0" sz="3200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3429000"/>
            <a:ext cx="3614928" cy="242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4208" y="3284984"/>
            <a:ext cx="1993392" cy="284683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/>
          <p:nvPr/>
        </p:nvSpPr>
        <p:spPr>
          <a:xfrm>
            <a:off x="971600" y="1052736"/>
            <a:ext cx="8304838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Всё население Нидерландов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мужественно сражалось,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в</a:t>
            </a:r>
            <a:r>
              <a:rPr b="1" lang="ru-RU" sz="44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едя партизанскую войну</a:t>
            </a:r>
            <a:endParaRPr b="1" sz="4400" cap="none">
              <a:solidFill>
                <a:srgbClr val="FBFF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1154393" y="5949280"/>
            <a:ext cx="38254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«морские гёзы»</a:t>
            </a:r>
            <a:endParaRPr b="1" sz="3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5436096" y="6131816"/>
            <a:ext cx="36221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«лесные гёзы»</a:t>
            </a:r>
            <a:endParaRPr b="1" sz="3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517" y="116632"/>
            <a:ext cx="8800075" cy="660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/>
          <p:nvPr/>
        </p:nvSpPr>
        <p:spPr>
          <a:xfrm>
            <a:off x="2339752" y="-12022"/>
            <a:ext cx="6696744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C0099"/>
                </a:solidFill>
                <a:latin typeface="EB Garamond"/>
                <a:ea typeface="EB Garamond"/>
                <a:cs typeface="EB Garamond"/>
                <a:sym typeface="EB Garamond"/>
              </a:rPr>
              <a:t>1579г.- </a:t>
            </a:r>
            <a:r>
              <a:rPr b="1" lang="ru-RU" sz="3200">
                <a:solidFill>
                  <a:srgbClr val="47FFD0"/>
                </a:solidFill>
                <a:latin typeface="EB Garamond"/>
                <a:ea typeface="EB Garamond"/>
                <a:cs typeface="EB Garamond"/>
                <a:sym typeface="EB Garamond"/>
              </a:rPr>
              <a:t>заключение Утрехтской унии для борьбы с Испанией.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C0099"/>
                </a:solidFill>
                <a:latin typeface="EB Garamond"/>
                <a:ea typeface="EB Garamond"/>
                <a:cs typeface="EB Garamond"/>
                <a:sym typeface="EB Garamond"/>
              </a:rPr>
              <a:t>    1581г.-</a:t>
            </a:r>
            <a:r>
              <a:rPr b="1" lang="ru-RU" sz="32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создание Республики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      Соединённых провинций;</a:t>
            </a:r>
            <a:endParaRPr b="1" sz="3200">
              <a:solidFill>
                <a:srgbClr val="B0FFE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C0099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C0099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</a:t>
            </a:r>
            <a:r>
              <a:rPr b="1" lang="ru-RU" sz="4000">
                <a:solidFill>
                  <a:srgbClr val="CC0099"/>
                </a:solidFill>
                <a:latin typeface="EB Garamond"/>
                <a:ea typeface="EB Garamond"/>
                <a:cs typeface="EB Garamond"/>
                <a:sym typeface="EB Garamond"/>
              </a:rPr>
              <a:t>1609 г.- 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C0099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</a:t>
            </a:r>
            <a:r>
              <a:rPr b="1" lang="ru-RU" sz="3600">
                <a:solidFill>
                  <a:srgbClr val="47FFD0"/>
                </a:solidFill>
                <a:latin typeface="EB Garamond"/>
                <a:ea typeface="EB Garamond"/>
                <a:cs typeface="EB Garamond"/>
                <a:sym typeface="EB Garamond"/>
              </a:rPr>
              <a:t>признание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47FFD0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Испанией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47FFD0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независимости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47FFD0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республики.  </a:t>
            </a:r>
            <a:r>
              <a:rPr b="1" lang="ru-RU" sz="3600">
                <a:solidFill>
                  <a:srgbClr val="CC0099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</a:t>
            </a:r>
            <a:endParaRPr sz="3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3">
            <a:alphaModFix/>
          </a:blip>
          <a:srcRect b="16401" l="1" r="46849" t="16401"/>
          <a:stretch/>
        </p:blipFill>
        <p:spPr>
          <a:xfrm>
            <a:off x="105499" y="2151330"/>
            <a:ext cx="4860032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16632"/>
            <a:ext cx="1919823" cy="28083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cxnSp>
        <p:nvCxnSpPr>
          <p:cNvPr id="195" name="Google Shape;195;p29"/>
          <p:cNvCxnSpPr/>
          <p:nvPr/>
        </p:nvCxnSpPr>
        <p:spPr>
          <a:xfrm>
            <a:off x="2555776" y="548680"/>
            <a:ext cx="864097" cy="2645486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/>
          <p:nvPr/>
        </p:nvSpPr>
        <p:spPr>
          <a:xfrm>
            <a:off x="925201" y="116632"/>
            <a:ext cx="7682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6565FF"/>
                </a:solidFill>
                <a:latin typeface="EB Garamond"/>
                <a:ea typeface="EB Garamond"/>
                <a:cs typeface="EB Garamond"/>
                <a:sym typeface="EB Garamond"/>
              </a:rPr>
              <a:t>Проблемное задание!</a:t>
            </a:r>
            <a:endParaRPr b="1" sz="5400" cap="none">
              <a:solidFill>
                <a:srgbClr val="6565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983179" y="1019545"/>
            <a:ext cx="8334333" cy="400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Докажите,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что события, происходившие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в Нидерландах с 1566 по 1609гг.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м</a:t>
            </a:r>
            <a:r>
              <a:rPr b="1" lang="ru-RU" sz="40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ожно назвать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революцией.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 cap="none">
              <a:solidFill>
                <a:srgbClr val="FBFF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1157536" y="4869160"/>
            <a:ext cx="784887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РЕВОЛЮЦИЯ –  </a:t>
            </a:r>
            <a:r>
              <a:rPr b="1" lang="ru-RU" sz="2800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rPr>
              <a:t>процесс, в ходе которого происходят коренные изменения, ломаются старые порядки.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/>
          <p:nvPr/>
        </p:nvSpPr>
        <p:spPr>
          <a:xfrm>
            <a:off x="3059832" y="29546"/>
            <a:ext cx="50647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6565FF"/>
                </a:solidFill>
                <a:latin typeface="EB Garamond"/>
                <a:ea typeface="EB Garamond"/>
                <a:cs typeface="EB Garamond"/>
                <a:sym typeface="EB Garamond"/>
              </a:rPr>
              <a:t>Итоги борьбы</a:t>
            </a:r>
            <a:endParaRPr b="1" sz="5400" cap="none">
              <a:solidFill>
                <a:srgbClr val="6565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3861048"/>
            <a:ext cx="2950620" cy="28373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9" name="Google Shape;209;p31"/>
          <p:cNvSpPr/>
          <p:nvPr/>
        </p:nvSpPr>
        <p:spPr>
          <a:xfrm>
            <a:off x="1115616" y="1088790"/>
            <a:ext cx="8205964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BFFFE"/>
              </a:buClr>
              <a:buSzPts val="3200"/>
              <a:buFont typeface="EB Garamond"/>
              <a:buAutoNum type="arabicPeriod"/>
            </a:pP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Феодальные порядки уничтожены</a:t>
            </a:r>
            <a:r>
              <a:rPr b="1" lang="ru-RU" sz="36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;</a:t>
            </a:r>
            <a:endParaRPr/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rgbClr val="FBFFFE"/>
              </a:buClr>
              <a:buSzPts val="3200"/>
              <a:buFont typeface="EB Garamond"/>
              <a:buAutoNum type="arabicPeriod"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Ликвидировано крупное церковное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  и</a:t>
            </a: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королевское землевладение;</a:t>
            </a:r>
            <a:endParaRPr/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BFFFE"/>
              </a:buClr>
              <a:buSzPts val="3200"/>
              <a:buFont typeface="EB Garamond"/>
              <a:buAutoNum type="arabicPeriod" startAt="3"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Созданы благоприятные условия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для развития торговли,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       </a:t>
            </a: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промышленности 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       банковского дела;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     </a:t>
            </a: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4. Голландия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       </a:t>
            </a: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превращается в одну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       из самых развитых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rgbClr val="FBFFFE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                стран Европы;</a:t>
            </a:r>
            <a:endParaRPr b="1" sz="3200" cap="none">
              <a:solidFill>
                <a:srgbClr val="FBFFFE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1043609" y="0"/>
            <a:ext cx="8100392" cy="5447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6565FF"/>
                </a:solidFill>
                <a:latin typeface="EB Garamond"/>
                <a:ea typeface="EB Garamond"/>
                <a:cs typeface="EB Garamond"/>
                <a:sym typeface="EB Garamond"/>
              </a:rPr>
              <a:t>      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6565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900" u="none" cap="none" strike="noStrike">
                <a:solidFill>
                  <a:srgbClr val="FF9900"/>
                </a:solidFill>
                <a:latin typeface="Constantia"/>
                <a:ea typeface="Constantia"/>
                <a:cs typeface="Constantia"/>
                <a:sym typeface="Constantia"/>
              </a:rPr>
              <a:t>§ 8,</a:t>
            </a:r>
            <a:endParaRPr sz="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900">
                <a:solidFill>
                  <a:srgbClr val="FF9900"/>
                </a:solidFill>
                <a:latin typeface="Constantia"/>
                <a:ea typeface="Constantia"/>
                <a:cs typeface="Constantia"/>
                <a:sym typeface="Constantia"/>
              </a:rPr>
              <a:t>выполнить любое задание проверки знаний</a:t>
            </a:r>
            <a:r>
              <a:rPr b="1" i="0" lang="ru-RU" sz="6900" u="none" cap="none" strike="noStrike">
                <a:solidFill>
                  <a:srgbClr val="FF9900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b="1" i="0" sz="4300" u="none" cap="none" strike="noStrike">
              <a:solidFill>
                <a:srgbClr val="6565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/>
          <p:nvPr/>
        </p:nvSpPr>
        <p:spPr>
          <a:xfrm>
            <a:off x="2843808" y="188640"/>
            <a:ext cx="46085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2915816" y="557972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https://youtu.be/HQm4WAcb634</a:t>
            </a:r>
            <a:r>
              <a:rPr b="1" lang="ru-RU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  </a:t>
            </a:r>
            <a:endParaRPr b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1012442" y="1052736"/>
            <a:ext cx="81035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C1FEEF"/>
                </a:solidFill>
                <a:latin typeface="EB Garamond"/>
                <a:ea typeface="EB Garamond"/>
                <a:cs typeface="EB Garamond"/>
                <a:sym typeface="EB Garamond"/>
              </a:rPr>
              <a:t>Закрепим наши знания</a:t>
            </a:r>
            <a:endParaRPr b="1" sz="5400" cap="none">
              <a:solidFill>
                <a:srgbClr val="C1FEE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17" name="Google Shape;217;p3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1700" l="1962" r="1176" t="22700"/>
          <a:stretch/>
        </p:blipFill>
        <p:spPr>
          <a:xfrm>
            <a:off x="1115616" y="2104754"/>
            <a:ext cx="7920880" cy="4636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661338"/>
            <a:ext cx="883920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/>
          <p:cNvSpPr/>
          <p:nvPr/>
        </p:nvSpPr>
        <p:spPr>
          <a:xfrm>
            <a:off x="1475656" y="1709976"/>
            <a:ext cx="701358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Революция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в</a:t>
            </a:r>
            <a:endParaRPr b="1" i="0" sz="8000" u="none" cap="none" strike="noStrike">
              <a:solidFill>
                <a:srgbClr val="B0FFE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Нидерландах</a:t>
            </a:r>
            <a:endParaRPr b="1" i="0" sz="8000" u="none" cap="none" strike="noStrike">
              <a:solidFill>
                <a:srgbClr val="B0FFE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2915816" y="168350"/>
            <a:ext cx="37240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sng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https://infourok.ru/videouroki/3729</a:t>
            </a:r>
            <a:r>
              <a:rPr b="0" i="0" lang="ru-RU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/>
        </p:nvSpPr>
        <p:spPr>
          <a:xfrm>
            <a:off x="253137" y="1321693"/>
            <a:ext cx="66223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ланды – land – земля (нем.)</a:t>
            </a:r>
            <a:endParaRPr sz="3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16"/>
          <p:cNvSpPr/>
          <p:nvPr/>
        </p:nvSpPr>
        <p:spPr>
          <a:xfrm>
            <a:off x="6468943" y="549275"/>
            <a:ext cx="215900" cy="1511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6684843" y="981075"/>
            <a:ext cx="227977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«низовые земли»</a:t>
            </a:r>
            <a:endParaRPr/>
          </a:p>
        </p:txBody>
      </p:sp>
      <p:pic>
        <p:nvPicPr>
          <p:cNvPr descr="F:\К открытому уроку\нидерланды1.jpg" id="71" name="Google Shape;71;p16"/>
          <p:cNvPicPr preferRelativeResize="0"/>
          <p:nvPr/>
        </p:nvPicPr>
        <p:blipFill rotWithShape="1">
          <a:blip r:embed="rId3">
            <a:alphaModFix/>
          </a:blip>
          <a:srcRect b="7692" l="2631" r="2697" t="3846"/>
          <a:stretch/>
        </p:blipFill>
        <p:spPr>
          <a:xfrm>
            <a:off x="250825" y="2205038"/>
            <a:ext cx="5184775" cy="33115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F:\К открытому уроку\нидерланды.jpg" id="72" name="Google Shape;7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3429000"/>
            <a:ext cx="4826000" cy="3221038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3" name="Google Shape;73;p16"/>
          <p:cNvSpPr txBox="1"/>
          <p:nvPr/>
        </p:nvSpPr>
        <p:spPr>
          <a:xfrm>
            <a:off x="0" y="152143"/>
            <a:ext cx="657103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Нидерланды –</a:t>
            </a:r>
            <a:r>
              <a:rPr b="1" lang="ru-RU" sz="40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                - </a:t>
            </a:r>
            <a:r>
              <a:rPr lang="ru-RU" sz="3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niedrig – низкий (нем.)</a:t>
            </a:r>
            <a:endParaRPr sz="3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17447" l="1904" r="3809" t="5802"/>
          <a:stretch/>
        </p:blipFill>
        <p:spPr>
          <a:xfrm>
            <a:off x="611188" y="0"/>
            <a:ext cx="7993062" cy="68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>
            <a:hlinkClick action="ppaction://hlinksldjump" r:id="rId5"/>
          </p:cNvPr>
          <p:cNvPicPr preferRelativeResize="0"/>
          <p:nvPr/>
        </p:nvPicPr>
        <p:blipFill rotWithShape="1">
          <a:blip r:embed="rId4">
            <a:alphaModFix/>
          </a:blip>
          <a:srcRect b="92882" l="1904" r="3809" t="5802"/>
          <a:stretch/>
        </p:blipFill>
        <p:spPr>
          <a:xfrm>
            <a:off x="611188" y="6696075"/>
            <a:ext cx="7993062" cy="1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 rot="-1190475">
            <a:off x="5334350" y="5900824"/>
            <a:ext cx="2046394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Люксембург</a:t>
            </a:r>
            <a:endParaRPr b="1"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016504" y="4221088"/>
            <a:ext cx="1672253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Бельгия</a:t>
            </a:r>
            <a:endParaRPr b="1" sz="2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2" name="Google Shape;82;p17"/>
          <p:cNvSpPr txBox="1"/>
          <p:nvPr/>
        </p:nvSpPr>
        <p:spPr>
          <a:xfrm rot="-2274914">
            <a:off x="4887654" y="1916832"/>
            <a:ext cx="2387000" cy="584775"/>
          </a:xfrm>
          <a:prstGeom prst="rect">
            <a:avLst/>
          </a:prstGeom>
          <a:solidFill>
            <a:srgbClr val="47FFD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Голландия</a:t>
            </a:r>
            <a:endParaRPr b="1" sz="32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17447" l="1904" r="3809" t="5802"/>
          <a:stretch/>
        </p:blipFill>
        <p:spPr>
          <a:xfrm>
            <a:off x="611188" y="0"/>
            <a:ext cx="7993062" cy="68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>
            <a:hlinkClick action="ppaction://hlinksldjump" r:id="rId5"/>
          </p:cNvPr>
          <p:cNvPicPr preferRelativeResize="0"/>
          <p:nvPr/>
        </p:nvPicPr>
        <p:blipFill rotWithShape="1">
          <a:blip r:embed="rId4">
            <a:alphaModFix/>
          </a:blip>
          <a:srcRect b="92882" l="1904" r="3809" t="5802"/>
          <a:stretch/>
        </p:blipFill>
        <p:spPr>
          <a:xfrm>
            <a:off x="611188" y="6696075"/>
            <a:ext cx="7993062" cy="1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/>
          <p:nvPr/>
        </p:nvSpPr>
        <p:spPr>
          <a:xfrm>
            <a:off x="4607719" y="1841024"/>
            <a:ext cx="914400" cy="914400"/>
          </a:xfrm>
          <a:prstGeom prst="star4">
            <a:avLst>
              <a:gd fmla="val 12500" name="adj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5447524" y="2067391"/>
            <a:ext cx="3705438" cy="461665"/>
          </a:xfrm>
          <a:prstGeom prst="rect">
            <a:avLst/>
          </a:prstGeom>
          <a:solidFill>
            <a:srgbClr val="84FFE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Амстердам-судоверфи</a:t>
            </a:r>
            <a:endParaRPr b="1"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3851920" y="3501008"/>
            <a:ext cx="755799" cy="757416"/>
          </a:xfrm>
          <a:prstGeom prst="irregularSeal1">
            <a:avLst/>
          </a:prstGeom>
          <a:solidFill>
            <a:srgbClr val="CC00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4572000" y="3501008"/>
            <a:ext cx="2971454" cy="83099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Антверпен-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торговая столица</a:t>
            </a:r>
            <a:endParaRPr b="1"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524804" y="5288340"/>
            <a:ext cx="859408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До 5000 купцов различных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национальностей собирались на площади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у величественного здания городской биржи</a:t>
            </a:r>
            <a:endParaRPr sz="3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2792" y="44624"/>
            <a:ext cx="8026096" cy="5243716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600" y="63961"/>
            <a:ext cx="8147288" cy="5206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1090396" y="4941168"/>
            <a:ext cx="4572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Карл V, император "Священной Римской империи", немецкий король Карл I, король Испании (Арагона, Леона, Кастилии, Валенсии), граф Барселоны, эрцгерцог Австрии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052737"/>
            <a:ext cx="3207484" cy="326184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06" name="Google Shape;106;p20"/>
          <p:cNvSpPr/>
          <p:nvPr/>
        </p:nvSpPr>
        <p:spPr>
          <a:xfrm>
            <a:off x="1551472" y="97482"/>
            <a:ext cx="75925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«жемчужина короны»</a:t>
            </a:r>
            <a:endParaRPr b="1" sz="5400" cap="none">
              <a:solidFill>
                <a:srgbClr val="B0FFE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803034" y="1067028"/>
            <a:ext cx="42334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Доходы Испанской монархии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при Карле V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4323100" y="2744925"/>
            <a:ext cx="48869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Нидерланды – 2 млн. флоринов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Италия -           1 млн. флоринов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Новый свет -  0,5 млн. флоринов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Испания -       0,5 млн. флоринов</a:t>
            </a:r>
            <a:endParaRPr sz="24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35" y="-171400"/>
            <a:ext cx="1493837" cy="16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1052736"/>
            <a:ext cx="2754306" cy="367240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15" name="Google Shape;115;p21"/>
          <p:cNvSpPr/>
          <p:nvPr/>
        </p:nvSpPr>
        <p:spPr>
          <a:xfrm>
            <a:off x="1106996" y="4941168"/>
            <a:ext cx="235800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Филипп II –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наследник Карла V </a:t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1452574" y="0"/>
            <a:ext cx="7682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6565FF"/>
                </a:solidFill>
                <a:latin typeface="EB Garamond"/>
                <a:ea typeface="EB Garamond"/>
                <a:cs typeface="EB Garamond"/>
                <a:sym typeface="EB Garamond"/>
              </a:rPr>
              <a:t>Проблемное задание!</a:t>
            </a:r>
            <a:endParaRPr b="1" sz="5400" cap="none">
              <a:solidFill>
                <a:srgbClr val="6565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3816021" y="948690"/>
            <a:ext cx="5148467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 cap="non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Какие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 cap="non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изменения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п</a:t>
            </a:r>
            <a:r>
              <a:rPr b="1" lang="ru-RU" sz="4800" cap="non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роизошли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в положении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 cap="non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Нидерландов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под властью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Испании?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 cap="none">
                <a:solidFill>
                  <a:srgbClr val="B0FFE0"/>
                </a:solidFill>
                <a:latin typeface="EB Garamond"/>
                <a:ea typeface="EB Garamond"/>
                <a:cs typeface="EB Garamond"/>
                <a:sym typeface="EB Garamond"/>
              </a:rPr>
              <a:t>Стр.47</a:t>
            </a:r>
            <a:endParaRPr b="1" sz="4800" cap="none">
              <a:solidFill>
                <a:srgbClr val="B0FFE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6108" y="-243408"/>
            <a:ext cx="1493837" cy="162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