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Lobster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Lobster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86c10b72db_0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86c10b72d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186c10b72db_0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86c10b72d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86c10b72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186c10b72d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86c10b72db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86c10b72d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186c10b72db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86c10b72db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86c10b72d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86c10b72db_0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86c10b72db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86c10b72d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186c10b72db_0_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37.png"/><Relationship Id="rId6" Type="http://schemas.openxmlformats.org/officeDocument/2006/relationships/image" Target="../media/image26.png"/><Relationship Id="rId7" Type="http://schemas.openxmlformats.org/officeDocument/2006/relationships/image" Target="../media/image32.png"/><Relationship Id="rId8" Type="http://schemas.openxmlformats.org/officeDocument/2006/relationships/image" Target="../media/image3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hyperlink" Target="http://interneturok.ru/ru/school/obshestvoznanie/7-klass/4100cae8/obschenie?seconds=0&amp;chapter_id=344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548900" y="95175"/>
            <a:ext cx="8338500" cy="48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6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Домашнее задание:</a:t>
            </a:r>
            <a:endParaRPr sz="9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§ </a:t>
            </a:r>
            <a:r>
              <a:rPr b="1" lang="ru-RU" sz="5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b="1" i="0" lang="ru-RU" sz="58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00">
              <a:solidFill>
                <a:srgbClr val="00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подготовить устное рассуждение</a:t>
            </a:r>
            <a:endParaRPr sz="100">
              <a:solidFill>
                <a:srgbClr val="00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на тему: «Единственная настоящая роскошь-это роскошь </a:t>
            </a:r>
            <a:r>
              <a:rPr lang="ru-RU" sz="100">
                <a:solidFill>
                  <a:srgbClr val="0000FF"/>
                </a:solidFill>
              </a:rPr>
              <a:t> </a:t>
            </a:r>
            <a:r>
              <a:rPr b="1" i="0" lang="ru-RU" sz="30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человеческого общения».</a:t>
            </a:r>
            <a:endParaRPr b="1" i="0" sz="30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/>
          <p:nvPr/>
        </p:nvSpPr>
        <p:spPr>
          <a:xfrm>
            <a:off x="717481" y="0"/>
            <a:ext cx="7741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По характеру отношений</a:t>
            </a:r>
            <a:endParaRPr b="1" sz="4400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b="0" l="22000" r="17198" t="0"/>
          <a:stretch/>
        </p:blipFill>
        <p:spPr>
          <a:xfrm>
            <a:off x="93004" y="901888"/>
            <a:ext cx="4632960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2326" y="865613"/>
            <a:ext cx="4067172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/>
          <p:nvPr/>
        </p:nvSpPr>
        <p:spPr>
          <a:xfrm>
            <a:off x="708745" y="4362040"/>
            <a:ext cx="298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Доверительное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747769" y="4360924"/>
            <a:ext cx="271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Конфликтное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/>
          <p:nvPr/>
        </p:nvSpPr>
        <p:spPr>
          <a:xfrm>
            <a:off x="2665948" y="88475"/>
            <a:ext cx="3812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По времени</a:t>
            </a:r>
            <a:endParaRPr b="1" sz="4400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3">
            <a:alphaModFix/>
          </a:blip>
          <a:srcRect b="0" l="2904" r="29286" t="0"/>
          <a:stretch/>
        </p:blipFill>
        <p:spPr>
          <a:xfrm>
            <a:off x="174551" y="859347"/>
            <a:ext cx="4397439" cy="320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4">
            <a:alphaModFix/>
          </a:blip>
          <a:srcRect b="0" l="23466" r="0" t="0"/>
          <a:stretch/>
        </p:blipFill>
        <p:spPr>
          <a:xfrm>
            <a:off x="4601025" y="908014"/>
            <a:ext cx="4373836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395536" y="4137924"/>
            <a:ext cx="3592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Кратковременное 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5724128" y="4137923"/>
            <a:ext cx="2391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Длительное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/>
        </p:nvSpPr>
        <p:spPr>
          <a:xfrm>
            <a:off x="261175" y="282950"/>
            <a:ext cx="8683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obster"/>
              <a:buAutoNum type="arabicPeriod"/>
            </a:pPr>
            <a:r>
              <a:rPr lang="ru-RU" sz="2400">
                <a:latin typeface="Lobster"/>
                <a:ea typeface="Lobster"/>
                <a:cs typeface="Lobster"/>
                <a:sym typeface="Lobster"/>
              </a:rPr>
              <a:t>Объясните, почему в наше время всё большее количество молодых людей предпочитают живому общению виртуальное?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obster"/>
              <a:buAutoNum type="arabicPeriod"/>
            </a:pPr>
            <a:r>
              <a:rPr lang="ru-RU" sz="2400">
                <a:latin typeface="Lobster"/>
                <a:ea typeface="Lobster"/>
                <a:cs typeface="Lobster"/>
                <a:sym typeface="Lobster"/>
              </a:rPr>
              <a:t>Перечислите особенности такого общения?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obster"/>
              <a:buAutoNum type="arabicPeriod"/>
            </a:pPr>
            <a:r>
              <a:rPr lang="ru-RU" sz="2400">
                <a:latin typeface="Lobster"/>
                <a:ea typeface="Lobster"/>
                <a:cs typeface="Lobster"/>
                <a:sym typeface="Lobster"/>
              </a:rPr>
              <a:t>Каковы “+” и “-” виртуального общения?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75" y="2401975"/>
            <a:ext cx="3837675" cy="25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5375" y="2409738"/>
            <a:ext cx="4719599" cy="25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/>
          <p:nvPr/>
        </p:nvSpPr>
        <p:spPr>
          <a:xfrm>
            <a:off x="1947025" y="0"/>
            <a:ext cx="5311800" cy="9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992D2B"/>
                </a:solidFill>
                <a:latin typeface="Calibri"/>
                <a:ea typeface="Calibri"/>
                <a:cs typeface="Calibri"/>
                <a:sym typeface="Calibri"/>
              </a:rPr>
              <a:t>Формы общения</a:t>
            </a:r>
            <a:endParaRPr b="1" sz="5400" cap="none">
              <a:solidFill>
                <a:srgbClr val="992D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282" y="1070539"/>
            <a:ext cx="3203848" cy="274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/>
          <p:nvPr/>
        </p:nvSpPr>
        <p:spPr>
          <a:xfrm>
            <a:off x="511910" y="3813887"/>
            <a:ext cx="321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Монологическое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4104" y="1381378"/>
            <a:ext cx="3672408" cy="243251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5364088" y="3813888"/>
            <a:ext cx="2907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Диалогическое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951570"/>
            <a:ext cx="2747963" cy="332898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/>
          <p:nvPr/>
        </p:nvSpPr>
        <p:spPr>
          <a:xfrm>
            <a:off x="1916143" y="0"/>
            <a:ext cx="5311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Формы общения</a:t>
            </a:r>
            <a:endParaRPr b="1" sz="4400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152" y="789552"/>
            <a:ext cx="2107643" cy="162018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3491880" y="699254"/>
            <a:ext cx="2930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Императивное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51690" y="2895786"/>
            <a:ext cx="1607429" cy="20284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6"/>
          <p:cNvCxnSpPr/>
          <p:nvPr/>
        </p:nvCxnSpPr>
        <p:spPr>
          <a:xfrm flipH="1" rot="10800000">
            <a:off x="2699832" y="1552407"/>
            <a:ext cx="3074700" cy="11475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200" name="Google Shape;200;p26"/>
          <p:cNvCxnSpPr/>
          <p:nvPr/>
        </p:nvCxnSpPr>
        <p:spPr>
          <a:xfrm>
            <a:off x="2699832" y="2699907"/>
            <a:ext cx="3456300" cy="14043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201" name="Google Shape;201;p26"/>
          <p:cNvSpPr txBox="1"/>
          <p:nvPr/>
        </p:nvSpPr>
        <p:spPr>
          <a:xfrm>
            <a:off x="3491880" y="4485628"/>
            <a:ext cx="3358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Манипулятивное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531373" y="4019159"/>
            <a:ext cx="2628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Речевое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(Вербальное)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27"/>
          <p:cNvSpPr txBox="1"/>
          <p:nvPr/>
        </p:nvSpPr>
        <p:spPr>
          <a:xfrm>
            <a:off x="5119428" y="4019155"/>
            <a:ext cx="3076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Неречевое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(Невербальное)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27"/>
          <p:cNvSpPr/>
          <p:nvPr/>
        </p:nvSpPr>
        <p:spPr>
          <a:xfrm>
            <a:off x="1674347" y="-3349"/>
            <a:ext cx="5795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 cap="none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Средства общения</a:t>
            </a:r>
            <a:endParaRPr b="1" sz="4400" cap="none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655" y="984927"/>
            <a:ext cx="3185599" cy="306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8061" y="942327"/>
            <a:ext cx="4669053" cy="2996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-64702" y="-16832"/>
            <a:ext cx="9228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 cap="none">
                <a:solidFill>
                  <a:srgbClr val="992D2B"/>
                </a:solidFill>
                <a:latin typeface="Calibri"/>
                <a:ea typeface="Calibri"/>
                <a:cs typeface="Calibri"/>
                <a:sym typeface="Calibri"/>
              </a:rPr>
              <a:t>Невербальные средства общения</a:t>
            </a:r>
            <a:endParaRPr b="1" sz="4000" cap="none">
              <a:solidFill>
                <a:srgbClr val="992D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358098" y="2172447"/>
            <a:ext cx="4778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Визуально-кинестетические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4656676" y="2571756"/>
            <a:ext cx="4383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Акустические (звуковые)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4294511" y="4612456"/>
            <a:ext cx="459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Ольфакторные (обоняние)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551" y="669325"/>
            <a:ext cx="2518200" cy="150311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642261" y="4507706"/>
            <a:ext cx="2518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Тактильные</a:t>
            </a:r>
            <a:endParaRPr/>
          </a:p>
        </p:txBody>
      </p:sp>
      <p:pic>
        <p:nvPicPr>
          <p:cNvPr id="227" name="Google Shape;22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1112" y="3109325"/>
            <a:ext cx="2254687" cy="15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8100" y="729575"/>
            <a:ext cx="2433500" cy="138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21101" y="837326"/>
            <a:ext cx="1781575" cy="178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36300" y="502375"/>
            <a:ext cx="1582475" cy="21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8100" y="2701633"/>
            <a:ext cx="1963200" cy="2001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/>
          <p:nvPr/>
        </p:nvSpPr>
        <p:spPr>
          <a:xfrm>
            <a:off x="211950" y="58025"/>
            <a:ext cx="8720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/>
              <a:t>Определите неречевые сигналы каждого персонажа в представленных ситуациях (жесты, поза, мимика).</a:t>
            </a:r>
            <a:endParaRPr b="1" sz="2000"/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725" y="858425"/>
            <a:ext cx="6812050" cy="41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501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>
            <a:off x="4954875" y="1066425"/>
            <a:ext cx="40119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>
                <a:latin typeface="Lobster"/>
                <a:ea typeface="Lobster"/>
                <a:cs typeface="Lobster"/>
                <a:sym typeface="Lobster"/>
              </a:rPr>
              <a:t>Приведите примеры разных способов воздействия на людей в повседневной жизни</a:t>
            </a:r>
            <a:endParaRPr sz="29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431326" y="249492"/>
            <a:ext cx="8385000" cy="22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ru-RU" sz="7800" u="none" cap="none" strike="noStrik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Роль общения</a:t>
            </a:r>
            <a:endParaRPr sz="1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ru-RU" sz="7800" u="none" cap="none" strike="noStrik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 жизни людей</a:t>
            </a:r>
            <a:endParaRPr i="0" sz="7800" u="none" cap="none" strike="noStrike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D:\Мои документы\Ларчик Л.А\портфолио\Мои рисунки\PUB60COR\J0101865.BMP"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2000" y="2728175"/>
            <a:ext cx="1872625" cy="2365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Мои документы\Ларчик Л.А\портфолио\Мои рисунки\PUB60COR\J0178632.JPG" id="95" name="Google Shape;95;p14"/>
          <p:cNvPicPr preferRelativeResize="0"/>
          <p:nvPr/>
        </p:nvPicPr>
        <p:blipFill rotWithShape="1">
          <a:blip r:embed="rId4">
            <a:alphaModFix/>
          </a:blip>
          <a:srcRect b="0" l="17964" r="13950" t="0"/>
          <a:stretch/>
        </p:blipFill>
        <p:spPr>
          <a:xfrm>
            <a:off x="179512" y="2872112"/>
            <a:ext cx="2952329" cy="2221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Мои документы\Ларчик Л.А\портфолио\Мои рисунки\Мультфильмы и рисунки\0_16662_bf2a5913_XL.jpg" id="96" name="Google Shape;9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6136" y="2903091"/>
            <a:ext cx="3158123" cy="2098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751" y="1079725"/>
            <a:ext cx="3438925" cy="27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/>
          <p:nvPr/>
        </p:nvSpPr>
        <p:spPr>
          <a:xfrm>
            <a:off x="2994025" y="318538"/>
            <a:ext cx="6012300" cy="42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Подумайте, к</a:t>
            </a:r>
            <a:r>
              <a:rPr b="1" lang="ru-RU" sz="44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акие функции выполняет</a:t>
            </a:r>
            <a:endParaRPr sz="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общение в процессе</a:t>
            </a:r>
            <a:endParaRPr sz="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</a:t>
            </a:r>
            <a:r>
              <a:rPr b="1" lang="ru-RU" sz="44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тановления человеческой</a:t>
            </a:r>
            <a:endParaRPr sz="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личности?</a:t>
            </a:r>
            <a:endParaRPr b="1" sz="44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Мои документы\Ларчик Л.А\портфолио\Мои рисунки\Мультфильмы и рисунки\2565.jpg этнография.jpg" id="257" name="Google Shape;25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839" y="1061558"/>
            <a:ext cx="1924257" cy="150788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/>
          <p:nvPr/>
        </p:nvSpPr>
        <p:spPr>
          <a:xfrm>
            <a:off x="297450" y="160375"/>
            <a:ext cx="6778200" cy="766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Социализир</a:t>
            </a:r>
            <a:r>
              <a:rPr b="1" lang="ru-RU" sz="2800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у</a:t>
            </a:r>
            <a:r>
              <a:rPr b="1" lang="ru-RU" sz="28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ющая</a:t>
            </a:r>
            <a:r>
              <a:rPr b="1" lang="ru-RU" sz="33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19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(умения оценивать ситуацию, действовать исходя из интересов коллектива)</a:t>
            </a:r>
            <a:endParaRPr b="1" sz="1900" cap="none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3"/>
          <p:cNvSpPr/>
          <p:nvPr/>
        </p:nvSpPr>
        <p:spPr>
          <a:xfrm>
            <a:off x="2040100" y="1537900"/>
            <a:ext cx="6362100" cy="847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Прагматическая</a:t>
            </a:r>
            <a:r>
              <a:rPr b="1" lang="ru-RU" sz="20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2000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(взаимодействии людей в процессе совместной деятельности.)</a:t>
            </a:r>
            <a:endParaRPr b="1" sz="2000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3"/>
          <p:cNvSpPr/>
          <p:nvPr/>
        </p:nvSpPr>
        <p:spPr>
          <a:xfrm>
            <a:off x="1795275" y="2704425"/>
            <a:ext cx="5685300" cy="9960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Оценочно-</a:t>
            </a:r>
            <a:r>
              <a:rPr b="1" lang="ru-RU" sz="2800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b="1" lang="ru-RU" sz="28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оммуникативная </a:t>
            </a:r>
            <a:endParaRPr b="1" sz="2800" cap="none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(обмен информацией между индивидами)</a:t>
            </a:r>
            <a:endParaRPr b="1" sz="2000" cap="none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3"/>
          <p:cNvSpPr/>
          <p:nvPr/>
        </p:nvSpPr>
        <p:spPr>
          <a:xfrm>
            <a:off x="1414575" y="4019150"/>
            <a:ext cx="6066000" cy="880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Подтверждения </a:t>
            </a:r>
            <a:r>
              <a:rPr b="1" lang="ru-RU" sz="20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(условие самоутверждени</a:t>
            </a:r>
            <a:r>
              <a:rPr b="1" lang="ru-RU" sz="2000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я</a:t>
            </a:r>
            <a:r>
              <a:rPr b="1" lang="ru-RU" sz="20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, самореализации человека</a:t>
            </a:r>
            <a:r>
              <a:rPr b="1" lang="ru-RU" sz="2800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1" sz="2800" cap="none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93092" y="3200725"/>
            <a:ext cx="1679856" cy="17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 rotWithShape="1">
          <a:blip r:embed="rId5">
            <a:alphaModFix/>
          </a:blip>
          <a:srcRect b="0" l="19672" r="0" t="0"/>
          <a:stretch/>
        </p:blipFill>
        <p:spPr>
          <a:xfrm>
            <a:off x="7247325" y="46125"/>
            <a:ext cx="1596026" cy="14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849" y="2637825"/>
            <a:ext cx="1679850" cy="1399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/>
          <p:nvPr/>
        </p:nvSpPr>
        <p:spPr>
          <a:xfrm>
            <a:off x="68342" y="141479"/>
            <a:ext cx="5146800" cy="1455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Формирования </a:t>
            </a:r>
            <a:endParaRPr sz="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и развития</a:t>
            </a:r>
            <a:endParaRPr b="1" sz="4100" cap="none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3964420" y="1923678"/>
            <a:ext cx="4755300" cy="1455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80000">
                <a:schemeClr val="dk1"/>
              </a:gs>
              <a:gs pos="100000">
                <a:schemeClr val="dk1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Объединения-</a:t>
            </a:r>
            <a:endParaRPr sz="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разъединения</a:t>
            </a:r>
            <a:endParaRPr b="1" sz="4100" cap="none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4"/>
          <p:cNvSpPr/>
          <p:nvPr/>
        </p:nvSpPr>
        <p:spPr>
          <a:xfrm>
            <a:off x="89302" y="3502297"/>
            <a:ext cx="3821700" cy="1455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8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Внутри </a:t>
            </a:r>
            <a:endParaRPr sz="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800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личностная</a:t>
            </a:r>
            <a:endParaRPr b="1" sz="3800" cap="none">
              <a:solidFill>
                <a:srgbClr val="FCFC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6136" y="141479"/>
            <a:ext cx="2248779" cy="168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 rotWithShape="1">
          <a:blip r:embed="rId4">
            <a:alphaModFix/>
          </a:blip>
          <a:srcRect b="9763" l="6384" r="4124" t="6377"/>
          <a:stretch/>
        </p:blipFill>
        <p:spPr>
          <a:xfrm>
            <a:off x="385542" y="1738333"/>
            <a:ext cx="3229353" cy="1631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5844" y="3447212"/>
            <a:ext cx="1654713" cy="1664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/>
        </p:nvSpPr>
        <p:spPr>
          <a:xfrm>
            <a:off x="0" y="0"/>
            <a:ext cx="914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Принципы общения и этикет.</a:t>
            </a:r>
            <a:endParaRPr sz="4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81" name="Google Shape;281;p35"/>
          <p:cNvSpPr txBox="1"/>
          <p:nvPr/>
        </p:nvSpPr>
        <p:spPr>
          <a:xfrm>
            <a:off x="384450" y="706100"/>
            <a:ext cx="80817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Продемонстрируйте, пожалуйста:</a:t>
            </a:r>
            <a:endParaRPr sz="23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Lobster"/>
                <a:ea typeface="Lobster"/>
                <a:cs typeface="Lobster"/>
                <a:sym typeface="Lobster"/>
              </a:rPr>
              <a:t>1 группа:</a:t>
            </a:r>
            <a:r>
              <a:rPr lang="ru-RU" sz="2000"/>
              <a:t> </a:t>
            </a:r>
            <a:r>
              <a:rPr lang="ru-RU" sz="2000"/>
              <a:t>К</a:t>
            </a:r>
            <a:r>
              <a:rPr lang="ru-RU" sz="2000"/>
              <a:t>ак вы на улице поприветствуете незнакомого человека, у которого вам необходимо спросить дорогу.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Lobster"/>
                <a:ea typeface="Lobster"/>
                <a:cs typeface="Lobster"/>
                <a:sym typeface="Lobster"/>
              </a:rPr>
              <a:t>2 группа:</a:t>
            </a:r>
            <a:r>
              <a:rPr lang="ru-RU" sz="2000"/>
              <a:t> Как обратитесь к знакомому или незнакомому человеку старше вас: учителю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Lobster"/>
                <a:ea typeface="Lobster"/>
                <a:cs typeface="Lobster"/>
                <a:sym typeface="Lobster"/>
              </a:rPr>
              <a:t>3 группа:</a:t>
            </a:r>
            <a:r>
              <a:rPr lang="ru-RU" sz="2000"/>
              <a:t> родителям своего друга,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Lobster"/>
                <a:ea typeface="Lobster"/>
                <a:cs typeface="Lobster"/>
                <a:sym typeface="Lobster"/>
              </a:rPr>
              <a:t>4 группа:</a:t>
            </a:r>
            <a:r>
              <a:rPr lang="ru-RU" sz="2000"/>
              <a:t> продавцу в магазине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Lobster"/>
                <a:ea typeface="Lobster"/>
                <a:cs typeface="Lobster"/>
                <a:sym typeface="Lobster"/>
              </a:rPr>
              <a:t>5 группа: </a:t>
            </a:r>
            <a:r>
              <a:rPr lang="ru-RU" sz="2000"/>
              <a:t>Как вы ежедневно приветствуете друг друга.</a:t>
            </a:r>
            <a:endParaRPr sz="1100"/>
          </a:p>
        </p:txBody>
      </p:sp>
      <p:sp>
        <p:nvSpPr>
          <p:cNvPr id="282" name="Google Shape;282;p35"/>
          <p:cNvSpPr txBox="1"/>
          <p:nvPr/>
        </p:nvSpPr>
        <p:spPr>
          <a:xfrm>
            <a:off x="500600" y="4529425"/>
            <a:ext cx="823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Объясните,  почему ваши приветствия различаются?</a:t>
            </a:r>
            <a:endParaRPr sz="24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/>
          <p:nvPr/>
        </p:nvSpPr>
        <p:spPr>
          <a:xfrm>
            <a:off x="1197000" y="0"/>
            <a:ext cx="647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Принципы общения</a:t>
            </a:r>
            <a:endParaRPr sz="3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89" name="Google Shape;289;p36"/>
          <p:cNvSpPr txBox="1"/>
          <p:nvPr/>
        </p:nvSpPr>
        <p:spPr>
          <a:xfrm>
            <a:off x="377250" y="790750"/>
            <a:ext cx="8335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latin typeface="Lobster"/>
                <a:ea typeface="Lobster"/>
                <a:cs typeface="Lobster"/>
                <a:sym typeface="Lobster"/>
              </a:rPr>
              <a:t>понимание ситуации</a:t>
            </a:r>
            <a:r>
              <a:rPr lang="ru-RU" sz="2200">
                <a:latin typeface="Times New Roman"/>
                <a:ea typeface="Times New Roman"/>
                <a:cs typeface="Times New Roman"/>
                <a:sym typeface="Times New Roman"/>
              </a:rPr>
              <a:t> (контекста) общения;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latin typeface="Lobster"/>
                <a:ea typeface="Lobster"/>
                <a:cs typeface="Lobster"/>
                <a:sym typeface="Lobster"/>
              </a:rPr>
              <a:t>продолжительность</a:t>
            </a:r>
            <a:r>
              <a:rPr lang="ru-RU"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>
                <a:latin typeface="Lobster"/>
                <a:ea typeface="Lobster"/>
                <a:cs typeface="Lobster"/>
                <a:sym typeface="Lobster"/>
              </a:rPr>
              <a:t>совместной деятельности, общения;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latin typeface="Lobster"/>
                <a:ea typeface="Lobster"/>
                <a:cs typeface="Lobster"/>
                <a:sym typeface="Lobster"/>
              </a:rPr>
              <a:t>наличие определенного набора смысловых и словестных элементов (сленга);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latin typeface="Lobster"/>
                <a:ea typeface="Lobster"/>
                <a:cs typeface="Lobster"/>
                <a:sym typeface="Lobster"/>
              </a:rPr>
              <a:t>тактичность</a:t>
            </a:r>
            <a:r>
              <a:rPr lang="ru-RU" sz="2200">
                <a:latin typeface="Times New Roman"/>
                <a:ea typeface="Times New Roman"/>
                <a:cs typeface="Times New Roman"/>
                <a:sym typeface="Times New Roman"/>
              </a:rPr>
              <a:t>, то есть способность чувствовать ситуацию и подбирать наиболее подходящие слова и действия;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36"/>
          <p:cNvSpPr/>
          <p:nvPr/>
        </p:nvSpPr>
        <p:spPr>
          <a:xfrm rot="-5400000">
            <a:off x="4249800" y="-993225"/>
            <a:ext cx="644400" cy="8219400"/>
          </a:xfrm>
          <a:prstGeom prst="leftBrace">
            <a:avLst>
              <a:gd fmla="val 50000" name="adj1"/>
              <a:gd fmla="val 50955" name="adj2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91" name="Google Shape;291;p36"/>
          <p:cNvSpPr txBox="1"/>
          <p:nvPr/>
        </p:nvSpPr>
        <p:spPr>
          <a:xfrm>
            <a:off x="462300" y="3239700"/>
            <a:ext cx="8219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Соблюдение правил ЭТИКЕТА</a:t>
            </a:r>
            <a:endParaRPr sz="30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92" name="Google Shape;292;p36"/>
          <p:cNvPicPr preferRelativeResize="0"/>
          <p:nvPr/>
        </p:nvPicPr>
        <p:blipFill rotWithShape="1">
          <a:blip r:embed="rId3">
            <a:alphaModFix/>
          </a:blip>
          <a:srcRect b="0" l="1107" r="0" t="0"/>
          <a:stretch/>
        </p:blipFill>
        <p:spPr>
          <a:xfrm>
            <a:off x="1791875" y="3813650"/>
            <a:ext cx="5477225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&amp;Pcy;&amp;rcy;&amp;iecy;&amp;zcy;&amp;iecy;&amp;ncy;&amp;tcy;&amp;acy;&amp;tscy;&amp;icy;&amp;icy; PowerPoint: &amp;kcy;&amp;acy;&amp;lcy;&amp;iecy;&amp;ncy;&amp;dcy;&amp;acy;&amp;rcy;&amp;softcy;,&amp;chcy;&amp;acy;&amp;scy;&amp;ycy;, &amp;dcy;&amp;ncy;&amp;icy; &amp;ncy;&amp;iecy;&amp;dcy;&amp;iecy;&amp;lcy;&amp;icy; - &amp;scy;&amp;kcy;&amp;acy;&amp;chcy;&amp;acy;&amp;tcy;&amp;softcy; &amp;bcy;&amp;iecy;&amp;scy;&amp;pcy;&amp;lcy;&amp;acy;&amp;tcy;&amp;ncy;&amp;ycy;&amp;iecy; &amp;pcy;&amp;rcy;&amp;iecy;&amp;zcy;&amp;iecy;&amp;ncy;&amp;tcy;&amp;acy;&amp;tscy;&amp;icy;&amp;icy; - &amp;Mcy;&amp;iecy;&amp;ncy;&amp;yucy; &amp;scy;&amp;acy;&amp;jcy;&amp;tcy;&amp;acy; - &amp;Bcy;&amp;iecy;&amp;scy;&amp;pcy;&amp;lcy;&amp;acy;&amp;tcy;&amp;ncy;&amp;ycy;&amp;iecy; &amp;pcy;&amp;rcy;&amp;iecy;&amp;zcy;&amp;iecy;&amp;ncy;&amp;tcy;&amp;acy;&amp;tscy;&amp;icy;&amp;icy;, &amp;fcy;&amp;icy;&amp;zcy;&amp;mcy;&amp;icy;"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258"/>
            <a:ext cx="9144000" cy="51497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827584" y="-6258"/>
            <a:ext cx="7357200" cy="22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Что же такое,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общение?</a:t>
            </a:r>
            <a:endParaRPr b="1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1313275" y="4522872"/>
            <a:ext cx="63858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http://interneturok.ru/ru/school/obshestvoznanie/7-klass/4100cae8/obschenie?seconds=0&amp;chapter_id=344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30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251520" y="0"/>
            <a:ext cx="8661600" cy="29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Общение</a:t>
            </a:r>
            <a:r>
              <a:rPr b="1" i="0" lang="ru-RU" sz="5400" u="none" cap="none" strike="noStrike">
                <a:solidFill>
                  <a:srgbClr val="FC7876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0" lang="ru-RU" sz="4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это процесс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в</a:t>
            </a:r>
            <a:r>
              <a:rPr b="1" lang="ru-RU" sz="48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заимодействия людей, в ходе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b="1" lang="ru-RU" sz="48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оторого они обмениваются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информацией, выявляют своё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о</a:t>
            </a:r>
            <a:r>
              <a:rPr b="1" lang="ru-RU" sz="4800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тношение друг к другу.</a:t>
            </a:r>
            <a:endParaRPr b="1" sz="4800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/>
          <p:nvPr/>
        </p:nvSpPr>
        <p:spPr>
          <a:xfrm>
            <a:off x="682650" y="419575"/>
            <a:ext cx="7778700" cy="3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 cap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Охарактеризовать</a:t>
            </a:r>
            <a:endParaRPr sz="100">
              <a:solidFill>
                <a:srgbClr val="99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виды и формы общения,</a:t>
            </a:r>
            <a:endParaRPr sz="100">
              <a:solidFill>
                <a:srgbClr val="99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4100" cap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В чём разница между</a:t>
            </a:r>
            <a:endParaRPr sz="100">
              <a:solidFill>
                <a:srgbClr val="99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1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видом и формой</a:t>
            </a:r>
            <a:endParaRPr sz="100">
              <a:solidFill>
                <a:srgbClr val="9900FF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2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о</a:t>
            </a:r>
            <a:r>
              <a:rPr b="1" lang="ru-RU" sz="5200" cap="none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бщения?</a:t>
            </a:r>
            <a:endParaRPr b="1" sz="5200" cap="none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4988" y="3597864"/>
            <a:ext cx="1384871" cy="140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504" y="3381840"/>
            <a:ext cx="1863220" cy="172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2330945" y="62426"/>
            <a:ext cx="4318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По субъектам</a:t>
            </a:r>
            <a:endParaRPr b="1" sz="5400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843558"/>
            <a:ext cx="2862317" cy="3362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4">
            <a:alphaModFix/>
          </a:blip>
          <a:srcRect b="0" l="0" r="40961" t="0"/>
          <a:stretch/>
        </p:blipFill>
        <p:spPr>
          <a:xfrm>
            <a:off x="4211960" y="817553"/>
            <a:ext cx="4735351" cy="338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416045" y="4299941"/>
            <a:ext cx="3199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Межличностное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5642042" y="4299942"/>
            <a:ext cx="1939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Массовое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-9480" y="0"/>
            <a:ext cx="9153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По формальной определённости</a:t>
            </a:r>
            <a:endParaRPr b="1" sz="4400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894" y="893278"/>
            <a:ext cx="2663661" cy="329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7071" y="1109301"/>
            <a:ext cx="4814758" cy="286660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1115616" y="4191930"/>
            <a:ext cx="1668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Ролевое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5220072" y="4191929"/>
            <a:ext cx="2937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Неформальное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b="0" l="9750" r="18250" t="0"/>
          <a:stretch/>
        </p:blipFill>
        <p:spPr>
          <a:xfrm>
            <a:off x="182879" y="897564"/>
            <a:ext cx="438912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2944470" y="0"/>
            <a:ext cx="3255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По связям</a:t>
            </a:r>
            <a:endParaRPr b="1" sz="4400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 b="0" l="0" r="19250" t="0"/>
          <a:stretch/>
        </p:blipFill>
        <p:spPr>
          <a:xfrm>
            <a:off x="4860031" y="897564"/>
            <a:ext cx="4032327" cy="334837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1360382" y="4379037"/>
            <a:ext cx="1584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Личное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6012624" y="4379036"/>
            <a:ext cx="1727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Деловое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/>
          <p:nvPr/>
        </p:nvSpPr>
        <p:spPr>
          <a:xfrm>
            <a:off x="1562910" y="8081"/>
            <a:ext cx="6076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По направленности</a:t>
            </a:r>
            <a:endParaRPr b="1" sz="4400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320" y="861105"/>
            <a:ext cx="2857500" cy="307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 b="0" l="14726" r="0" t="0"/>
          <a:stretch/>
        </p:blipFill>
        <p:spPr>
          <a:xfrm>
            <a:off x="4283918" y="871122"/>
            <a:ext cx="4626462" cy="30518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899592" y="3975906"/>
            <a:ext cx="1588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Прямое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4984193" y="3975906"/>
            <a:ext cx="3225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Опосредованное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