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1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7841" y="2268991"/>
            <a:ext cx="9001462" cy="23876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Gunny Rewritten" panose="03080400000000000000" pitchFamily="66" charset="-128"/>
                <a:cs typeface="Times New Roman" panose="02020603050405020304" pitchFamily="18" charset="0"/>
              </a:rPr>
              <a:t>Социально-экономическое развитие белорусских земель в </a:t>
            </a:r>
            <a:r>
              <a:rPr lang="en-US" dirty="0" smtClean="0">
                <a:latin typeface="Times New Roman" panose="02020603050405020304" pitchFamily="18" charset="0"/>
                <a:ea typeface="Gunny Rewritten" panose="03080400000000000000" pitchFamily="66" charset="-128"/>
                <a:cs typeface="Times New Roman" panose="02020603050405020304" pitchFamily="18" charset="0"/>
              </a:rPr>
              <a:t>IX-</a:t>
            </a:r>
            <a:r>
              <a:rPr lang="ru-RU" dirty="0" smtClean="0">
                <a:latin typeface="Times New Roman" panose="02020603050405020304" pitchFamily="18" charset="0"/>
                <a:ea typeface="Gunny Rewritten" panose="03080400000000000000" pitchFamily="66" charset="-128"/>
                <a:cs typeface="Times New Roman" panose="02020603050405020304" pitchFamily="18" charset="0"/>
              </a:rPr>
              <a:t>середине </a:t>
            </a:r>
            <a:r>
              <a:rPr lang="en-US" dirty="0" smtClean="0">
                <a:latin typeface="Times New Roman" panose="02020603050405020304" pitchFamily="18" charset="0"/>
                <a:ea typeface="Gunny Rewritten" panose="03080400000000000000" pitchFamily="66" charset="-128"/>
                <a:cs typeface="Times New Roman" panose="02020603050405020304" pitchFamily="18" charset="0"/>
              </a:rPr>
              <a:t>XIII</a:t>
            </a:r>
            <a:r>
              <a:rPr lang="ru-RU" dirty="0" smtClean="0">
                <a:latin typeface="Times New Roman" panose="02020603050405020304" pitchFamily="18" charset="0"/>
                <a:ea typeface="Gunny Rewritten" panose="03080400000000000000" pitchFamily="66" charset="-128"/>
                <a:cs typeface="Times New Roman" panose="02020603050405020304" pitchFamily="18" charset="0"/>
              </a:rPr>
              <a:t> в.</a:t>
            </a:r>
            <a:endParaRPr lang="ru-RU" dirty="0">
              <a:latin typeface="Times New Roman" panose="02020603050405020304" pitchFamily="18" charset="0"/>
              <a:ea typeface="Gunny Rewritten" panose="03080400000000000000" pitchFamily="66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0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Феодальные отношения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1" cy="4246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Западная Европа					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славяне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Первобытность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Античность (рабовладение)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Феодализм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3280229" y="3048000"/>
            <a:ext cx="711200" cy="1320800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3280229" y="4368800"/>
            <a:ext cx="711200" cy="1320800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8418286" y="3048000"/>
            <a:ext cx="769257" cy="2641600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0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 княгини Ольги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5890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						После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13795" y="3178628"/>
            <a:ext cx="4848376" cy="3018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Князь с дружиной каждую осень объезжает подчинённые племена и собирает дань, после чего весной возвращается в столицу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691087" y="3178628"/>
            <a:ext cx="4576470" cy="3018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специальные места сбора дани – ПОГОСТЫ.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Князь с дружиной объезжает погосты (ПОЛЮДЬЕ), собирая дань, и достаточно быстро возвращается в столицу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6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75771"/>
            <a:ext cx="10353761" cy="1326321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крестьян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602092"/>
            <a:ext cx="10353762" cy="4900308"/>
          </a:xfrm>
        </p:spPr>
        <p:txBody>
          <a:bodyPr>
            <a:normAutofit lnSpcReduction="10000"/>
          </a:bodyPr>
          <a:lstStyle/>
          <a:p>
            <a:pPr>
              <a:buFont typeface="Wingdings 3" panose="05040102010807070707" pitchFamily="18" charset="2"/>
              <a:buChar char="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Свободные крестьяне</a:t>
            </a:r>
          </a:p>
          <a:p>
            <a:pPr lvl="3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Смерды</a:t>
            </a:r>
          </a:p>
          <a:p>
            <a:pPr lvl="3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panose="05040102010807070707" pitchFamily="18" charset="2"/>
              <a:buChar char="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Полузависимые крестьяне</a:t>
            </a:r>
          </a:p>
          <a:p>
            <a:pPr lvl="3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Закупы – попали в зависимость за долги</a:t>
            </a:r>
          </a:p>
          <a:p>
            <a:pPr lvl="3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Рядовичи – попали в зависимость работая по договору (по ряду)</a:t>
            </a:r>
          </a:p>
          <a:p>
            <a:pPr>
              <a:buFont typeface="Wingdings 3" panose="05040102010807070707" pitchFamily="18" charset="2"/>
              <a:buChar char="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Зависимые крестьяне</a:t>
            </a:r>
          </a:p>
          <a:p>
            <a:pPr lvl="3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Челядь – полностью зависимые крестьяне, обычно попавшие за долги (разграничение с закупами)</a:t>
            </a:r>
          </a:p>
          <a:p>
            <a:pPr lvl="3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Холопы - рабы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 3" panose="05040102010807070707" pitchFamily="18" charset="2"/>
              <a:buChar char="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82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583" y="174172"/>
            <a:ext cx="4964490" cy="1544035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на белорусских землях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1771" y="1828801"/>
            <a:ext cx="4586515" cy="4789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 год – Полоцк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970 год – Новогрудок 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Новогородок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974 год - Витебск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980 год – Туров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985 год – Заславль 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Изяславль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1019 год – Брест 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Берестье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1067 год – Минск 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Менеск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1128 год – Гродно (Городня)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1142 год – Гомель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1146 год – Дзержинск 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Крутогорье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1267 год – Могилёв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6" y="572859"/>
            <a:ext cx="56769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образования городов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538514" y="2690664"/>
            <a:ext cx="725715" cy="85082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96963" y="3541486"/>
            <a:ext cx="2808816" cy="566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берегах рек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47330" y="2690664"/>
            <a:ext cx="725715" cy="85082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05779" y="3541486"/>
            <a:ext cx="2808816" cy="566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Феодальные поселения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156145" y="2690664"/>
            <a:ext cx="725715" cy="85082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14594" y="3541486"/>
            <a:ext cx="2808816" cy="769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государственных мероприятий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9964961" y="2690664"/>
            <a:ext cx="725715" cy="85082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923410" y="3541486"/>
            <a:ext cx="2808816" cy="566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Пограничные крепости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96963" y="1907917"/>
            <a:ext cx="2808816" cy="56605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Торгово-ремесленный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305779" y="1907917"/>
            <a:ext cx="2808816" cy="56605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Общинно-феодальный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114594" y="1907917"/>
            <a:ext cx="5617632" cy="56605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538514" y="4310743"/>
            <a:ext cx="725715" cy="85082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347329" y="4310743"/>
            <a:ext cx="725715" cy="85082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156144" y="4310743"/>
            <a:ext cx="725715" cy="85082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9964961" y="4310743"/>
            <a:ext cx="725715" cy="85082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96962" y="5161565"/>
            <a:ext cx="2808816" cy="566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«Из варяг в греки» (Полоцк, Могилёв, Гомель)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3198660" y="5161564"/>
            <a:ext cx="3023051" cy="566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племенных поселений или резиденции (Туров, Минск)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114594" y="5175055"/>
            <a:ext cx="2808816" cy="566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погосты (Витебск)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8923409" y="5175054"/>
            <a:ext cx="2808816" cy="566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границах княжеств (Новогрудок)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8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0824" y="478972"/>
            <a:ext cx="5283805" cy="271344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путь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 варяг в греки»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Балтийское море – Полоцк – Витебск – Гомель – Киев – чёрное море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13" y="360115"/>
            <a:ext cx="5432501" cy="6331587"/>
          </a:xfrm>
          <a:prstGeom prst="rect">
            <a:avLst/>
          </a:prstGeom>
        </p:spPr>
      </p:pic>
      <p:sp>
        <p:nvSpPr>
          <p:cNvPr id="7" name="Полилиния 6"/>
          <p:cNvSpPr/>
          <p:nvPr/>
        </p:nvSpPr>
        <p:spPr>
          <a:xfrm rot="166942">
            <a:off x="1451642" y="1832085"/>
            <a:ext cx="2452213" cy="4046980"/>
          </a:xfrm>
          <a:custGeom>
            <a:avLst/>
            <a:gdLst>
              <a:gd name="connsiteX0" fmla="*/ 0 w 1960486"/>
              <a:gd name="connsiteY0" fmla="*/ 0 h 3638981"/>
              <a:gd name="connsiteX1" fmla="*/ 333829 w 1960486"/>
              <a:gd name="connsiteY1" fmla="*/ 275772 h 3638981"/>
              <a:gd name="connsiteX2" fmla="*/ 406400 w 1960486"/>
              <a:gd name="connsiteY2" fmla="*/ 449943 h 3638981"/>
              <a:gd name="connsiteX3" fmla="*/ 783772 w 1960486"/>
              <a:gd name="connsiteY3" fmla="*/ 624115 h 3638981"/>
              <a:gd name="connsiteX4" fmla="*/ 1088572 w 1960486"/>
              <a:gd name="connsiteY4" fmla="*/ 725715 h 3638981"/>
              <a:gd name="connsiteX5" fmla="*/ 1045029 w 1960486"/>
              <a:gd name="connsiteY5" fmla="*/ 1306286 h 3638981"/>
              <a:gd name="connsiteX6" fmla="*/ 986972 w 1960486"/>
              <a:gd name="connsiteY6" fmla="*/ 1712686 h 3638981"/>
              <a:gd name="connsiteX7" fmla="*/ 972457 w 1960486"/>
              <a:gd name="connsiteY7" fmla="*/ 2119086 h 3638981"/>
              <a:gd name="connsiteX8" fmla="*/ 957943 w 1960486"/>
              <a:gd name="connsiteY8" fmla="*/ 2365829 h 3638981"/>
              <a:gd name="connsiteX9" fmla="*/ 1538514 w 1960486"/>
              <a:gd name="connsiteY9" fmla="*/ 2786743 h 3638981"/>
              <a:gd name="connsiteX10" fmla="*/ 1944914 w 1960486"/>
              <a:gd name="connsiteY10" fmla="*/ 3048000 h 3638981"/>
              <a:gd name="connsiteX11" fmla="*/ 1857829 w 1960486"/>
              <a:gd name="connsiteY11" fmla="*/ 3323772 h 3638981"/>
              <a:gd name="connsiteX12" fmla="*/ 1683657 w 1960486"/>
              <a:gd name="connsiteY12" fmla="*/ 3309258 h 3638981"/>
              <a:gd name="connsiteX13" fmla="*/ 1480457 w 1960486"/>
              <a:gd name="connsiteY13" fmla="*/ 3599543 h 3638981"/>
              <a:gd name="connsiteX14" fmla="*/ 1219200 w 1960486"/>
              <a:gd name="connsiteY14" fmla="*/ 3628572 h 363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60486" h="3638981">
                <a:moveTo>
                  <a:pt x="0" y="0"/>
                </a:moveTo>
                <a:cubicBezTo>
                  <a:pt x="133048" y="100391"/>
                  <a:pt x="266096" y="200782"/>
                  <a:pt x="333829" y="275772"/>
                </a:cubicBezTo>
                <a:cubicBezTo>
                  <a:pt x="401562" y="350762"/>
                  <a:pt x="331410" y="391886"/>
                  <a:pt x="406400" y="449943"/>
                </a:cubicBezTo>
                <a:cubicBezTo>
                  <a:pt x="481391" y="508000"/>
                  <a:pt x="670077" y="578153"/>
                  <a:pt x="783772" y="624115"/>
                </a:cubicBezTo>
                <a:cubicBezTo>
                  <a:pt x="897467" y="670077"/>
                  <a:pt x="1045029" y="612020"/>
                  <a:pt x="1088572" y="725715"/>
                </a:cubicBezTo>
                <a:cubicBezTo>
                  <a:pt x="1132115" y="839410"/>
                  <a:pt x="1061962" y="1141791"/>
                  <a:pt x="1045029" y="1306286"/>
                </a:cubicBezTo>
                <a:cubicBezTo>
                  <a:pt x="1028096" y="1470781"/>
                  <a:pt x="999067" y="1577219"/>
                  <a:pt x="986972" y="1712686"/>
                </a:cubicBezTo>
                <a:cubicBezTo>
                  <a:pt x="974877" y="1848153"/>
                  <a:pt x="977295" y="2010229"/>
                  <a:pt x="972457" y="2119086"/>
                </a:cubicBezTo>
                <a:cubicBezTo>
                  <a:pt x="967619" y="2227943"/>
                  <a:pt x="863600" y="2254553"/>
                  <a:pt x="957943" y="2365829"/>
                </a:cubicBezTo>
                <a:cubicBezTo>
                  <a:pt x="1052286" y="2477105"/>
                  <a:pt x="1374019" y="2673048"/>
                  <a:pt x="1538514" y="2786743"/>
                </a:cubicBezTo>
                <a:cubicBezTo>
                  <a:pt x="1703009" y="2900438"/>
                  <a:pt x="1891695" y="2958495"/>
                  <a:pt x="1944914" y="3048000"/>
                </a:cubicBezTo>
                <a:cubicBezTo>
                  <a:pt x="1998133" y="3137505"/>
                  <a:pt x="1901372" y="3280229"/>
                  <a:pt x="1857829" y="3323772"/>
                </a:cubicBezTo>
                <a:cubicBezTo>
                  <a:pt x="1814286" y="3367315"/>
                  <a:pt x="1746552" y="3263296"/>
                  <a:pt x="1683657" y="3309258"/>
                </a:cubicBezTo>
                <a:cubicBezTo>
                  <a:pt x="1620762" y="3355220"/>
                  <a:pt x="1557866" y="3546324"/>
                  <a:pt x="1480457" y="3599543"/>
                </a:cubicBezTo>
                <a:cubicBezTo>
                  <a:pt x="1403048" y="3652762"/>
                  <a:pt x="1311124" y="3640667"/>
                  <a:pt x="1219200" y="3628572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521920" y="1364527"/>
            <a:ext cx="4690194" cy="1044844"/>
          </a:xfrm>
          <a:custGeom>
            <a:avLst/>
            <a:gdLst>
              <a:gd name="connsiteX0" fmla="*/ 0 w 3947886"/>
              <a:gd name="connsiteY0" fmla="*/ 198240 h 881531"/>
              <a:gd name="connsiteX1" fmla="*/ 391886 w 3947886"/>
              <a:gd name="connsiteY1" fmla="*/ 488526 h 881531"/>
              <a:gd name="connsiteX2" fmla="*/ 391886 w 3947886"/>
              <a:gd name="connsiteY2" fmla="*/ 662697 h 881531"/>
              <a:gd name="connsiteX3" fmla="*/ 812800 w 3947886"/>
              <a:gd name="connsiteY3" fmla="*/ 822355 h 881531"/>
              <a:gd name="connsiteX4" fmla="*/ 1059543 w 3947886"/>
              <a:gd name="connsiteY4" fmla="*/ 880412 h 881531"/>
              <a:gd name="connsiteX5" fmla="*/ 1248229 w 3947886"/>
              <a:gd name="connsiteY5" fmla="*/ 778812 h 881531"/>
              <a:gd name="connsiteX6" fmla="*/ 1465943 w 3947886"/>
              <a:gd name="connsiteY6" fmla="*/ 488526 h 881531"/>
              <a:gd name="connsiteX7" fmla="*/ 1625600 w 3947886"/>
              <a:gd name="connsiteY7" fmla="*/ 459497 h 881531"/>
              <a:gd name="connsiteX8" fmla="*/ 1785257 w 3947886"/>
              <a:gd name="connsiteY8" fmla="*/ 648183 h 881531"/>
              <a:gd name="connsiteX9" fmla="*/ 2002971 w 3947886"/>
              <a:gd name="connsiteY9" fmla="*/ 488526 h 881531"/>
              <a:gd name="connsiteX10" fmla="*/ 2293257 w 3947886"/>
              <a:gd name="connsiteY10" fmla="*/ 459497 h 881531"/>
              <a:gd name="connsiteX11" fmla="*/ 2496457 w 3947886"/>
              <a:gd name="connsiteY11" fmla="*/ 9555 h 881531"/>
              <a:gd name="connsiteX12" fmla="*/ 2801257 w 3947886"/>
              <a:gd name="connsiteY12" fmla="*/ 154697 h 881531"/>
              <a:gd name="connsiteX13" fmla="*/ 3193143 w 3947886"/>
              <a:gd name="connsiteY13" fmla="*/ 183726 h 881531"/>
              <a:gd name="connsiteX14" fmla="*/ 3352800 w 3947886"/>
              <a:gd name="connsiteY14" fmla="*/ 328869 h 881531"/>
              <a:gd name="connsiteX15" fmla="*/ 3614057 w 3947886"/>
              <a:gd name="connsiteY15" fmla="*/ 604640 h 881531"/>
              <a:gd name="connsiteX16" fmla="*/ 3947886 w 3947886"/>
              <a:gd name="connsiteY16" fmla="*/ 546583 h 88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47886" h="881531">
                <a:moveTo>
                  <a:pt x="0" y="198240"/>
                </a:moveTo>
                <a:cubicBezTo>
                  <a:pt x="163286" y="304678"/>
                  <a:pt x="326572" y="411117"/>
                  <a:pt x="391886" y="488526"/>
                </a:cubicBezTo>
                <a:cubicBezTo>
                  <a:pt x="457200" y="565935"/>
                  <a:pt x="321734" y="607059"/>
                  <a:pt x="391886" y="662697"/>
                </a:cubicBezTo>
                <a:cubicBezTo>
                  <a:pt x="462038" y="718335"/>
                  <a:pt x="701524" y="786069"/>
                  <a:pt x="812800" y="822355"/>
                </a:cubicBezTo>
                <a:cubicBezTo>
                  <a:pt x="924076" y="858641"/>
                  <a:pt x="986972" y="887669"/>
                  <a:pt x="1059543" y="880412"/>
                </a:cubicBezTo>
                <a:cubicBezTo>
                  <a:pt x="1132114" y="873155"/>
                  <a:pt x="1180496" y="844126"/>
                  <a:pt x="1248229" y="778812"/>
                </a:cubicBezTo>
                <a:cubicBezTo>
                  <a:pt x="1315962" y="713498"/>
                  <a:pt x="1403048" y="541745"/>
                  <a:pt x="1465943" y="488526"/>
                </a:cubicBezTo>
                <a:cubicBezTo>
                  <a:pt x="1528838" y="435307"/>
                  <a:pt x="1572381" y="432888"/>
                  <a:pt x="1625600" y="459497"/>
                </a:cubicBezTo>
                <a:cubicBezTo>
                  <a:pt x="1678819" y="486106"/>
                  <a:pt x="1722362" y="643345"/>
                  <a:pt x="1785257" y="648183"/>
                </a:cubicBezTo>
                <a:cubicBezTo>
                  <a:pt x="1848152" y="653021"/>
                  <a:pt x="1918304" y="519974"/>
                  <a:pt x="2002971" y="488526"/>
                </a:cubicBezTo>
                <a:cubicBezTo>
                  <a:pt x="2087638" y="457078"/>
                  <a:pt x="2211009" y="539326"/>
                  <a:pt x="2293257" y="459497"/>
                </a:cubicBezTo>
                <a:cubicBezTo>
                  <a:pt x="2375505" y="379669"/>
                  <a:pt x="2411790" y="60355"/>
                  <a:pt x="2496457" y="9555"/>
                </a:cubicBezTo>
                <a:cubicBezTo>
                  <a:pt x="2581124" y="-41245"/>
                  <a:pt x="2685143" y="125669"/>
                  <a:pt x="2801257" y="154697"/>
                </a:cubicBezTo>
                <a:cubicBezTo>
                  <a:pt x="2917371" y="183725"/>
                  <a:pt x="3101219" y="154697"/>
                  <a:pt x="3193143" y="183726"/>
                </a:cubicBezTo>
                <a:cubicBezTo>
                  <a:pt x="3285067" y="212755"/>
                  <a:pt x="3282648" y="258717"/>
                  <a:pt x="3352800" y="328869"/>
                </a:cubicBezTo>
                <a:cubicBezTo>
                  <a:pt x="3422952" y="399021"/>
                  <a:pt x="3514876" y="568354"/>
                  <a:pt x="3614057" y="604640"/>
                </a:cubicBezTo>
                <a:cubicBezTo>
                  <a:pt x="3713238" y="640926"/>
                  <a:pt x="3830562" y="593754"/>
                  <a:pt x="3947886" y="546583"/>
                </a:cubicBezTo>
              </a:path>
            </a:pathLst>
          </a:cu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30824" y="3192414"/>
            <a:ext cx="5283805" cy="2743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путь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 варяг в Арабы»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Балтийское море – Полоцк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Волга – ростов – волжская булгария – каспийское море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88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64</TotalTime>
  <Words>253</Words>
  <Application>Microsoft Office PowerPoint</Application>
  <PresentationFormat>Широкоэкранный</PresentationFormat>
  <Paragraphs>54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Gunny Rewritten</vt:lpstr>
      <vt:lpstr>Arial</vt:lpstr>
      <vt:lpstr>Bookman Old Style</vt:lpstr>
      <vt:lpstr>Rockwell</vt:lpstr>
      <vt:lpstr>Times New Roman</vt:lpstr>
      <vt:lpstr>Wingdings 3</vt:lpstr>
      <vt:lpstr>Damask</vt:lpstr>
      <vt:lpstr>Социально-экономическое развитие белорусских земель в IX-середине XIII в.</vt:lpstr>
      <vt:lpstr>Феодальные отношения</vt:lpstr>
      <vt:lpstr>Реформа княгини Ольги </vt:lpstr>
      <vt:lpstr>Категории крестьян</vt:lpstr>
      <vt:lpstr>Города на белорусских землях</vt:lpstr>
      <vt:lpstr>Пути образования городов</vt:lpstr>
      <vt:lpstr>Торговый путь  «Из варяг в греки»  Балтийское море – Полоцк – Витебск – Гомель – Киев – чёрное море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Социально-экономическое развитие белорусских земель в IX-середине XIII в.</dc:title>
  <dc:creator>ПК</dc:creator>
  <cp:lastModifiedBy>Павел</cp:lastModifiedBy>
  <cp:revision>8</cp:revision>
  <dcterms:created xsi:type="dcterms:W3CDTF">2021-01-03T17:20:38Z</dcterms:created>
  <dcterms:modified xsi:type="dcterms:W3CDTF">2021-03-14T18:57:26Z</dcterms:modified>
</cp:coreProperties>
</file>