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CB3"/>
    <a:srgbClr val="FDF6D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6.jpeg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18.jpeg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12409"/>
            <a:ext cx="5688632" cy="33048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e-BY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Old Comedy" panose="02000000000000000000" pitchFamily="2" charset="0"/>
                <a:ea typeface="MS Gothic" panose="020B0609070205080204" pitchFamily="49" charset="-128"/>
              </a:rPr>
              <a:t>Столыпинские реформы и их осуществление </a:t>
            </a:r>
            <a:endParaRPr lang="be-BY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Old Comedy" panose="02000000000000000000" pitchFamily="2" charset="0"/>
              <a:ea typeface="MS Gothic" panose="020B0609070205080204" pitchFamily="49" charset="-128"/>
            </a:endParaRPr>
          </a:p>
          <a:p>
            <a:pPr algn="ctr"/>
            <a:r>
              <a:rPr lang="be-BY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Old Comedy" panose="02000000000000000000" pitchFamily="2" charset="0"/>
                <a:ea typeface="MS Gothic" panose="020B0609070205080204" pitchFamily="49" charset="-128"/>
              </a:rPr>
              <a:t>в </a:t>
            </a:r>
            <a:r>
              <a:rPr lang="be-BY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Old Comedy" panose="02000000000000000000" pitchFamily="2" charset="0"/>
                <a:ea typeface="MS Gothic" panose="020B0609070205080204" pitchFamily="49" charset="-128"/>
              </a:rPr>
              <a:t>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8219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результате проведения аграрной реформы появился новый слой землевладельцев — </a:t>
            </a:r>
            <a:r>
              <a:rPr lang="be-BY" sz="2400" b="1" u="sng" dirty="0">
                <a:solidFill>
                  <a:srgbClr val="C00000"/>
                </a:solidFill>
              </a:rPr>
              <a:t>сельская буржуазия</a:t>
            </a:r>
            <a:r>
              <a:rPr lang="be-BY" sz="2400" b="1" dirty="0"/>
              <a:t>, для которой Столыпин потребовал расширения земельных прав.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3645024"/>
            <a:ext cx="5688632" cy="187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e-BY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Old Comedy" panose="02000000000000000000" pitchFamily="2" charset="0"/>
                <a:ea typeface="MS Gothic" panose="020B0609070205080204" pitchFamily="49" charset="-128"/>
              </a:rPr>
              <a:t>Удачи!</a:t>
            </a:r>
            <a:endParaRPr lang="be-BY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Old Comedy" panose="02000000000000000000" pitchFamily="2" charset="0"/>
              <a:ea typeface="MS Gothic" panose="020B0609070205080204" pitchFamily="49" charset="-128"/>
            </a:endParaRPr>
          </a:p>
        </p:txBody>
      </p:sp>
      <p:pic>
        <p:nvPicPr>
          <p:cNvPr id="9218" name="Picture 2" descr="http://schooln8.ru/images/razdeli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4102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xallyava.ru/images/Galereja_talantow/Rossiya_3/1c97e02492b8791d30a088db108c4d2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46" b="5361"/>
          <a:stretch/>
        </p:blipFill>
        <p:spPr bwMode="auto">
          <a:xfrm>
            <a:off x="395536" y="2034980"/>
            <a:ext cx="8280920" cy="441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03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Причины и цели проведения аграрной реформы в начале XX в. заключались в том, что и после отмены крепостного права в Беларуси сохранялись такие феодальные пережитки, как помещичье землевладение, малоземелье крестьян, чересполосица. </a:t>
            </a:r>
          </a:p>
        </p:txBody>
      </p:sp>
    </p:spTree>
    <p:extLst>
      <p:ext uri="{BB962C8B-B14F-4D97-AF65-F5344CB8AC3E}">
        <p14:creationId xmlns:p14="http://schemas.microsoft.com/office/powerpoint/2010/main" val="27280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>
                <a:solidFill>
                  <a:srgbClr val="002060"/>
                </a:solidFill>
              </a:rPr>
              <a:t>Экономическая цель реформы</a:t>
            </a:r>
            <a:r>
              <a:rPr lang="be-BY" sz="2400" b="1" dirty="0">
                <a:solidFill>
                  <a:srgbClr val="002060"/>
                </a:solidFill>
              </a:rPr>
              <a:t> </a:t>
            </a:r>
            <a:r>
              <a:rPr lang="be-BY" sz="2400" b="1" dirty="0"/>
              <a:t>заключалась в развитии капитализма в сельском хозяйстве. Однако царское правительство не пошло на ликвидацию помещичьего землевладения, чтобы не лишиться своей опоры среди помещиков.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14501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А чтобы создать условия для крестьянского предпринимательства, правительство решило обогатить одних за счет других, для чего предусматривалось распустить крестьянскую общину и облегчить перераспределение земельных наделов бедняков в собственность зажиточных сельчан. </a:t>
            </a:r>
            <a:endParaRPr lang="be-BY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88458" y="2132856"/>
            <a:ext cx="7699966" cy="2133957"/>
            <a:chOff x="467545" y="2132856"/>
            <a:chExt cx="7699966" cy="2133957"/>
          </a:xfrm>
        </p:grpSpPr>
        <p:pic>
          <p:nvPicPr>
            <p:cNvPr id="3074" name="Picture 2" descr="http://cp12.nevsepic.com.ua/67-6/1354816462-0334385-www.nevsepic.com.u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80" b="14345"/>
            <a:stretch/>
          </p:blipFill>
          <p:spPr bwMode="auto">
            <a:xfrm>
              <a:off x="467545" y="2178813"/>
              <a:ext cx="3697869" cy="20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photo.virtualbrest.by/uploads/2016/03/05/1898ill_ros_belorusskaya_hat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" t="10785" b="18806"/>
            <a:stretch/>
          </p:blipFill>
          <p:spPr bwMode="auto">
            <a:xfrm>
              <a:off x="4427984" y="2132856"/>
              <a:ext cx="3739527" cy="20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Здесь был и </a:t>
            </a:r>
            <a:r>
              <a:rPr lang="be-BY" sz="2400" b="1" u="sng" dirty="0">
                <a:solidFill>
                  <a:srgbClr val="002060"/>
                </a:solidFill>
              </a:rPr>
              <a:t>капиталистический расчет</a:t>
            </a:r>
            <a:r>
              <a:rPr lang="be-BY" sz="2400" b="1" dirty="0"/>
              <a:t>, связанный с расколом деревни на бедное и зажиточное крестьянство, а также с возможностью использования </a:t>
            </a:r>
            <a:r>
              <a:rPr lang="be-BY" sz="2400" b="1" u="sng" dirty="0">
                <a:solidFill>
                  <a:srgbClr val="002060"/>
                </a:solidFill>
              </a:rPr>
              <a:t>сельской буржуазии </a:t>
            </a:r>
            <a:r>
              <a:rPr lang="be-BY" sz="2400" b="1" dirty="0"/>
              <a:t>(зажиточного крестьянства) в качестве опоры царского правительства.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131124"/>
            <a:ext cx="8012777" cy="4250204"/>
            <a:chOff x="467544" y="2131124"/>
            <a:chExt cx="8012777" cy="4250204"/>
          </a:xfrm>
        </p:grpSpPr>
        <p:pic>
          <p:nvPicPr>
            <p:cNvPr id="4098" name="Picture 2" descr="https://sites.google.com/site/mirsrednevekova/_/rsrc/1468930109216/rycari/krestane/uIHNeW4LU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204864"/>
              <a:ext cx="3320631" cy="4176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mntores.inlife.ru/photo/nn03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r="-1"/>
            <a:stretch/>
          </p:blipFill>
          <p:spPr bwMode="auto">
            <a:xfrm flipH="1">
              <a:off x="3694887" y="2131124"/>
              <a:ext cx="4785434" cy="417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58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Осуществление аграрной реформы началось с 1906 г. по инициативе премьер-министра России (гродненского губернатора в 1902—1903 гг.) </a:t>
            </a:r>
            <a:r>
              <a:rPr lang="be-BY" sz="2400" b="1" dirty="0">
                <a:solidFill>
                  <a:srgbClr val="FF0000"/>
                </a:solidFill>
              </a:rPr>
              <a:t>Петра Аркадьевича Столыпина</a:t>
            </a:r>
            <a:r>
              <a:rPr lang="be-BY" sz="24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8367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Ее первоначальным этапом стало разрушение крестьянской общины и закрепление общинных земельных наделов в личную собственность крестьян, обрабатывавших ее.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01281" y="1787564"/>
            <a:ext cx="8085354" cy="3158063"/>
            <a:chOff x="401281" y="1787564"/>
            <a:chExt cx="8085354" cy="3158063"/>
          </a:xfrm>
        </p:grpSpPr>
        <p:pic>
          <p:nvPicPr>
            <p:cNvPr id="7170" name="Picture 2" descr="http://www.aif.by/media/k2/items/cache/e7b2ea2eb0a6cb667b81a61cf3fb993a_X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3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81" y="1813627"/>
              <a:ext cx="5258953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allstars.pp.ru/serials/s/stolypin/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6" r="11070"/>
            <a:stretch/>
          </p:blipFill>
          <p:spPr bwMode="auto">
            <a:xfrm>
              <a:off x="5652120" y="1787564"/>
              <a:ext cx="2834515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76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Крестьяне могли закрепить землю в собственность </a:t>
            </a:r>
            <a:r>
              <a:rPr lang="be-BY" sz="2400" b="1" u="sng" dirty="0">
                <a:solidFill>
                  <a:srgbClr val="C00000"/>
                </a:solidFill>
              </a:rPr>
              <a:t>в отрубе </a:t>
            </a:r>
            <a:r>
              <a:rPr lang="be-BY" sz="2400" b="1" dirty="0"/>
              <a:t>за счет выделения участка в пределах деревни. </a:t>
            </a:r>
            <a:endParaRPr lang="be-BY" sz="2400" b="1" dirty="0" smtClean="0"/>
          </a:p>
          <a:p>
            <a:pPr algn="just"/>
            <a:r>
              <a:rPr lang="be-BY" sz="2400" b="1" dirty="0"/>
              <a:t>Если крестьянин переселялся из деревни на участок земли за ее пределами, то этот участок называли </a:t>
            </a:r>
            <a:r>
              <a:rPr lang="be-BY" sz="2400" b="1" dirty="0">
                <a:solidFill>
                  <a:srgbClr val="C00000"/>
                </a:solidFill>
              </a:rPr>
              <a:t>хутором</a:t>
            </a:r>
            <a:r>
              <a:rPr lang="be-BY" sz="2400" b="1" dirty="0"/>
              <a:t>, а крестьянина — </a:t>
            </a:r>
            <a:r>
              <a:rPr lang="be-BY" sz="2400" b="1" dirty="0">
                <a:solidFill>
                  <a:srgbClr val="C00000"/>
                </a:solidFill>
              </a:rPr>
              <a:t>хуторянином</a:t>
            </a:r>
            <a:r>
              <a:rPr lang="be-BY" sz="24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0899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 созданию хуторского хозяйства стремились зажиточные крестьяне, которых назвали </a:t>
            </a:r>
            <a:r>
              <a:rPr lang="be-BY" sz="2400" b="1" dirty="0">
                <a:solidFill>
                  <a:srgbClr val="C00000"/>
                </a:solidFill>
              </a:rPr>
              <a:t>кулаками</a:t>
            </a:r>
            <a:r>
              <a:rPr lang="be-BY" sz="2400" b="1" dirty="0"/>
              <a:t>. Они стали одним из источников формирования сельской буржуазии.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3" y="2276872"/>
            <a:ext cx="8101270" cy="2880320"/>
            <a:chOff x="467543" y="2276872"/>
            <a:chExt cx="8101270" cy="2880320"/>
          </a:xfrm>
        </p:grpSpPr>
        <p:pic>
          <p:nvPicPr>
            <p:cNvPr id="1026" name="Picture 2" descr="http://i.flamber.ru/files/st2/1134323556/1299001793_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276872"/>
              <a:ext cx="4032449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bograd-web.ru/uploads/posts/2015-11/1447835384_pr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7"/>
            <a:stretch/>
          </p:blipFill>
          <p:spPr bwMode="auto">
            <a:xfrm>
              <a:off x="4499992" y="2276872"/>
              <a:ext cx="4068821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5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Выход крестьян из общины активно проходил в Могилевской и Витебской губерниях, где в условиях существования общинного землепользования крестьяне стремились освободиться от </a:t>
            </a:r>
            <a:r>
              <a:rPr lang="be-BY" sz="2400" b="1" dirty="0" smtClean="0"/>
              <a:t>общинной зависимости. </a:t>
            </a:r>
            <a:endParaRPr lang="be-BY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091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Виленской, Гродненской и Минской губерниях в условиях подворного землевладения крестьянская община не существовала, что способствовало закреплению хуторского хозяйствования еще до проведения Столыпинской аграрной реформы.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7545" y="1844824"/>
            <a:ext cx="8136903" cy="2736000"/>
            <a:chOff x="467545" y="1844824"/>
            <a:chExt cx="8136903" cy="2736000"/>
          </a:xfrm>
        </p:grpSpPr>
        <p:pic>
          <p:nvPicPr>
            <p:cNvPr id="5122" name="Picture 2" descr="http://cs624825.vk.me/v624825400/3f62a/DELTS5edgcw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7"/>
            <a:stretch/>
          </p:blipFill>
          <p:spPr bwMode="auto">
            <a:xfrm>
              <a:off x="2375728" y="1844824"/>
              <a:ext cx="3780448" cy="27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www.art-catalog.ru/data_picture_2016/picture/507/138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51"/>
            <a:stretch/>
          </p:blipFill>
          <p:spPr bwMode="auto">
            <a:xfrm>
              <a:off x="6173116" y="1844824"/>
              <a:ext cx="2431332" cy="27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ru.wahooart.com/Art.nsf/O/8XYE5X/$File/Konstantin-Makovsky-Peasant-Bo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545" y="1844824"/>
              <a:ext cx="1872207" cy="27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1916832"/>
            <a:ext cx="7985855" cy="2664295"/>
            <a:chOff x="467544" y="1916832"/>
            <a:chExt cx="7985855" cy="2664295"/>
          </a:xfrm>
        </p:grpSpPr>
        <p:pic>
          <p:nvPicPr>
            <p:cNvPr id="6146" name="Picture 2" descr="http://compromata.net/sites/default/files/images/images-9-2016-02-16-14-31-14_12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02"/>
            <a:stretch/>
          </p:blipFill>
          <p:spPr bwMode="auto">
            <a:xfrm>
              <a:off x="467544" y="1916832"/>
              <a:ext cx="5371786" cy="2664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ic.pics.livejournal.com/byzantine_way/20964492/833990/833990_original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9"/>
            <a:stretch/>
          </p:blipFill>
          <p:spPr bwMode="auto">
            <a:xfrm flipH="1">
              <a:off x="5855112" y="1916832"/>
              <a:ext cx="2598287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2503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Острейший вопрос с малоземельем крестьян Столыпин предложил решить путем организации </a:t>
            </a:r>
            <a:r>
              <a:rPr lang="be-BY" sz="2400" b="1" dirty="0">
                <a:solidFill>
                  <a:srgbClr val="002060"/>
                </a:solidFill>
              </a:rPr>
              <a:t>добровольного переселения</a:t>
            </a:r>
            <a:r>
              <a:rPr lang="be-BY" sz="2400" b="1" dirty="0"/>
              <a:t> значительной их части за Урал, в Сибирь, на Дальний Восток, где было много необработанной плодородной земли.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143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Для этого выделялись безвозвратные денежные займы - обеспечивались специальные поезда, готовились пункты приема переселенцев. Однако около 10 % крестьян вернулось назад в связи с недостаточной помощью со стороны правительства и тяжелыми условиями жизни.</a:t>
            </a:r>
          </a:p>
        </p:txBody>
      </p:sp>
    </p:spTree>
    <p:extLst>
      <p:ext uri="{BB962C8B-B14F-4D97-AF65-F5344CB8AC3E}">
        <p14:creationId xmlns:p14="http://schemas.microsoft.com/office/powerpoint/2010/main" val="29188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32" y="3031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Особенностью Столыпинской реформы в Беларуси стало введение в </a:t>
            </a:r>
            <a:r>
              <a:rPr lang="be-BY" sz="2400" b="1" dirty="0">
                <a:solidFill>
                  <a:srgbClr val="FF0000"/>
                </a:solidFill>
              </a:rPr>
              <a:t>1911</a:t>
            </a:r>
            <a:r>
              <a:rPr lang="be-BY" sz="2400" b="1" dirty="0"/>
              <a:t> г. </a:t>
            </a:r>
            <a:r>
              <a:rPr lang="be-BY" sz="2400" b="1" u="sng" dirty="0">
                <a:solidFill>
                  <a:srgbClr val="C00000"/>
                </a:solidFill>
              </a:rPr>
              <a:t>земств</a:t>
            </a:r>
            <a:r>
              <a:rPr lang="be-BY" sz="2400" b="1" dirty="0"/>
              <a:t> — выборных органов местного самоуправления — в Витебской, Могилевской и Минской губерниях.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358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З</a:t>
            </a:r>
            <a:r>
              <a:rPr lang="be-BY" sz="2400" b="1" dirty="0" smtClean="0"/>
              <a:t>емства </a:t>
            </a:r>
            <a:r>
              <a:rPr lang="be-BY" sz="2400" b="1" dirty="0"/>
              <a:t>на территории Беларуси по предложению Столыпина вводились только в восточных губерниях. </a:t>
            </a:r>
            <a:endParaRPr lang="be-BY" sz="2400" b="1" dirty="0" smtClean="0"/>
          </a:p>
          <a:p>
            <a:pPr algn="just"/>
            <a:r>
              <a:rPr lang="be-BY" sz="2400" b="1" dirty="0"/>
              <a:t>Помещикам «польского происхождения», преобладавшим в западных </a:t>
            </a:r>
            <a:r>
              <a:rPr lang="be-BY" sz="2400" b="1" dirty="0" smtClean="0"/>
              <a:t>губерниях, </a:t>
            </a:r>
            <a:r>
              <a:rPr lang="be-BY" sz="2400" b="1" dirty="0"/>
              <a:t>царское правительство после восстания 1863 — 1864 гг. не доверяло, поэтому земства там не вводились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3505" y="1771083"/>
            <a:ext cx="8105811" cy="2607037"/>
            <a:chOff x="433505" y="1771083"/>
            <a:chExt cx="8105811" cy="2607037"/>
          </a:xfrm>
        </p:grpSpPr>
        <p:pic>
          <p:nvPicPr>
            <p:cNvPr id="8194" name="Picture 2" descr="http://zubova-poliana.narod.ru/zemstvo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05" y="1785832"/>
              <a:ext cx="3608361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hiztory.ru/upload/zemskoe_sobrani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" t="11920" r="5938" b="10660"/>
            <a:stretch/>
          </p:blipFill>
          <p:spPr bwMode="auto">
            <a:xfrm>
              <a:off x="4114800" y="1771083"/>
              <a:ext cx="4424516" cy="259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9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11</cp:revision>
  <dcterms:created xsi:type="dcterms:W3CDTF">2016-08-20T12:24:10Z</dcterms:created>
  <dcterms:modified xsi:type="dcterms:W3CDTF">2016-08-23T11:46:59Z</dcterms:modified>
</cp:coreProperties>
</file>