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obster"/>
      <p:regular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EB 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regular.fntdata"/><Relationship Id="rId18" Type="http://schemas.openxmlformats.org/officeDocument/2006/relationships/font" Target="fonts/Lobs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4a56b93a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4a56b93a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4a56b93a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4a56b93a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4a56b93a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4a56b93a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4a56b93a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4a56b93a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4a56b93a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4a56b93a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4a56b93a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4a56b93a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4a56b93a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4a56b93a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181375" y="507825"/>
            <a:ext cx="87129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ru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Средних веков в 6 классе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Византия в X—XIII вв.: величие и упадок</a:t>
            </a: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54"/>
            <a:ext cx="9144000" cy="51353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632300" y="616625"/>
            <a:ext cx="6471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Lobster"/>
                <a:ea typeface="Lobster"/>
                <a:cs typeface="Lobster"/>
                <a:sym typeface="Lobster"/>
              </a:rPr>
              <a:t>§11,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Lobster"/>
                <a:ea typeface="Lobster"/>
                <a:cs typeface="Lobster"/>
                <a:sym typeface="Lobster"/>
              </a:rPr>
              <a:t>даты и термины. 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63" y="2372225"/>
            <a:ext cx="4071025" cy="24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269550" y="565850"/>
            <a:ext cx="7298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latin typeface="Lobster"/>
                <a:ea typeface="Lobster"/>
                <a:cs typeface="Lobster"/>
                <a:sym typeface="Lobster"/>
              </a:rPr>
              <a:t>Византия в X—XIII вв.: величие и упадок</a:t>
            </a:r>
            <a:endParaRPr sz="5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9125" y="2150525"/>
            <a:ext cx="2481000" cy="282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375" y="2150525"/>
            <a:ext cx="2829300" cy="2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8975"/>
            <a:ext cx="9144002" cy="39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284550" y="731675"/>
            <a:ext cx="857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1. Почему в Раннем средневековье Византия являлась главным центром культуры в Европе?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2. Как изменилась территория Византии во времена императора Юстиниана?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2379525" y="116075"/>
            <a:ext cx="41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Вспомните!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669" y="1057750"/>
            <a:ext cx="2545324" cy="14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2183625" y="79800"/>
            <a:ext cx="6688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 начале Высокого средневековья императоры попытались восстановить былое величие Византии.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На рубеже X—XI вв. император Василий II завоевал Болгарию.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00" y="79800"/>
            <a:ext cx="2009474" cy="21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2125625" y="1057750"/>
            <a:ext cx="502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Во второй половине XI в. страна едва сдерживала натиск с востока кочевников-турок, создавших свое государство в Малой Азии.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603250" y="2048550"/>
            <a:ext cx="542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Lato"/>
                <a:ea typeface="Lato"/>
                <a:cs typeface="Lato"/>
                <a:sym typeface="Lato"/>
              </a:rPr>
              <a:t>В чём причины таких изменений?</a:t>
            </a:r>
            <a:endParaRPr b="1"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478825" y="2698300"/>
            <a:ext cx="77913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Власть императора была неустойчивой.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Вокруг трона шла постоянная борьба.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Заговоры, интриги и усобицы приводили к быстрой смене правителей.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Рост недовольства в стране из-за: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роста налогов,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самоуправства чиновников и знати.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разорения ремесленников и крестьян.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219300" y="65275"/>
            <a:ext cx="8705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 X—XII вв. в Византии по-прежнему процветали города.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Но вскоре итальянские города Венеция и Генуя стали теснить города Византии.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11950" y="1173475"/>
            <a:ext cx="841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Lato"/>
                <a:ea typeface="Lato"/>
                <a:cs typeface="Lato"/>
                <a:sym typeface="Lato"/>
              </a:rPr>
              <a:t>В результате каких событий происходит возвышение Венеции и Генуи?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Lato"/>
                <a:ea typeface="Lato"/>
                <a:cs typeface="Lato"/>
                <a:sym typeface="Lato"/>
              </a:rPr>
              <a:t>В чём это проявлялось?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13500" y="2096575"/>
            <a:ext cx="7160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Итальянские товары были значительно лучше и дешевле византийских.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Из-за роста расходов императоры Византии берут в долг деньги у иностранных купцов.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свобождение иностранных купцов от налогов, продажа им территории рынков и причалов затрудняло развитие византийских городов.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1550" y="1683050"/>
            <a:ext cx="1359725" cy="20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2205400" y="123325"/>
            <a:ext cx="417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55475" y="769825"/>
            <a:ext cx="800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Когда произошёл церковный раскол?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99000" y="1293025"/>
            <a:ext cx="754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2.   </a:t>
            </a: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На какие две ветви разделилось христианство?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99000" y="1816225"/>
            <a:ext cx="818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3.   </a:t>
            </a: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Кто был главой католической церкви?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99000" y="2339425"/>
            <a:ext cx="754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4.   </a:t>
            </a: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Кто возглавлял православную церковь?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33325" y="2778500"/>
            <a:ext cx="834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5.  Какую роль играли католические священники в государстве?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518925" y="3301700"/>
            <a:ext cx="41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Lato"/>
                <a:ea typeface="Lato"/>
                <a:cs typeface="Lato"/>
                <a:sym typeface="Lato"/>
              </a:rPr>
              <a:t>Подумайте!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37200" y="4062575"/>
            <a:ext cx="830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Lato"/>
                <a:ea typeface="Lato"/>
                <a:cs typeface="Lato"/>
                <a:sym typeface="Lato"/>
              </a:rPr>
              <a:t>Почему, православная церковь в Византии не стремилась подчинить себе императоров?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137875" y="58025"/>
            <a:ext cx="765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Выяснить причины ослабления Византийской империи </a:t>
            </a:r>
            <a:r>
              <a:rPr lang="ru" sz="23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на основе анализа текста учебника и документа стр.65 </a:t>
            </a:r>
            <a:endParaRPr sz="39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009575" y="900425"/>
            <a:ext cx="68130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Летом 1203 г.</a:t>
            </a:r>
            <a:r>
              <a:rPr lang="ru" sz="20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крестоносцы восстановили на престоле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свергнутого императора.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13 апреля 1204 г.</a:t>
            </a: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 штурмом взяли главный город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Византии.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На захваченных территориях крестоносцы основали свое государство со столицей в Константинополе —</a:t>
            </a:r>
            <a:r>
              <a:rPr lang="ru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Латинскую империю. </a:t>
            </a:r>
            <a:endParaRPr sz="1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1261 г. </a:t>
            </a:r>
            <a:r>
              <a:rPr lang="ru" sz="1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захватчиков наконец изгнали из Константинополя. </a:t>
            </a:r>
            <a:endParaRPr sz="1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Византийская империя была восстановлена.  </a:t>
            </a:r>
            <a:endParaRPr sz="1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Но</a:t>
            </a:r>
            <a:endParaRPr sz="24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Императоры вели войны за возвращение утраченных территорий. </a:t>
            </a:r>
            <a:endParaRPr sz="1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Росли налоги, тяжелым бременем ложившиеся на население. </a:t>
            </a:r>
            <a:endParaRPr sz="1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На восточных границах усиливалось турецкое государство.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25" y="1403075"/>
            <a:ext cx="1748275" cy="211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37863" y="3474925"/>
            <a:ext cx="183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Lato"/>
                <a:ea typeface="Lato"/>
                <a:cs typeface="Lato"/>
                <a:sym typeface="Lato"/>
              </a:rPr>
              <a:t>Император 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Lato"/>
                <a:ea typeface="Lato"/>
                <a:cs typeface="Lato"/>
                <a:sym typeface="Lato"/>
              </a:rPr>
              <a:t>Алексей IVАнгел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425" y="94325"/>
            <a:ext cx="1476525" cy="22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