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obster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obster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5072c15b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5072c15b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5072c15b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5072c15b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5072c15b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5072c15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5072c15b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5072c15b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5072c15b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5072c15b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5072c15b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5072c15b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5072c15b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5072c15b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5072c15b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5072c15b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5072c15b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5072c15b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5072c15b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5072c15b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3850" y="645650"/>
            <a:ext cx="8676300" cy="37248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 “Столыпинские реформы и их осуществление в Беларуси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8857"/>
            <a:ext cx="9144000" cy="516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118325" y="147325"/>
            <a:ext cx="8922300" cy="25551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1911 г.</a:t>
            </a:r>
            <a:r>
              <a:rPr lang="ru" sz="240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 Витебской, Могилевской и Минской губерниях были созданы </a:t>
            </a:r>
            <a:r>
              <a:rPr lang="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земства.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Выборные земства — 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органы местного самоуправления, созданные чтобы облегчить проведение земельной реформы и усилить политическую роль землевладельцев на местах.(</a:t>
            </a:r>
            <a:r>
              <a:rPr lang="ru" sz="2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в </a:t>
            </a:r>
            <a:r>
              <a:rPr lang="ru" sz="2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Гродненской, Виленской и Ковенской губерниях, царское правительство после восстания 1863—1864 гг. не доверяло. Поэтому земства здесь не вводились).</a:t>
            </a:r>
            <a:endParaRPr sz="2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/>
        </p:nvSpPr>
        <p:spPr>
          <a:xfrm>
            <a:off x="233850" y="68425"/>
            <a:ext cx="8676300" cy="7080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Итоги столыпинской реформы </a:t>
            </a:r>
            <a:endParaRPr b="1" sz="3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0" y="915100"/>
            <a:ext cx="4741200" cy="4002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Положительные</a:t>
            </a:r>
            <a:endParaRPr sz="280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bster"/>
              <a:buAutoNum type="arabicPeriod"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Начат процесс разрушения крестьянской общины;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bster"/>
              <a:buAutoNum type="arabicPeriod"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Расширение посевных площадей, рост с/х производства и урожаев;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bster"/>
              <a:buAutoNum type="arabicPeriod"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активное использование с/х техники, минеральных удобрений;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bster"/>
              <a:buAutoNum type="arabicPeriod"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Создание условий для американского” пути развития капитализма в с/х через создание хуторов и отрубов;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bster"/>
              <a:buAutoNum type="arabicPeriod"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Активное втягивание деревни в рыночные отношения;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4907700" y="945850"/>
            <a:ext cx="4236300" cy="3940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Lobster"/>
                <a:ea typeface="Lobster"/>
                <a:cs typeface="Lobster"/>
                <a:sym typeface="Lobster"/>
              </a:rPr>
              <a:t>Отрицательные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obster"/>
              <a:buAutoNum type="arabicPeriod"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Сохранение помещичьего землевладения;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obster"/>
              <a:buAutoNum type="arabicPeriod"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Введение земств только 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 Витебской, Могилевской и Минской губерниях;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obster"/>
              <a:buAutoNum type="arabicPeriod"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Увеличение числа разорившихся крестьян;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bster"/>
              <a:buAutoNum type="arabicPeriod"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Нерешенность крестьянского вопроса;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obster"/>
              <a:buAutoNum type="arabicPeriod"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Незавершенность реформы из-за начала Первой мировой войны;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33850" y="841525"/>
            <a:ext cx="8676300" cy="24936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Домашнее задание:</a:t>
            </a:r>
            <a:endParaRPr b="1" sz="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22, </a:t>
            </a:r>
            <a:endParaRPr b="1" sz="50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 и задания стр. 100</a:t>
            </a:r>
            <a:endParaRPr b="1" sz="50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5"/>
          <p:cNvGrpSpPr/>
          <p:nvPr/>
        </p:nvGrpSpPr>
        <p:grpSpPr>
          <a:xfrm>
            <a:off x="94671" y="-26"/>
            <a:ext cx="8984850" cy="3324623"/>
            <a:chOff x="107700" y="529600"/>
            <a:chExt cx="8928600" cy="3427800"/>
          </a:xfrm>
        </p:grpSpPr>
        <p:sp>
          <p:nvSpPr>
            <p:cNvPr id="66" name="Google Shape;66;p15"/>
            <p:cNvSpPr txBox="1"/>
            <p:nvPr/>
          </p:nvSpPr>
          <p:spPr>
            <a:xfrm>
              <a:off x="107700" y="529600"/>
              <a:ext cx="8928600" cy="3427800"/>
            </a:xfrm>
            <a:prstGeom prst="rect">
              <a:avLst/>
            </a:prstGeom>
            <a:solidFill>
              <a:srgbClr val="FCE5CD">
                <a:alpha val="54310"/>
              </a:srgbClr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AutoNum type="arabicPeriod"/>
              </a:pPr>
              <a:r>
                <a:rPr b="1" lang="ru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Какие реформы проводились в Беларуси в 19 веке?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AutoNum type="arabicPeriod"/>
              </a:pPr>
              <a:r>
                <a:rPr b="1" lang="ru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Какова была их цель?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AutoNum type="arabicPeriod"/>
              </a:pPr>
              <a:r>
                <a:rPr b="1" lang="ru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Каков результат этих реформ?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AutoNum type="arabicPeriod"/>
              </a:pPr>
              <a:r>
                <a:rPr b="1" lang="ru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 какому пути развития капитализма пошли белорусские земли после проведения перечисленных вами реформ?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AutoNum type="arabicPeriod"/>
              </a:pPr>
              <a:r>
                <a:rPr b="1" lang="ru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Каковы основные характерные черты такого пути развития?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AutoNum type="arabicPeriod"/>
              </a:pPr>
              <a:r>
                <a:rPr b="1" lang="ru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Назовите одну из основных причин революции 1905-1907гг.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AutoNum type="arabicPeriod"/>
              </a:pPr>
              <a:r>
                <a:rPr b="1" lang="ru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</a:t>
              </a:r>
              <a:r>
                <a:rPr b="1" lang="ru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акие две формы землепользования существовали в белорусской деревне?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" name="Google Shape;67;p15"/>
            <p:cNvSpPr txBox="1"/>
            <p:nvPr/>
          </p:nvSpPr>
          <p:spPr>
            <a:xfrm>
              <a:off x="2519410" y="529600"/>
              <a:ext cx="4178700" cy="634800"/>
            </a:xfrm>
            <a:prstGeom prst="rect">
              <a:avLst/>
            </a:prstGeom>
            <a:solidFill>
              <a:srgbClr val="FCE5CD">
                <a:alpha val="54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rgbClr val="FF0000"/>
                  </a:solidFill>
                  <a:latin typeface="Lobster"/>
                  <a:ea typeface="Lobster"/>
                  <a:cs typeface="Lobster"/>
                  <a:sym typeface="Lobster"/>
                </a:rPr>
                <a:t>Вспомните!</a:t>
              </a:r>
              <a:endParaRPr sz="2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>
            <a:alpha val="54310"/>
          </a:srgbClr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14114" r="20538" t="0"/>
          <a:stretch/>
        </p:blipFill>
        <p:spPr>
          <a:xfrm>
            <a:off x="189350" y="384850"/>
            <a:ext cx="722825" cy="8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110850" y="0"/>
            <a:ext cx="8922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Lobster"/>
                <a:ea typeface="Lobster"/>
                <a:cs typeface="Lobster"/>
                <a:sym typeface="Lobster"/>
              </a:rPr>
              <a:t>В начале ХХ в. в белорусской деревне все еще сохранялись феодальные пережитки. </a:t>
            </a:r>
            <a:endParaRPr sz="19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242975" y="441788"/>
            <a:ext cx="7446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Используя текст стр. 96-97 учебника, перечислите эти пережитки.</a:t>
            </a:r>
            <a:endParaRPr b="1"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55000" y="918800"/>
            <a:ext cx="878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</a:rPr>
              <a:t>9 ноября 1906 г. </a:t>
            </a:r>
            <a:r>
              <a:rPr lang="ru" sz="1800"/>
              <a:t>царский указ об изменениях в крестьянском землевладении.  </a:t>
            </a:r>
            <a:endParaRPr sz="1800"/>
          </a:p>
        </p:txBody>
      </p:sp>
      <p:sp>
        <p:nvSpPr>
          <p:cNvPr id="76" name="Google Shape;76;p16"/>
          <p:cNvSpPr txBox="1"/>
          <p:nvPr/>
        </p:nvSpPr>
        <p:spPr>
          <a:xfrm>
            <a:off x="331300" y="1335263"/>
            <a:ext cx="858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Причины реформы</a:t>
            </a:r>
            <a:endParaRPr sz="20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1.   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Сохранение феодальных пережитков;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2. Сохранение общинной формы землепользования;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55000" y="2406075"/>
            <a:ext cx="8535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Цели реформы</a:t>
            </a:r>
            <a:endParaRPr sz="200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1. Экономические: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развитие капитализма в сельском хозяйстве и создание буржуазии из зажиточных крестьян;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2. Политические: 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раскол деревни на бедное и зажиточное крестьянство, и использование зажиточных крестьян как опоры правительства;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31300" y="4070625"/>
            <a:ext cx="858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Средства проведения реформы:</a:t>
            </a:r>
            <a:endParaRPr sz="2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bster"/>
              <a:buAutoNum type="arabicPeriod"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Выход крестьян из общины;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bster"/>
              <a:buAutoNum type="arabicPeriod"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Переселение малоземельных крестьян на окраины России;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154950" y="131525"/>
            <a:ext cx="8676300" cy="17238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За осуществление аграрной реформы на территории европейской части Российской империи взялся Петр Аркадьевич Столыпин. </a:t>
            </a:r>
            <a:endParaRPr sz="20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В 1902—1903 гг. он занимал должность гродненского губернатора, </a:t>
            </a:r>
            <a:endParaRPr sz="20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с 1906 г. — министра внутренних дел и одновременно председателя Совета министров Российской империи.</a:t>
            </a:r>
            <a:endParaRPr sz="20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07725"/>
            <a:ext cx="2538303" cy="298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2800525" y="2382413"/>
            <a:ext cx="6137700" cy="20319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Основные мероприятия реформы</a:t>
            </a:r>
            <a:endParaRPr sz="24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Разрушение крестьянской общины;</a:t>
            </a:r>
            <a:endParaRPr sz="2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Ликвидация чересполосицы;</a:t>
            </a:r>
            <a:endParaRPr sz="2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Введение хуторов и отрубов;</a:t>
            </a:r>
            <a:endParaRPr sz="2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AutoNum type="arabicPeriod"/>
            </a:pPr>
            <a:r>
              <a:rPr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Введение земств;</a:t>
            </a:r>
            <a:endParaRPr sz="2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123400" y="170975"/>
            <a:ext cx="4338000" cy="26475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Отруб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обособленный надел земли, выделенный из сельского общинного землепользования в одном месте взамен «полос» земли в нескольких местах. 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1800">
                <a:solidFill>
                  <a:srgbClr val="1155CC"/>
                </a:solidFill>
                <a:latin typeface="Lobster"/>
                <a:ea typeface="Lobster"/>
                <a:cs typeface="Lobster"/>
                <a:sym typeface="Lobster"/>
              </a:rPr>
              <a:t>Крестьянин не переносил свою усадьбу на этот надел, а оставался жить в деревне.</a:t>
            </a:r>
            <a:r>
              <a:rPr lang="ru" sz="1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Ликвидировалась чересполосица</a:t>
            </a: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).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538" y="2892050"/>
            <a:ext cx="4284225" cy="21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038" y="2892050"/>
            <a:ext cx="4062725" cy="21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4572000" y="170975"/>
            <a:ext cx="4479300" cy="26475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Хутора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обособленные участки земли, располагавшиеся за пределами деревни, которые крестьяне закрепляли в личную собственность и куда </a:t>
            </a:r>
            <a:r>
              <a:rPr b="1" lang="r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переносили всю усадьбу или часть построек и сельскохозяйственный инвентарь.</a:t>
            </a:r>
            <a:endParaRPr b="1"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28725" y="3802650"/>
            <a:ext cx="8911800" cy="12930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Определите, в каких белорусских губерниях выход крестьян из общины и переселение на хутора и отруба были более частыми и почему.</a:t>
            </a:r>
            <a:endParaRPr b="1" sz="24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725" y="102275"/>
            <a:ext cx="8911851" cy="36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384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233850" y="0"/>
            <a:ext cx="8676300" cy="4926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Переселение в азиатскую часть России(переселенческая политика)</a:t>
            </a:r>
            <a:endParaRPr b="1" sz="2000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1001875" y="654800"/>
            <a:ext cx="8018700" cy="9234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Какие задачи с помощью данной меры пыталось решить правительство?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4">
            <a:alphaModFix/>
          </a:blip>
          <a:srcRect b="0" l="14114" r="20538" t="0"/>
          <a:stretch/>
        </p:blipFill>
        <p:spPr>
          <a:xfrm>
            <a:off x="0" y="492600"/>
            <a:ext cx="1001900" cy="1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129525" y="1969200"/>
            <a:ext cx="8961600" cy="8004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obster"/>
              <a:buAutoNum type="arabicPeriod"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Решить проблему малоземелья в густонаселённых регионах;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obster"/>
              <a:buAutoNum type="arabicPeriod"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«сбыть» на окраины империи как можно больше 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 «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беспокойного элемента»;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118325" y="115775"/>
            <a:ext cx="4236300" cy="23088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Проанализируйте данные, приведённые в таблице и объясните: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obster"/>
              <a:buAutoNum type="arabicPeriod"/>
            </a:pPr>
            <a:r>
              <a:rPr lang="ru" sz="2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О чём они свидетельствуют?</a:t>
            </a:r>
            <a:endParaRPr sz="2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obster"/>
              <a:buAutoNum type="arabicPeriod"/>
            </a:pPr>
            <a:r>
              <a:rPr lang="ru" sz="2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 чём причина изменения поведения переселенцами?</a:t>
            </a:r>
            <a:endParaRPr sz="2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625" y="115775"/>
            <a:ext cx="4742125" cy="4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90725" y="2571750"/>
            <a:ext cx="4236300" cy="2524200"/>
          </a:xfrm>
          <a:prstGeom prst="rect">
            <a:avLst/>
          </a:prstGeom>
          <a:solidFill>
            <a:srgbClr val="FCE5CD">
              <a:alpha val="543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Lobster"/>
              <a:buChar char="➢"/>
            </a:pPr>
            <a:r>
              <a:rPr lang="ru" sz="1900">
                <a:latin typeface="Lobster"/>
                <a:ea typeface="Lobster"/>
                <a:cs typeface="Lobster"/>
                <a:sym typeface="Lobster"/>
              </a:rPr>
              <a:t>Участки для поселения отводились в глухих, не освоенных человеком таежных местах; </a:t>
            </a:r>
            <a:endParaRPr sz="1900">
              <a:latin typeface="Lobster"/>
              <a:ea typeface="Lobster"/>
              <a:cs typeface="Lobster"/>
              <a:sym typeface="Lobs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Lobster"/>
              <a:buChar char="➢"/>
            </a:pPr>
            <a:r>
              <a:rPr lang="ru" sz="1900">
                <a:latin typeface="Lobster"/>
                <a:ea typeface="Lobster"/>
                <a:cs typeface="Lobster"/>
                <a:sym typeface="Lobster"/>
              </a:rPr>
              <a:t>Бездорожье, суровый непривычный климат, тяжелая работа, бездушие чиновников, отсутствие медицинской помощи и высокая смертность;</a:t>
            </a:r>
            <a:endParaRPr sz="19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5">
            <a:alphaModFix/>
          </a:blip>
          <a:srcRect b="0" l="14114" r="20538" t="0"/>
          <a:stretch/>
        </p:blipFill>
        <p:spPr>
          <a:xfrm>
            <a:off x="3928600" y="47300"/>
            <a:ext cx="891450" cy="12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