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obster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obster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7e79a26e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7e79a26e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7e79a26e9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7e79a26e9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93c30646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93c30646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93c306460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93c306460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93c306460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93c306460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e79a26e9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e79a26e9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93c306460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93c306460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93c306460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93c306460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93c306460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93c306460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93c306460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93c306460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7e79a26e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7e79a26e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93c306460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093c306460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93c306460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93c306460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93c306460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93c306460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898d8f5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898d8f5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98d8f5b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898d8f5b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898d8f5b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898d8f5b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898d8f5b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898d8f5b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898d8f5b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0898d8f5b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7e79a26e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7e79a26e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7e79a26e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7e79a26e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7e79a26e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7e79a26e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7e79a26e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7e79a26e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e79a26e9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7e79a26e9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7e79a26e9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7e79a26e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7e79a26e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7e79a26e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9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11.png"/><Relationship Id="rId13" Type="http://schemas.openxmlformats.org/officeDocument/2006/relationships/image" Target="../media/image13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99075" y="298992"/>
            <a:ext cx="83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453975" y="2007775"/>
            <a:ext cx="83520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1" i="0" lang="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130575" y="3453325"/>
            <a:ext cx="88584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</a:t>
            </a:r>
            <a:r>
              <a:rPr b="1" lang="ru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Всемирной истории</a:t>
            </a:r>
            <a:r>
              <a:rPr b="1" i="0" lang="ru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b="1" lang="ru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b="1" i="0" lang="ru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классе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r>
              <a:rPr b="1" i="0" lang="ru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«Американская литература и искусство»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40425" y="4155675"/>
            <a:ext cx="2635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Д</a:t>
            </a: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жек Лондон при рождении Джон Гри́ффит Че́йни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(1876—1916)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b="0" l="4832" r="5183" t="0"/>
          <a:stretch/>
        </p:blipFill>
        <p:spPr>
          <a:xfrm>
            <a:off x="65275" y="94375"/>
            <a:ext cx="2785800" cy="4193100"/>
          </a:xfrm>
          <a:prstGeom prst="decagon">
            <a:avLst>
              <a:gd fmla="val 105146" name="vf"/>
            </a:avLst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3126725" y="94375"/>
            <a:ext cx="5477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рупнейший писатель начала XX в. военный корреспондент, общественный деятель, социалист.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В своих произведениях описывал новый и незнакомый его современникам мир - мир романтики и приключений, бесстрашных и мужественных людей.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Лучшие произведения писателя — рассказы «Любовь к жизни», «Мексиканец», «Алая чума», повесть «Белый Клык» и роман «Мартин Иден».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116100" y="3864875"/>
            <a:ext cx="2662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Теодор Драйзер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при рождении Теодор Герман Альберт  Драйзер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(1871—1945)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0" l="31769" r="12893" t="0"/>
          <a:stretch/>
        </p:blipFill>
        <p:spPr>
          <a:xfrm>
            <a:off x="246650" y="560025"/>
            <a:ext cx="2793000" cy="322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3184775" y="1311100"/>
            <a:ext cx="5829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Один из самых ярких представителей классической школы натурализма считается Теодор Драйзер.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Он строит свои произведения на колоссальном материале наблюдений и опыта. Его искусство - это искусство точного изображения, искусство фактов и вещей. Драйзер передаёт быт во всех его мельчайших подробностях: он вводит документы, иногда почти целиком взятые из действительности (письма Роберты Олден в «Американской трагедии» приводятся почти целиком), цитирует прессу, пространно объясняет биржевые спекуляции своих героев, внимательно прослеживает развитие их деловых предприятий и т. д.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217625" y="0"/>
            <a:ext cx="235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Натурализм</a:t>
            </a:r>
            <a:endParaRPr sz="2400">
              <a:solidFill>
                <a:srgbClr val="07376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072000" y="43525"/>
            <a:ext cx="5829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Натурализм 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— в самом широком значении: тенденция к максимально полному и абсолютно точному отражению действительности во всех её проявлениях, деталях и подробностях.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/>
        </p:nvSpPr>
        <p:spPr>
          <a:xfrm>
            <a:off x="108800" y="3907450"/>
            <a:ext cx="215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Герман Мелвилл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(1819 — 1891)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217625" y="116100"/>
            <a:ext cx="869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38761D"/>
                </a:solidFill>
                <a:latin typeface="Lobster"/>
                <a:ea typeface="Lobster"/>
                <a:cs typeface="Lobster"/>
                <a:sym typeface="Lobster"/>
              </a:rPr>
              <a:t>Критический реализм</a:t>
            </a: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 - 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литературное направление, сложившееся в                        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                                                      капиталистическом обществе XIXв., ставившее целью  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правдивое изображение повседневной жизни людей, 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прежде всего обездоленных и страдающих; 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обратившееся к злободневным современным сюжетам.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50" y="626725"/>
            <a:ext cx="3167424" cy="3167424"/>
          </a:xfrm>
          <a:prstGeom prst="cloud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3438675" y="1965975"/>
            <a:ext cx="5535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Буржуазная цивилизация, считал он, несет людям зло и гибель.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В своих произведениях </a:t>
            </a: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"Моби Дик", "Тайпи", "Ому", "Марди", "Рэдберн", "Белый бушлат"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Мелвилл обличал расизм, колонизацию и рабство.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За несколько лет до ее начала он предсказал Гражданскую войну в США.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/>
        </p:nvSpPr>
        <p:spPr>
          <a:xfrm>
            <a:off x="160725" y="4265675"/>
            <a:ext cx="184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Фрэ́нсис Брет Гарт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(1836-1902)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25" y="304750"/>
            <a:ext cx="2419500" cy="3810000"/>
          </a:xfrm>
          <a:prstGeom prst="octagon">
            <a:avLst>
              <a:gd fmla="val 29289" name="adj"/>
            </a:avLst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2938100" y="493375"/>
            <a:ext cx="5571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Он знаменит своими рассказами и повестями из жизни золотоискателей Калифорнии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В своих произведениях“Млисс”, "Гэбриель Конрой","Степной найденыш" он захватывающе и мастерски показанал порабощающую власть золота. Произведения Гарта были приняты в Европе как новое слово американской литературы.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Одним из первых в американской литературе Брет Гарт поднял в своих произведениях проблему </a:t>
            </a:r>
            <a:r>
              <a:rPr b="1"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ксенофобии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 (нетерпимость к чужому, незнакомому, иностранному), отразившуюся, в частности, в рассказе «Язычник Вань Ли».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/>
        </p:nvSpPr>
        <p:spPr>
          <a:xfrm>
            <a:off x="228750" y="3177700"/>
            <a:ext cx="222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О.Генри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(настоящее имя Уи́льям Си́дни По́ртер)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(1862-1910)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0" r="0" t="1941"/>
          <a:stretch/>
        </p:blipFill>
        <p:spPr>
          <a:xfrm>
            <a:off x="152400" y="253900"/>
            <a:ext cx="2372700" cy="2923800"/>
          </a:xfrm>
          <a:prstGeom prst="decagon">
            <a:avLst>
              <a:gd fmla="val 105146" name="vf"/>
            </a:avLst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2749500" y="50775"/>
            <a:ext cx="62025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мериканский писатель, признанный мастер короткого рассказа.   Его новеллам свойственны тонкий юмор и неожиданные развязки.Единственный роман О. Генри - «Короли и капуста» - вышел в 1904 году. Фактически это не роман, а сборник рассказов, объединённых общим местом действия. За ним последовали сборники рассказов: «Четыре миллиона» , «Горящий светильник», «Сердце Запада»,  «Голос города», «Благородный жулик», «Пути судьбы», «На выбор», «Деловые люди» и «Коловращение». Персонажи произведений О. Генри - часто неунывающие мелкие мошенники. При этом добрые и даже благородные. Но, родившиеся в бедных семьях, они обречены на нищенское существование, из которого всеми силами пытаются вырваться, и обычно - неудачно. Их попытки быть счастливыми, как правило, тщетны и оборачиваются лишь новыми неприятностями, подчас грустными и смешными.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500" y="1987100"/>
            <a:ext cx="1608900" cy="193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174100" y="101575"/>
            <a:ext cx="203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Живопись.</a:t>
            </a:r>
            <a:endParaRPr sz="24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2444800" y="101575"/>
            <a:ext cx="598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55CC"/>
                </a:solidFill>
                <a:latin typeface="Lobster"/>
                <a:ea typeface="Lobster"/>
                <a:cs typeface="Lobster"/>
                <a:sym typeface="Lobster"/>
              </a:rPr>
              <a:t>Основные направления и представители.</a:t>
            </a:r>
            <a:endParaRPr sz="2000">
              <a:solidFill>
                <a:srgbClr val="1155C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253925" y="899575"/>
            <a:ext cx="171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Р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омантизм 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4771900" y="899575"/>
            <a:ext cx="21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И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мпрессионизм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6942625" y="863300"/>
            <a:ext cx="1980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П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ортретная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живопись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2852700" y="899575"/>
            <a:ext cx="164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Р</a:t>
            </a: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еализм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0" y="1392175"/>
            <a:ext cx="1350900" cy="193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0" y="3235625"/>
            <a:ext cx="135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Т. Коул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1251250" y="3917600"/>
            <a:ext cx="147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Дж. К. Бингем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9" name="Google Shape;22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2700" y="1334200"/>
            <a:ext cx="1833600" cy="244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2896200" y="3697325"/>
            <a:ext cx="155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Уинслоу Хомер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3426" y="1659225"/>
            <a:ext cx="1719300" cy="258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6732250" y="4128425"/>
            <a:ext cx="234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Джон Сингер Сарджент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2275" y="1359750"/>
            <a:ext cx="1559700" cy="242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4942044" y="3737600"/>
            <a:ext cx="152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Мэри Кассат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75" y="58075"/>
            <a:ext cx="3634450" cy="24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106788" y="2458700"/>
            <a:ext cx="351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Томас Коул «Путешествие жизни»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25" y="2889802"/>
            <a:ext cx="3478125" cy="21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/>
        </p:nvSpPr>
        <p:spPr>
          <a:xfrm>
            <a:off x="801250" y="3075975"/>
            <a:ext cx="236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Томас Коул “Фантазии”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3550" y="87125"/>
            <a:ext cx="4312376" cy="26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4715500" y="2684200"/>
            <a:ext cx="387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Возвращение (картина) — Томас Коул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2100" y="3050925"/>
            <a:ext cx="3013150" cy="1977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>
            <a:off x="6825125" y="3380625"/>
            <a:ext cx="213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Вид на Этну из Таормины (картина)  Томас Коул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25" y="79850"/>
            <a:ext cx="662835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6802525" y="3942875"/>
            <a:ext cx="2255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Джордж Калеб Бингем “Окружные выборы”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9353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6449325" y="3837675"/>
            <a:ext cx="257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Джордж Калеб Бингем “Весельчаки на плоскодонной барже”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750" y="79875"/>
            <a:ext cx="7196499" cy="45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1944225" y="4527900"/>
            <a:ext cx="599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“</a:t>
            </a: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Порыв ветра”, Уинслоу Хомер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702100" y="646900"/>
            <a:ext cx="80388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Lobster"/>
                <a:ea typeface="Lobster"/>
                <a:cs typeface="Lobster"/>
                <a:sym typeface="Lobster"/>
              </a:rPr>
              <a:t>Домашнее задание:</a:t>
            </a:r>
            <a:endParaRPr sz="5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§ 14, </a:t>
            </a:r>
            <a:endParaRPr sz="43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подготовить любые творческие проекты о деятелях американской литературы и искусства.</a:t>
            </a:r>
            <a:endParaRPr sz="4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850" y="101625"/>
            <a:ext cx="7198675" cy="45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334850" y="4604550"/>
            <a:ext cx="719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Уинслоу Хомер. </a:t>
            </a: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Сигнал тумана, Бостонский музей изящных искусств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50" y="101625"/>
            <a:ext cx="3332100" cy="424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/>
          <p:nvPr/>
        </p:nvSpPr>
        <p:spPr>
          <a:xfrm>
            <a:off x="88775" y="43895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Мэри Кассат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“Сара, держащая котенка”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650" y="152400"/>
            <a:ext cx="5332950" cy="367211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4352750" y="3824525"/>
            <a:ext cx="4236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Мэри Кассат “Мать и дитя”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68950" y="2304225"/>
            <a:ext cx="494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Сарджент, "Гвоздика, лилия, лилия, роза"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4388975" cy="23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800" y="152400"/>
            <a:ext cx="2971800" cy="45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697375"/>
            <a:ext cx="1813600" cy="2395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1966000" y="4333000"/>
            <a:ext cx="160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"Портрет Daniel J Нолан"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900" y="2735325"/>
            <a:ext cx="1706725" cy="23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/>
          <p:nvPr/>
        </p:nvSpPr>
        <p:spPr>
          <a:xfrm>
            <a:off x="3228300" y="2887325"/>
            <a:ext cx="113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Чарльз Вудбери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/>
        </p:nvSpPr>
        <p:spPr>
          <a:xfrm>
            <a:off x="159600" y="0"/>
            <a:ext cx="876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В </a:t>
            </a:r>
            <a:r>
              <a:rPr lang="ru" sz="26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1870 г. </a:t>
            </a: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группа общественных деятелей и художников основала в Нью-Йорке </a:t>
            </a:r>
            <a:r>
              <a:rPr lang="ru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Метрополитен-музей </a:t>
            </a: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— крупнейшее художественное собрание США.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95" name="Google Shape;2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275" y="1235000"/>
            <a:ext cx="6807450" cy="3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/>
        </p:nvSpPr>
        <p:spPr>
          <a:xfrm>
            <a:off x="159600" y="72550"/>
            <a:ext cx="866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А</a:t>
            </a:r>
            <a:r>
              <a:rPr lang="ru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мериканская архитектура этого периода эклектична — смешанная, сочетающая в себе элементы различных архитектурных стилей: готики, рококо и классицизма.</a:t>
            </a:r>
            <a:endParaRPr sz="2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325" y="1285800"/>
            <a:ext cx="7240074" cy="37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/>
        </p:nvSpPr>
        <p:spPr>
          <a:xfrm>
            <a:off x="152400" y="152400"/>
            <a:ext cx="86838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</a:t>
            </a:r>
            <a:r>
              <a:rPr lang="ru" sz="23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ланировка американских городов заметно отличалась от планировки европейских. </a:t>
            </a:r>
            <a:endParaRPr sz="23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В американских городах параллельные улицы, как правило, перпендикулярно пересекались другими параллельными улицами, а не расходились от центра.</a:t>
            </a:r>
            <a:endParaRPr sz="23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50" y="2061425"/>
            <a:ext cx="3968225" cy="29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275" y="2061425"/>
            <a:ext cx="4526925" cy="29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/>
        </p:nvSpPr>
        <p:spPr>
          <a:xfrm>
            <a:off x="217650" y="79800"/>
            <a:ext cx="8669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Во второй половине XIX в. американцы внесли большой вклад в развитие мировой архитектуры. Им принадлежит заслуга создания </a:t>
            </a:r>
            <a:r>
              <a:rPr lang="ru" sz="2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стального каркаса 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для больших промышленных и административных зданий.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14" name="Google Shape;3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50" y="1108250"/>
            <a:ext cx="4666644" cy="36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/>
          <p:nvPr/>
        </p:nvSpPr>
        <p:spPr>
          <a:xfrm>
            <a:off x="145075" y="4265700"/>
            <a:ext cx="466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Конструкции павильонов Всемирной Колумбийской выставки, 1893 г.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16" name="Google Shape;316;p38"/>
          <p:cNvPicPr preferRelativeResize="0"/>
          <p:nvPr/>
        </p:nvPicPr>
        <p:blipFill rotWithShape="1">
          <a:blip r:embed="rId4">
            <a:alphaModFix/>
          </a:blip>
          <a:srcRect b="0" l="33558" r="19871" t="0"/>
          <a:stretch/>
        </p:blipFill>
        <p:spPr>
          <a:xfrm>
            <a:off x="4904100" y="1908250"/>
            <a:ext cx="4098849" cy="26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/>
        </p:nvSpPr>
        <p:spPr>
          <a:xfrm>
            <a:off x="3097700" y="130575"/>
            <a:ext cx="597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Луис Генри Салливан — американский архитектор, первопроходец рационализма в архитектуре XX века, </a:t>
            </a:r>
            <a:r>
              <a:rPr lang="ru" sz="1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отец американского модернизма.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Создатель одного из первых небоскрёбов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и концепции органической архитектуры, один из самых видных представителей и идеолог Чикагской школы архитектуры.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22" name="Google Shape;322;p39"/>
          <p:cNvPicPr preferRelativeResize="0"/>
          <p:nvPr/>
        </p:nvPicPr>
        <p:blipFill rotWithShape="1">
          <a:blip r:embed="rId3">
            <a:alphaModFix/>
          </a:blip>
          <a:srcRect b="0" l="0" r="47171" t="0"/>
          <a:stretch/>
        </p:blipFill>
        <p:spPr>
          <a:xfrm>
            <a:off x="152400" y="152400"/>
            <a:ext cx="2263375" cy="30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274" y="1781800"/>
            <a:ext cx="2145768" cy="286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917" y="1781800"/>
            <a:ext cx="1932729" cy="28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9"/>
          <p:cNvSpPr txBox="1"/>
          <p:nvPr/>
        </p:nvSpPr>
        <p:spPr>
          <a:xfrm>
            <a:off x="5332125" y="4642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Гаранти-билдинг в Буффало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26" name="Google Shape;32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7687" y="1957890"/>
            <a:ext cx="2043712" cy="268493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97700" y="3380650"/>
            <a:ext cx="2347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Union Trust Company Building.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Адлер и Салливан. Чикаго. 1893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300" y="3167300"/>
            <a:ext cx="1830300" cy="200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b="26665" l="15611" r="0" t="5135"/>
          <a:stretch/>
        </p:blipFill>
        <p:spPr>
          <a:xfrm>
            <a:off x="2813450" y="2972650"/>
            <a:ext cx="1977300" cy="2139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9738" y="3111250"/>
            <a:ext cx="1590600" cy="200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1750" y="44450"/>
            <a:ext cx="1458300" cy="1753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0425" y="44750"/>
            <a:ext cx="1388100" cy="166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8">
            <a:alphaModFix/>
          </a:blip>
          <a:srcRect b="0" l="11889" r="7282" t="0"/>
          <a:stretch/>
        </p:blipFill>
        <p:spPr>
          <a:xfrm>
            <a:off x="5259200" y="57500"/>
            <a:ext cx="1590600" cy="163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9">
            <a:alphaModFix/>
          </a:blip>
          <a:srcRect b="5366" l="0" r="0" t="5784"/>
          <a:stretch/>
        </p:blipFill>
        <p:spPr>
          <a:xfrm>
            <a:off x="4076825" y="57500"/>
            <a:ext cx="1388100" cy="164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10">
            <a:alphaModFix/>
          </a:blip>
          <a:srcRect b="0" l="0" r="8315" t="0"/>
          <a:stretch/>
        </p:blipFill>
        <p:spPr>
          <a:xfrm>
            <a:off x="2762050" y="101050"/>
            <a:ext cx="1499400" cy="149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01725" y="57500"/>
            <a:ext cx="1590600" cy="164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842850" y="1647100"/>
            <a:ext cx="7542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134F5C"/>
                </a:solidFill>
                <a:latin typeface="Lobster"/>
                <a:ea typeface="Lobster"/>
                <a:cs typeface="Lobster"/>
                <a:sym typeface="Lobster"/>
              </a:rPr>
              <a:t>Американская литература и искусство</a:t>
            </a:r>
            <a:endParaRPr sz="4000">
              <a:solidFill>
                <a:srgbClr val="134F5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850" y="99050"/>
            <a:ext cx="1458300" cy="145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900" y="2972650"/>
            <a:ext cx="1830300" cy="2139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0300" y="2972650"/>
            <a:ext cx="2759100" cy="2139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/>
        </p:nvSpPr>
        <p:spPr>
          <a:xfrm>
            <a:off x="130575" y="43550"/>
            <a:ext cx="239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Литература.</a:t>
            </a:r>
            <a:endParaRPr sz="30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2415775" y="0"/>
            <a:ext cx="636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351C75"/>
                </a:solidFill>
                <a:latin typeface="Lobster"/>
                <a:ea typeface="Lobster"/>
                <a:cs typeface="Lobster"/>
                <a:sym typeface="Lobster"/>
              </a:rPr>
              <a:t>Основные направления и особенности.</a:t>
            </a:r>
            <a:endParaRPr sz="3000">
              <a:solidFill>
                <a:srgbClr val="351C7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253925" y="652875"/>
            <a:ext cx="342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Р</a:t>
            </a: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омантизм.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5073525" y="517850"/>
            <a:ext cx="345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Р</a:t>
            </a: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еализм.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174025" y="1151750"/>
            <a:ext cx="4281900" cy="3663300"/>
          </a:xfrm>
          <a:prstGeom prst="rect">
            <a:avLst/>
          </a:prstGeom>
          <a:solidFill>
            <a:srgbClr val="F4E7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Устремлённость в будущее, оптимизм.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Утверждение национальной самобытности и независимости, поиск национального характера.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3. Последовательно антикапиталистический характер.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4. Популярность индейской темы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Три ветви американского романтизма: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1 Новая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А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нглия(Северо-восточные штаты)-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философичность, этические вопросы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2 Средние Штаты – поиск национального героя, социальная проблематика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3 Южные штаты – преимущества рабовладельческих порядков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542975" y="977650"/>
            <a:ext cx="4518000" cy="4125000"/>
          </a:xfrm>
          <a:prstGeom prst="rect">
            <a:avLst/>
          </a:prstGeom>
          <a:solidFill>
            <a:srgbClr val="D0A8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Х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ронологическое запоздание(тк молодость)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2. Н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ет писателей переходящих от романтизма к реализму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3. Тяготение к романтической традиции складывается одновременно под влиянием европейского  художественного опыта и стремлением достоверно передать местный колорит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4. Кризис американской мечты.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Три пути формирования реализма: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1. через «местный колорит»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2. попытки объективного изображения важнейших социальных явлений американской жизни заключительных десятилетий XIX в.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3.  создание эпоса национальной жизни на переломе, обозначенном Гражданской войной.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/>
        </p:nvSpPr>
        <p:spPr>
          <a:xfrm>
            <a:off x="152325" y="116075"/>
            <a:ext cx="417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674EA7"/>
                </a:solidFill>
                <a:latin typeface="Lobster"/>
                <a:ea typeface="Lobster"/>
                <a:cs typeface="Lobster"/>
                <a:sym typeface="Lobster"/>
              </a:rPr>
              <a:t>Представители романтизма:</a:t>
            </a:r>
            <a:endParaRPr sz="2400">
              <a:solidFill>
                <a:srgbClr val="674EA7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75" y="670175"/>
            <a:ext cx="2072100" cy="207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100" y="145100"/>
            <a:ext cx="1884900" cy="194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233925" y="2644275"/>
            <a:ext cx="200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Генри Лонгфелло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(1807—1882)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6956100" y="1967175"/>
            <a:ext cx="200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Джеймс Фенимор Купер (1789—1851)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2191275" y="670175"/>
            <a:ext cx="4302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лассик американской литературы.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Лучшим его произведением считается поэма </a:t>
            </a:r>
            <a:r>
              <a:rPr b="1" lang="ru" sz="16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«Песнь о Гайавате».</a:t>
            </a:r>
            <a:endParaRPr b="1" sz="16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Лонгфелло воспел в ней индейского национального героя Гайавату, который проповедовал мир между племенами, научил людей земледелию и письменности.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2560850" y="2578775"/>
            <a:ext cx="64494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Индейская тема отражена в пяти его романах объединенных общим героем - охотником и следопытом Натти Бампо: «Пионеры», «Последний из могикан», 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«Прерия», 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«Следопыт», «Зверобой». Действие романов происходит в XVIII в., в период борьбы между Англией и Францией на территории Америки. Купер с горечью описывает бесчеловечное истребление индейских племен и уничтожение уникальной культуры.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Встреча двух цивилизаций обернулась трагедией.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/>
        </p:nvSpPr>
        <p:spPr>
          <a:xfrm>
            <a:off x="152325" y="116075"/>
            <a:ext cx="417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34F5C"/>
                </a:solidFill>
                <a:latin typeface="Lobster"/>
                <a:ea typeface="Lobster"/>
                <a:cs typeface="Lobster"/>
                <a:sym typeface="Lobster"/>
              </a:rPr>
              <a:t>Представители реализма:</a:t>
            </a:r>
            <a:endParaRPr sz="2400">
              <a:solidFill>
                <a:srgbClr val="134F5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050" y="79800"/>
            <a:ext cx="1458300" cy="1753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75" y="619375"/>
            <a:ext cx="1388100" cy="166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b="0" l="11889" r="7282" t="0"/>
          <a:stretch/>
        </p:blipFill>
        <p:spPr>
          <a:xfrm>
            <a:off x="3684950" y="1472175"/>
            <a:ext cx="1590600" cy="163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6">
            <a:alphaModFix/>
          </a:blip>
          <a:srcRect b="5366" l="0" r="0" t="5784"/>
          <a:stretch/>
        </p:blipFill>
        <p:spPr>
          <a:xfrm>
            <a:off x="2060075" y="884825"/>
            <a:ext cx="1388100" cy="164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7">
            <a:alphaModFix/>
          </a:blip>
          <a:srcRect b="0" l="0" r="8315" t="0"/>
          <a:stretch/>
        </p:blipFill>
        <p:spPr>
          <a:xfrm>
            <a:off x="244700" y="753875"/>
            <a:ext cx="1499400" cy="149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94300" y="2110050"/>
            <a:ext cx="153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Гарриет Бичер-Стоу (1811—1896).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1632400" y="2434875"/>
            <a:ext cx="189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Уолт Уитмен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(1819—1892)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3859450" y="3033450"/>
            <a:ext cx="1320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Марк Твен (настоящее имя Сэ́мюэл Ле́нгхорн Кле́менс)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(1835—1910)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607975" y="2164725"/>
            <a:ext cx="1499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Д</a:t>
            </a: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жек Лондон при рождении Джон Гри́ффит Че́йни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(1876—1916)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7269100" y="1833600"/>
            <a:ext cx="1803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Теодор Драйзер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при рождении Теодор Герман Альберт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 Драйзер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(1871—1945)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950" y="3033450"/>
            <a:ext cx="1745100" cy="149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65275" y="4437050"/>
            <a:ext cx="215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Герман Мелвилл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(1819 — 1891)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9">
            <a:alphaModFix/>
          </a:blip>
          <a:srcRect b="11856" l="11785" r="10423" t="17356"/>
          <a:stretch/>
        </p:blipFill>
        <p:spPr>
          <a:xfrm>
            <a:off x="2299550" y="3115650"/>
            <a:ext cx="1172400" cy="145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2090450" y="4483325"/>
            <a:ext cx="184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Фрэ́нсис Брет Гарт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(1836-1902)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5550" y="3474350"/>
            <a:ext cx="1639800" cy="163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/>
        </p:nvSpPr>
        <p:spPr>
          <a:xfrm>
            <a:off x="5247675" y="3827025"/>
            <a:ext cx="222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О.Генри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(настоящее имя Уи́льям Си́дни По́ртер)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(1862-1910)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" y="0"/>
            <a:ext cx="91439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290200" y="3984300"/>
            <a:ext cx="219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Гарриет Элизабет Бичер-Стоу (1811—1896).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8" y="217675"/>
            <a:ext cx="2488200" cy="3557400"/>
          </a:xfrm>
          <a:prstGeom prst="cloud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2629800" y="72550"/>
            <a:ext cx="6409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Самым значительным произведением, появившимся на волне борьбы за отмену рабства стал роман «Хижина дяди Тома».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Книга пользовалась большим успехом у читателей.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Она несла правду об ужасах рабства на Юге США. Современники говорили, что в борьбе за отмену рабства она сыграла большую роль, чем сотни пропагандистских брошюр или митингов.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/>
        </p:nvSpPr>
        <p:spPr>
          <a:xfrm>
            <a:off x="274825" y="3399775"/>
            <a:ext cx="189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Уолт Уитмен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(1819—1892)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0" y="258600"/>
            <a:ext cx="2894832" cy="3141180"/>
          </a:xfrm>
          <a:prstGeom prst="cloud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/>
          <p:nvPr/>
        </p:nvSpPr>
        <p:spPr>
          <a:xfrm>
            <a:off x="3199275" y="65275"/>
            <a:ext cx="55788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Times New Roman"/>
                <a:ea typeface="Times New Roman"/>
                <a:cs typeface="Times New Roman"/>
                <a:sym typeface="Times New Roman"/>
              </a:rPr>
              <a:t>Творчество приходится на период, когда в стране назревала Гражданская война. Рядовой журналист, он был признан великим поэтом Америки и обрел всемирную славу после издания стихотворного сборника «Листья травы» в 1855 г. Создатель поэтического стиля свободного стиха.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Times New Roman"/>
                <a:ea typeface="Times New Roman"/>
                <a:cs typeface="Times New Roman"/>
                <a:sym typeface="Times New Roman"/>
              </a:rPr>
              <a:t>Он воспевал Америку и ее трудовой народ, отдельного человека и каждую крупицу мироздания. 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Times New Roman"/>
                <a:ea typeface="Times New Roman"/>
                <a:cs typeface="Times New Roman"/>
                <a:sym typeface="Times New Roman"/>
              </a:rPr>
              <a:t>Но Уитмен не видел опасности для человека и человечества, связанной со стремительным развитием промышленности.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1976475" y="3191975"/>
            <a:ext cx="5285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Приснился мне город, который нельзя одолеть, хотя бы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напали на него все страны вселенной,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Мне мнилось, что это был город Друзей, какого еще никогда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 бывало.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превыше всего в этом городе крепкая ценилась любовь,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каждый час она сказывалась в каждом поступке жителей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этого города,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каждом их слове и взгляде.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7080475" y="4033350"/>
            <a:ext cx="180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Стихотворение “Приснился мне город”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25"/>
            <a:ext cx="9144000" cy="52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159650" y="3206025"/>
            <a:ext cx="2448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Марк Твен (настоящее имя Сэ́мюэл Ле́нгхорн Кле́менс)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(1835—1910)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75" y="72225"/>
            <a:ext cx="2448300" cy="3133800"/>
          </a:xfrm>
          <a:prstGeom prst="decagon">
            <a:avLst>
              <a:gd fmla="val 105146" name="vf"/>
            </a:avLst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/>
        </p:nvSpPr>
        <p:spPr>
          <a:xfrm>
            <a:off x="3010650" y="137850"/>
            <a:ext cx="4947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одверг беспощадной критике и осмеянию своих «главных врагов» — «монархию денег» и религию. Поэтому некоторые из его книг долгое время не могли быть напечатаны в США. Лучшие произведения М. Твена - «Приключения Тома Сойера» и «Приключения Гекльберри Финна» - посвящены жизни простых людей Америки.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