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52D7636-08B7-4299-A201-000681F3222F}">
  <a:tblStyle styleId="{B52D7636-08B7-4299-A201-000681F3222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a7857302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0a785730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7.png"/><Relationship Id="rId8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Relationship Id="rId4" Type="http://schemas.openxmlformats.org/officeDocument/2006/relationships/hyperlink" Target="https://youtu.be/2jpcidZ8f2k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hyperlink" Target="https://eior.by/catalog_lecture/7-klass/history_of_bel/16.php#third_unit" TargetMode="External"/><Relationship Id="rId9" Type="http://schemas.openxmlformats.org/officeDocument/2006/relationships/hyperlink" Target="https://eior.by/catalog_lecture/7-klass/history_of_bel/16.php#third_unit" TargetMode="External"/><Relationship Id="rId5" Type="http://schemas.openxmlformats.org/officeDocument/2006/relationships/hyperlink" Target="https://eior.by/catalog_lecture/7-klass/history_of_bel/16.php#third_unit" TargetMode="External"/><Relationship Id="rId6" Type="http://schemas.openxmlformats.org/officeDocument/2006/relationships/hyperlink" Target="https://eior.by/catalog_lecture/7-klass/history_of_bel/16.php#third_unit" TargetMode="External"/><Relationship Id="rId7" Type="http://schemas.openxmlformats.org/officeDocument/2006/relationships/hyperlink" Target="https://eior.by/catalog_lecture/7-klass/history_of_bel/16.php#third_unit" TargetMode="External"/><Relationship Id="rId8" Type="http://schemas.openxmlformats.org/officeDocument/2006/relationships/hyperlink" Target="https://eior.by/catalog_lecture/7-klass/history_of_bel/16.php#third_unit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/>
        </p:nvSpPr>
        <p:spPr>
          <a:xfrm>
            <a:off x="3007738" y="143259"/>
            <a:ext cx="53031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386862" y="2049147"/>
            <a:ext cx="11403600" cy="10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386850" y="4214325"/>
            <a:ext cx="11347500" cy="15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7 классе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Социально-экономическое развитие в первой половине 18 века</a:t>
            </a:r>
            <a:r>
              <a:rPr b="1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" name="Google Shape;135;p22"/>
          <p:cNvGraphicFramePr/>
          <p:nvPr/>
        </p:nvGraphicFramePr>
        <p:xfrm>
          <a:off x="390698" y="355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{B52D7636-08B7-4299-A201-000681F3222F}</a:tableStyleId>
              </a:tblPr>
              <a:tblGrid>
                <a:gridCol w="5037050"/>
                <a:gridCol w="50370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>
                          <a:solidFill>
                            <a:srgbClr val="640000"/>
                          </a:solidFill>
                        </a:rPr>
                        <a:t>Способствовали  развитию</a:t>
                      </a:r>
                      <a:endParaRPr sz="2200" u="none" cap="none" strike="noStrike">
                        <a:solidFill>
                          <a:srgbClr val="640000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>
                          <a:solidFill>
                            <a:srgbClr val="640000"/>
                          </a:solidFill>
                        </a:rPr>
                        <a:t>Препятствовали  развитию</a:t>
                      </a:r>
                      <a:endParaRPr sz="2200" u="none" cap="none" strike="noStrike">
                        <a:solidFill>
                          <a:srgbClr val="640000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 u="none" cap="none" strike="noStrike"/>
                        <a:t>Массовый переезд евреев-ремесленников </a:t>
                      </a:r>
                      <a:endParaRPr b="1" sz="2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/>
                        <a:t>Правила ремесленных цехов</a:t>
                      </a:r>
                      <a:endParaRPr b="1" sz="22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/>
                        <a:t>Получение городами и местечками Магдебургского права.</a:t>
                      </a:r>
                      <a:r>
                        <a:rPr lang="ru-RU" sz="2200"/>
                        <a:t> 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/>
                        <a:t>Постоянно увеличивались налоги. </a:t>
                      </a:r>
                      <a:endParaRPr b="1" sz="22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/>
                        <a:t>Поставки хлеба в страны Западной Европы. Спрос на него вырос почти в пять раз.</a:t>
                      </a:r>
                      <a:endParaRPr b="1" sz="2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/>
                        <a:t>Углубление противоречий между магистратами, руководителями цехов и простыми мещанами. </a:t>
                      </a:r>
                      <a:endParaRPr b="1" sz="22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/>
                        <a:t>Углубление специализации среди торговцев.</a:t>
                      </a:r>
                      <a:endParaRPr b="1" sz="2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/>
                        <a:t>Получение</a:t>
                      </a:r>
                      <a:r>
                        <a:rPr b="1" lang="ru-RU" sz="2200"/>
                        <a:t> Россией выхода в Балтийское море.</a:t>
                      </a:r>
                      <a:endParaRPr b="1" sz="22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/>
                        <a:t>Торговля в местечках велась в форме еженедельных торгов и больших ярмарок. Самыми крупными в этот период были ярмарки в Зельве, Несвиже, Мире.</a:t>
                      </a:r>
                      <a:endParaRPr b="1" sz="2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/>
                        <a:t>На ярмарках и в лавках все больше торговали не местными, а привозными товарами.</a:t>
                      </a:r>
                      <a:endParaRPr b="1" sz="22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/>
          <p:nvPr/>
        </p:nvSpPr>
        <p:spPr>
          <a:xfrm>
            <a:off x="4320595" y="0"/>
            <a:ext cx="370043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640000"/>
                </a:solidFill>
                <a:latin typeface="Calibri"/>
                <a:ea typeface="Calibri"/>
                <a:cs typeface="Calibri"/>
                <a:sym typeface="Calibri"/>
              </a:rPr>
              <a:t>Вспомните!</a:t>
            </a:r>
            <a:endParaRPr b="1" sz="5400">
              <a:solidFill>
                <a:srgbClr val="64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3"/>
          <p:cNvSpPr txBox="1"/>
          <p:nvPr/>
        </p:nvSpPr>
        <p:spPr>
          <a:xfrm>
            <a:off x="1679647" y="923331"/>
            <a:ext cx="8982331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Что такое мануфактура?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Каковы причины её возникновения?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Каковы были особенности российской мануфактуры?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23"/>
          <p:cNvPicPr preferRelativeResize="0"/>
          <p:nvPr/>
        </p:nvPicPr>
        <p:blipFill rotWithShape="1">
          <a:blip r:embed="rId3">
            <a:alphaModFix/>
          </a:blip>
          <a:srcRect b="0" l="0" r="0" t="34546"/>
          <a:stretch/>
        </p:blipFill>
        <p:spPr>
          <a:xfrm>
            <a:off x="0" y="2308325"/>
            <a:ext cx="12192000" cy="4488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/>
          <p:nvPr/>
        </p:nvSpPr>
        <p:spPr>
          <a:xfrm>
            <a:off x="764150" y="0"/>
            <a:ext cx="10524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Причины появления мануфактуры</a:t>
            </a:r>
            <a:endParaRPr>
              <a:solidFill>
                <a:srgbClr val="9900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на белорусских землях</a:t>
            </a:r>
            <a:endParaRPr b="1" sz="3600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4"/>
          <p:cNvSpPr/>
          <p:nvPr/>
        </p:nvSpPr>
        <p:spPr>
          <a:xfrm>
            <a:off x="561025" y="1068375"/>
            <a:ext cx="109206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Низкая прибыль от сельского хозяйства;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Поиск землевладельцами новых путей увеличения доходов.</a:t>
            </a:r>
            <a:endParaRPr/>
          </a:p>
        </p:txBody>
      </p:sp>
      <p:sp>
        <p:nvSpPr>
          <p:cNvPr id="149" name="Google Shape;149;p24"/>
          <p:cNvSpPr/>
          <p:nvPr/>
        </p:nvSpPr>
        <p:spPr>
          <a:xfrm>
            <a:off x="2885755" y="1963580"/>
            <a:ext cx="6280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Особенности мануфактуры</a:t>
            </a:r>
            <a:endParaRPr b="1" sz="4000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0" name="Google Shape;150;p24"/>
          <p:cNvGrpSpPr/>
          <p:nvPr/>
        </p:nvGrpSpPr>
        <p:grpSpPr>
          <a:xfrm>
            <a:off x="1749042" y="2831692"/>
            <a:ext cx="8686586" cy="5975016"/>
            <a:chOff x="8911" y="-12925"/>
            <a:chExt cx="8686586" cy="5975016"/>
          </a:xfrm>
        </p:grpSpPr>
        <p:sp>
          <p:nvSpPr>
            <p:cNvPr id="151" name="Google Shape;151;p24"/>
            <p:cNvSpPr/>
            <p:nvPr/>
          </p:nvSpPr>
          <p:spPr>
            <a:xfrm>
              <a:off x="3167150" y="-12925"/>
              <a:ext cx="2612750" cy="804902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4"/>
            <p:cNvSpPr txBox="1"/>
            <p:nvPr/>
          </p:nvSpPr>
          <p:spPr>
            <a:xfrm>
              <a:off x="3206442" y="26367"/>
              <a:ext cx="2534166" cy="7263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Возникают в сельской местности</a:t>
              </a:r>
              <a:endParaRPr b="1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4"/>
            <p:cNvSpPr/>
            <p:nvPr/>
          </p:nvSpPr>
          <p:spPr>
            <a:xfrm>
              <a:off x="2778280" y="652035"/>
              <a:ext cx="3211676" cy="3211676"/>
            </a:xfrm>
            <a:custGeom>
              <a:rect b="b" l="l" r="r" t="t"/>
              <a:pathLst>
                <a:path extrusionOk="0" h="120000" w="120000">
                  <a:moveTo>
                    <a:pt x="84712" y="5325"/>
                  </a:moveTo>
                  <a:lnTo>
                    <a:pt x="84712" y="5325"/>
                  </a:lnTo>
                  <a:cubicBezTo>
                    <a:pt x="91784" y="8521"/>
                    <a:pt x="98169" y="13059"/>
                    <a:pt x="103512" y="18687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4"/>
            <p:cNvSpPr/>
            <p:nvPr/>
          </p:nvSpPr>
          <p:spPr>
            <a:xfrm>
              <a:off x="5182125" y="1156760"/>
              <a:ext cx="2102790" cy="967376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4"/>
            <p:cNvSpPr txBox="1"/>
            <p:nvPr/>
          </p:nvSpPr>
          <p:spPr>
            <a:xfrm>
              <a:off x="5229348" y="1203983"/>
              <a:ext cx="2008344" cy="8729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Основаны на дешёвом местном сырье</a:t>
              </a:r>
              <a:endParaRPr b="1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4"/>
            <p:cNvSpPr/>
            <p:nvPr/>
          </p:nvSpPr>
          <p:spPr>
            <a:xfrm>
              <a:off x="4168607" y="2047590"/>
              <a:ext cx="3211676" cy="3211676"/>
            </a:xfrm>
            <a:custGeom>
              <a:rect b="b" l="l" r="r" t="t"/>
              <a:pathLst>
                <a:path extrusionOk="0" h="120000" w="120000">
                  <a:moveTo>
                    <a:pt x="78715" y="2993"/>
                  </a:moveTo>
                  <a:lnTo>
                    <a:pt x="78715" y="2993"/>
                  </a:lnTo>
                  <a:cubicBezTo>
                    <a:pt x="92588" y="7547"/>
                    <a:pt x="104325" y="17005"/>
                    <a:pt x="111725" y="29592"/>
                  </a:cubicBezTo>
                </a:path>
              </a:pathLst>
            </a:custGeom>
            <a:noFill/>
            <a:ln cap="flat" cmpd="sng" w="95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4"/>
            <p:cNvSpPr/>
            <p:nvPr/>
          </p:nvSpPr>
          <p:spPr>
            <a:xfrm>
              <a:off x="5261670" y="2849598"/>
              <a:ext cx="3433827" cy="896423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4"/>
            <p:cNvSpPr txBox="1"/>
            <p:nvPr/>
          </p:nvSpPr>
          <p:spPr>
            <a:xfrm>
              <a:off x="5305430" y="2893358"/>
              <a:ext cx="3346307" cy="8089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Выпускают преимущественно дорогие изделия</a:t>
              </a:r>
              <a:endParaRPr b="1"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4"/>
            <p:cNvSpPr/>
            <p:nvPr/>
          </p:nvSpPr>
          <p:spPr>
            <a:xfrm>
              <a:off x="2287491" y="1560854"/>
              <a:ext cx="4401237" cy="4401237"/>
            </a:xfrm>
            <a:custGeom>
              <a:rect b="b" l="l" r="r" t="t"/>
              <a:pathLst>
                <a:path extrusionOk="0" h="120000" w="120000">
                  <a:moveTo>
                    <a:pt x="119995" y="60779"/>
                  </a:moveTo>
                  <a:cubicBezTo>
                    <a:pt x="119571" y="93446"/>
                    <a:pt x="93090" y="119769"/>
                    <a:pt x="60421" y="119999"/>
                  </a:cubicBezTo>
                  <a:cubicBezTo>
                    <a:pt x="27753" y="120228"/>
                    <a:pt x="905" y="94279"/>
                    <a:pt x="22" y="61621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4"/>
            <p:cNvSpPr/>
            <p:nvPr/>
          </p:nvSpPr>
          <p:spPr>
            <a:xfrm>
              <a:off x="8911" y="2812104"/>
              <a:ext cx="3923360" cy="96482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4"/>
            <p:cNvSpPr txBox="1"/>
            <p:nvPr/>
          </p:nvSpPr>
          <p:spPr>
            <a:xfrm>
              <a:off x="56010" y="2859203"/>
              <a:ext cx="3829162" cy="8706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Приглашение иностранных мастеров для организации производства</a:t>
              </a:r>
              <a:endParaRPr b="1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4"/>
            <p:cNvSpPr/>
            <p:nvPr/>
          </p:nvSpPr>
          <p:spPr>
            <a:xfrm>
              <a:off x="1500191" y="2103715"/>
              <a:ext cx="3211676" cy="3211676"/>
            </a:xfrm>
            <a:custGeom>
              <a:rect b="b" l="l" r="r" t="t"/>
              <a:pathLst>
                <a:path extrusionOk="0" h="120000" w="120000">
                  <a:moveTo>
                    <a:pt x="10447" y="26170"/>
                  </a:moveTo>
                  <a:lnTo>
                    <a:pt x="10447" y="26170"/>
                  </a:lnTo>
                  <a:cubicBezTo>
                    <a:pt x="17238" y="16223"/>
                    <a:pt x="26866" y="8549"/>
                    <a:pt x="38077" y="4149"/>
                  </a:cubicBezTo>
                </a:path>
              </a:pathLst>
            </a:custGeom>
            <a:noFill/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4"/>
            <p:cNvSpPr/>
            <p:nvPr/>
          </p:nvSpPr>
          <p:spPr>
            <a:xfrm>
              <a:off x="1330306" y="1186021"/>
              <a:ext cx="2417295" cy="102522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4"/>
            <p:cNvSpPr txBox="1"/>
            <p:nvPr/>
          </p:nvSpPr>
          <p:spPr>
            <a:xfrm>
              <a:off x="1380354" y="1236069"/>
              <a:ext cx="2317199" cy="925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Используется труд крепостных крестьян</a:t>
              </a:r>
              <a:endParaRPr b="1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4"/>
            <p:cNvSpPr/>
            <p:nvPr/>
          </p:nvSpPr>
          <p:spPr>
            <a:xfrm>
              <a:off x="2859937" y="680851"/>
              <a:ext cx="3211676" cy="3211676"/>
            </a:xfrm>
            <a:custGeom>
              <a:rect b="b" l="l" r="r" t="t"/>
              <a:pathLst>
                <a:path extrusionOk="0" h="120000" w="120000">
                  <a:moveTo>
                    <a:pt x="16491" y="18684"/>
                  </a:moveTo>
                  <a:lnTo>
                    <a:pt x="16491" y="18684"/>
                  </a:lnTo>
                  <a:cubicBezTo>
                    <a:pt x="22473" y="12385"/>
                    <a:pt x="29751" y="7459"/>
                    <a:pt x="37823" y="4248"/>
                  </a:cubicBez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/>
          <p:nvPr/>
        </p:nvSpPr>
        <p:spPr>
          <a:xfrm>
            <a:off x="590050" y="0"/>
            <a:ext cx="104757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70000">
                <a:schemeClr val="lt1"/>
              </a:gs>
              <a:gs pos="100000">
                <a:srgbClr val="D8D8D8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2550" y="125725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04756" y="77356"/>
            <a:ext cx="3420300" cy="4180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3" name="Google Shape;173;p25"/>
          <p:cNvSpPr/>
          <p:nvPr/>
        </p:nvSpPr>
        <p:spPr>
          <a:xfrm>
            <a:off x="290178" y="125725"/>
            <a:ext cx="70971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Инициатором появления первых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вотчинных мануфактур в 1720—1730-е гг. стала Анна Екатерина Радзивилл.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25"/>
          <p:cNvPicPr preferRelativeResize="0"/>
          <p:nvPr/>
        </p:nvPicPr>
        <p:blipFill rotWithShape="1">
          <a:blip r:embed="rId5">
            <a:alphaModFix/>
          </a:blip>
          <a:srcRect b="0" l="13758" r="61864" t="0"/>
          <a:stretch/>
        </p:blipFill>
        <p:spPr>
          <a:xfrm>
            <a:off x="3931880" y="1358001"/>
            <a:ext cx="1262608" cy="2314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 rotWithShape="1">
          <a:blip r:embed="rId5">
            <a:alphaModFix/>
          </a:blip>
          <a:srcRect b="0" l="59913" r="10183" t="0"/>
          <a:stretch/>
        </p:blipFill>
        <p:spPr>
          <a:xfrm>
            <a:off x="5271782" y="1341771"/>
            <a:ext cx="1543331" cy="2306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/>
          <p:cNvPicPr preferRelativeResize="0"/>
          <p:nvPr/>
        </p:nvPicPr>
        <p:blipFill rotWithShape="1">
          <a:blip r:embed="rId6">
            <a:alphaModFix/>
          </a:blip>
          <a:srcRect b="6599" l="22913" r="18912" t="10264"/>
          <a:stretch/>
        </p:blipFill>
        <p:spPr>
          <a:xfrm>
            <a:off x="1702708" y="1345017"/>
            <a:ext cx="2127132" cy="232655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5"/>
          <p:cNvSpPr/>
          <p:nvPr/>
        </p:nvSpPr>
        <p:spPr>
          <a:xfrm>
            <a:off x="706127" y="3721800"/>
            <a:ext cx="6681000" cy="9195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Изделия стеклянных мануфактур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(гут) Радзивиллов в Налибоках и Уречье) </a:t>
            </a:r>
            <a:endParaRPr/>
          </a:p>
        </p:txBody>
      </p:sp>
      <p:pic>
        <p:nvPicPr>
          <p:cNvPr id="178" name="Google Shape;178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64307" y="4596347"/>
            <a:ext cx="2717804" cy="215447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5"/>
          <p:cNvSpPr txBox="1"/>
          <p:nvPr/>
        </p:nvSpPr>
        <p:spPr>
          <a:xfrm>
            <a:off x="6988033" y="4888754"/>
            <a:ext cx="2248500" cy="1569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Изделия Сверженьской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фаянсовой мануфактуры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101831" y="4596737"/>
            <a:ext cx="2753382" cy="215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/>
          <p:nvPr/>
        </p:nvSpPr>
        <p:spPr>
          <a:xfrm>
            <a:off x="1471527" y="1"/>
            <a:ext cx="906607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Заполните схему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«Пути восстановления сельского хозяйства»</a:t>
            </a:r>
            <a:endParaRPr b="1" sz="3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6"/>
          <p:cNvSpPr/>
          <p:nvPr/>
        </p:nvSpPr>
        <p:spPr>
          <a:xfrm>
            <a:off x="4017819" y="1288473"/>
            <a:ext cx="4480559" cy="914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6"/>
          <p:cNvSpPr/>
          <p:nvPr/>
        </p:nvSpPr>
        <p:spPr>
          <a:xfrm>
            <a:off x="2380211" y="2576945"/>
            <a:ext cx="2967644" cy="721496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12700">
            <a:solidFill>
              <a:srgbClr val="517E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6"/>
          <p:cNvSpPr/>
          <p:nvPr/>
        </p:nvSpPr>
        <p:spPr>
          <a:xfrm>
            <a:off x="6727767" y="2576945"/>
            <a:ext cx="2992582" cy="721496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6"/>
          <p:cNvSpPr/>
          <p:nvPr/>
        </p:nvSpPr>
        <p:spPr>
          <a:xfrm>
            <a:off x="1790006" y="3707474"/>
            <a:ext cx="1504603" cy="914400"/>
          </a:xfrm>
          <a:prstGeom prst="roundRect">
            <a:avLst>
              <a:gd fmla="val 16667" name="adj"/>
            </a:avLst>
          </a:prstGeom>
          <a:solidFill>
            <a:srgbClr val="E1EFD8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6"/>
          <p:cNvSpPr/>
          <p:nvPr/>
        </p:nvSpPr>
        <p:spPr>
          <a:xfrm>
            <a:off x="3394363" y="3707474"/>
            <a:ext cx="1521228" cy="914400"/>
          </a:xfrm>
          <a:prstGeom prst="roundRect">
            <a:avLst>
              <a:gd fmla="val 16667" name="adj"/>
            </a:avLst>
          </a:prstGeom>
          <a:solidFill>
            <a:srgbClr val="A8D08C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6"/>
          <p:cNvSpPr/>
          <p:nvPr/>
        </p:nvSpPr>
        <p:spPr>
          <a:xfrm>
            <a:off x="5015347" y="3744024"/>
            <a:ext cx="1496291" cy="881149"/>
          </a:xfrm>
          <a:prstGeom prst="roundRect">
            <a:avLst>
              <a:gd fmla="val 16667" name="adj"/>
            </a:avLst>
          </a:prstGeom>
          <a:solidFill>
            <a:srgbClr val="548135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6"/>
          <p:cNvSpPr/>
          <p:nvPr/>
        </p:nvSpPr>
        <p:spPr>
          <a:xfrm>
            <a:off x="7218219" y="3689994"/>
            <a:ext cx="2011679" cy="914400"/>
          </a:xfrm>
          <a:prstGeom prst="roundRect">
            <a:avLst>
              <a:gd fmla="val 16667" name="adj"/>
            </a:avLst>
          </a:prstGeom>
          <a:solidFill>
            <a:srgbClr val="C55A1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6"/>
          <p:cNvSpPr/>
          <p:nvPr/>
        </p:nvSpPr>
        <p:spPr>
          <a:xfrm>
            <a:off x="1790006" y="4995947"/>
            <a:ext cx="6043353" cy="493749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12700">
            <a:solidFill>
              <a:srgbClr val="7878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6"/>
          <p:cNvSpPr/>
          <p:nvPr/>
        </p:nvSpPr>
        <p:spPr>
          <a:xfrm>
            <a:off x="1790006" y="5612803"/>
            <a:ext cx="6043353" cy="521990"/>
          </a:xfrm>
          <a:prstGeom prst="roundRect">
            <a:avLst>
              <a:gd fmla="val 16667" name="adj"/>
            </a:avLst>
          </a:prstGeom>
          <a:solidFill>
            <a:srgbClr val="00B0F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6"/>
          <p:cNvSpPr/>
          <p:nvPr/>
        </p:nvSpPr>
        <p:spPr>
          <a:xfrm>
            <a:off x="1790006" y="6252890"/>
            <a:ext cx="6043353" cy="497045"/>
          </a:xfrm>
          <a:prstGeom prst="roundRect">
            <a:avLst>
              <a:gd fmla="val 16667" name="adj"/>
            </a:avLst>
          </a:prstGeom>
          <a:solidFill>
            <a:srgbClr val="2F5496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6" name="Google Shape;196;p26"/>
          <p:cNvCxnSpPr>
            <a:stCxn id="186" idx="2"/>
            <a:endCxn id="187" idx="0"/>
          </p:cNvCxnSpPr>
          <p:nvPr/>
        </p:nvCxnSpPr>
        <p:spPr>
          <a:xfrm flipH="1">
            <a:off x="3864099" y="2202873"/>
            <a:ext cx="2394000" cy="3741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97" name="Google Shape;197;p26"/>
          <p:cNvCxnSpPr>
            <a:stCxn id="186" idx="2"/>
          </p:cNvCxnSpPr>
          <p:nvPr/>
        </p:nvCxnSpPr>
        <p:spPr>
          <a:xfrm>
            <a:off x="6258099" y="2202873"/>
            <a:ext cx="2240400" cy="3741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98" name="Google Shape;198;p26"/>
          <p:cNvCxnSpPr>
            <a:stCxn id="187" idx="2"/>
          </p:cNvCxnSpPr>
          <p:nvPr/>
        </p:nvCxnSpPr>
        <p:spPr>
          <a:xfrm flipH="1">
            <a:off x="2542233" y="3298441"/>
            <a:ext cx="1321800" cy="3915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99" name="Google Shape;199;p26"/>
          <p:cNvCxnSpPr>
            <a:stCxn id="187" idx="2"/>
          </p:cNvCxnSpPr>
          <p:nvPr/>
        </p:nvCxnSpPr>
        <p:spPr>
          <a:xfrm>
            <a:off x="3864033" y="3298441"/>
            <a:ext cx="291000" cy="3708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0" name="Google Shape;200;p26"/>
          <p:cNvCxnSpPr>
            <a:stCxn id="187" idx="2"/>
          </p:cNvCxnSpPr>
          <p:nvPr/>
        </p:nvCxnSpPr>
        <p:spPr>
          <a:xfrm>
            <a:off x="3864033" y="3298441"/>
            <a:ext cx="1899600" cy="3915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1" name="Google Shape;201;p26"/>
          <p:cNvCxnSpPr>
            <a:stCxn id="188" idx="2"/>
          </p:cNvCxnSpPr>
          <p:nvPr/>
        </p:nvCxnSpPr>
        <p:spPr>
          <a:xfrm>
            <a:off x="8224058" y="3298441"/>
            <a:ext cx="0" cy="3708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/>
          <p:nvPr/>
        </p:nvSpPr>
        <p:spPr>
          <a:xfrm>
            <a:off x="1471527" y="1"/>
            <a:ext cx="906607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Заполните схему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«Пути восстановления сельского хозяйства»</a:t>
            </a:r>
            <a:endParaRPr b="1" sz="3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7"/>
          <p:cNvSpPr/>
          <p:nvPr/>
        </p:nvSpPr>
        <p:spPr>
          <a:xfrm>
            <a:off x="4017819" y="1288473"/>
            <a:ext cx="4480559" cy="914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Увеличение повинностей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 количества податей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7"/>
          <p:cNvSpPr/>
          <p:nvPr/>
        </p:nvSpPr>
        <p:spPr>
          <a:xfrm>
            <a:off x="2380211" y="2576945"/>
            <a:ext cx="2967644" cy="721496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12700">
            <a:solidFill>
              <a:srgbClr val="517E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Запад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7"/>
          <p:cNvSpPr/>
          <p:nvPr/>
        </p:nvSpPr>
        <p:spPr>
          <a:xfrm>
            <a:off x="6727767" y="2576945"/>
            <a:ext cx="2992582" cy="721496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Восток</a:t>
            </a:r>
            <a:endParaRPr b="1" sz="2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7"/>
          <p:cNvSpPr/>
          <p:nvPr/>
        </p:nvSpPr>
        <p:spPr>
          <a:xfrm>
            <a:off x="1790006" y="3707474"/>
            <a:ext cx="1504603" cy="914400"/>
          </a:xfrm>
          <a:prstGeom prst="roundRect">
            <a:avLst>
              <a:gd fmla="val 16667" name="adj"/>
            </a:avLst>
          </a:prstGeom>
          <a:solidFill>
            <a:srgbClr val="E1EFD8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Барщина</a:t>
            </a:r>
            <a:endParaRPr b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7"/>
          <p:cNvSpPr/>
          <p:nvPr/>
        </p:nvSpPr>
        <p:spPr>
          <a:xfrm>
            <a:off x="3394363" y="3707474"/>
            <a:ext cx="1521228" cy="914400"/>
          </a:xfrm>
          <a:prstGeom prst="roundRect">
            <a:avLst>
              <a:gd fmla="val 16667" name="adj"/>
            </a:avLst>
          </a:prstGeom>
          <a:solidFill>
            <a:srgbClr val="A8D08C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Чинш</a:t>
            </a:r>
            <a:endParaRPr b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7"/>
          <p:cNvSpPr/>
          <p:nvPr/>
        </p:nvSpPr>
        <p:spPr>
          <a:xfrm>
            <a:off x="5015347" y="3744024"/>
            <a:ext cx="1496291" cy="881149"/>
          </a:xfrm>
          <a:prstGeom prst="roundRect">
            <a:avLst>
              <a:gd fmla="val 16667" name="adj"/>
            </a:avLst>
          </a:prstGeom>
          <a:solidFill>
            <a:srgbClr val="548135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Дякло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7"/>
          <p:cNvSpPr/>
          <p:nvPr/>
        </p:nvSpPr>
        <p:spPr>
          <a:xfrm>
            <a:off x="7218219" y="3689994"/>
            <a:ext cx="2011679" cy="914400"/>
          </a:xfrm>
          <a:prstGeom prst="roundRect">
            <a:avLst>
              <a:gd fmla="val 16667" name="adj"/>
            </a:avLst>
          </a:prstGeom>
          <a:solidFill>
            <a:srgbClr val="C55A1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Чинш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7"/>
          <p:cNvSpPr/>
          <p:nvPr/>
        </p:nvSpPr>
        <p:spPr>
          <a:xfrm>
            <a:off x="1790006" y="4995947"/>
            <a:ext cx="6043353" cy="493749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12700">
            <a:solidFill>
              <a:srgbClr val="7878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Пустоши обживаются переселенцами</a:t>
            </a:r>
            <a:endParaRPr/>
          </a:p>
        </p:txBody>
      </p:sp>
      <p:sp>
        <p:nvSpPr>
          <p:cNvPr id="215" name="Google Shape;215;p27"/>
          <p:cNvSpPr/>
          <p:nvPr/>
        </p:nvSpPr>
        <p:spPr>
          <a:xfrm>
            <a:off x="1790006" y="5612803"/>
            <a:ext cx="6043353" cy="521990"/>
          </a:xfrm>
          <a:prstGeom prst="roundRect">
            <a:avLst>
              <a:gd fmla="val 16667" name="adj"/>
            </a:avLst>
          </a:prstGeom>
          <a:solidFill>
            <a:srgbClr val="00B0F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деревнях растёт количество дворов. </a:t>
            </a:r>
            <a:endParaRPr/>
          </a:p>
        </p:txBody>
      </p:sp>
      <p:sp>
        <p:nvSpPr>
          <p:cNvPr id="216" name="Google Shape;216;p27"/>
          <p:cNvSpPr/>
          <p:nvPr/>
        </p:nvSpPr>
        <p:spPr>
          <a:xfrm>
            <a:off x="1790006" y="6252890"/>
            <a:ext cx="6043353" cy="497045"/>
          </a:xfrm>
          <a:prstGeom prst="roundRect">
            <a:avLst>
              <a:gd fmla="val 16667" name="adj"/>
            </a:avLst>
          </a:prstGeom>
          <a:solidFill>
            <a:srgbClr val="2F5496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Появляются новые населенные пункты. </a:t>
            </a:r>
            <a:endParaRPr/>
          </a:p>
        </p:txBody>
      </p:sp>
      <p:cxnSp>
        <p:nvCxnSpPr>
          <p:cNvPr id="217" name="Google Shape;217;p27"/>
          <p:cNvCxnSpPr>
            <a:stCxn id="207" idx="2"/>
            <a:endCxn id="208" idx="0"/>
          </p:cNvCxnSpPr>
          <p:nvPr/>
        </p:nvCxnSpPr>
        <p:spPr>
          <a:xfrm flipH="1">
            <a:off x="3864099" y="2202873"/>
            <a:ext cx="2394000" cy="3741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18" name="Google Shape;218;p27"/>
          <p:cNvCxnSpPr>
            <a:stCxn id="207" idx="2"/>
          </p:cNvCxnSpPr>
          <p:nvPr/>
        </p:nvCxnSpPr>
        <p:spPr>
          <a:xfrm>
            <a:off x="6258099" y="2202873"/>
            <a:ext cx="2240400" cy="3741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19" name="Google Shape;219;p27"/>
          <p:cNvCxnSpPr>
            <a:stCxn id="208" idx="2"/>
          </p:cNvCxnSpPr>
          <p:nvPr/>
        </p:nvCxnSpPr>
        <p:spPr>
          <a:xfrm flipH="1">
            <a:off x="2542233" y="3298441"/>
            <a:ext cx="1321800" cy="3915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20" name="Google Shape;220;p27"/>
          <p:cNvCxnSpPr>
            <a:stCxn id="208" idx="2"/>
          </p:cNvCxnSpPr>
          <p:nvPr/>
        </p:nvCxnSpPr>
        <p:spPr>
          <a:xfrm>
            <a:off x="3864033" y="3298441"/>
            <a:ext cx="291000" cy="3708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21" name="Google Shape;221;p27"/>
          <p:cNvCxnSpPr>
            <a:stCxn id="208" idx="2"/>
          </p:cNvCxnSpPr>
          <p:nvPr/>
        </p:nvCxnSpPr>
        <p:spPr>
          <a:xfrm>
            <a:off x="3864033" y="3298441"/>
            <a:ext cx="1899600" cy="3915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22" name="Google Shape;222;p27"/>
          <p:cNvCxnSpPr>
            <a:stCxn id="209" idx="2"/>
          </p:cNvCxnSpPr>
          <p:nvPr/>
        </p:nvCxnSpPr>
        <p:spPr>
          <a:xfrm>
            <a:off x="8224058" y="3298441"/>
            <a:ext cx="0" cy="3708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8"/>
          <p:cNvSpPr/>
          <p:nvPr/>
        </p:nvSpPr>
        <p:spPr>
          <a:xfrm>
            <a:off x="425600" y="165200"/>
            <a:ext cx="10185300" cy="44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640000"/>
                </a:solidFill>
                <a:latin typeface="Calibri"/>
                <a:ea typeface="Calibri"/>
                <a:cs typeface="Calibri"/>
                <a:sym typeface="Calibri"/>
              </a:rPr>
              <a:t>Экономия-</a:t>
            </a:r>
            <a:r>
              <a:rPr b="1" lang="ru-RU" sz="3200">
                <a:solidFill>
                  <a:srgbClr val="FF935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земли, прибыль с которых шла на нужды монарха РП и государственной казны.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5 экономий: Брестская, Витебская,</a:t>
            </a:r>
            <a:r>
              <a:rPr lang="ru-RU"/>
              <a:t> </a:t>
            </a:r>
            <a:r>
              <a:rPr b="1" lang="ru-RU" sz="28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Гродненская, Кобринская, Могилёвская</a:t>
            </a:r>
            <a:r>
              <a:rPr b="1" lang="ru-RU" sz="32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Староство </a:t>
            </a:r>
            <a:r>
              <a:rPr b="1" lang="ru-R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государственные земли, которые давались феодалам за службу во временное пользование, держатели которых должны были ¼ прибыли отдавать на содержание армии. 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23200" cy="68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9"/>
          <p:cNvSpPr/>
          <p:nvPr/>
        </p:nvSpPr>
        <p:spPr>
          <a:xfrm>
            <a:off x="5501641" y="6372287"/>
            <a:ext cx="31593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https://youtu.be/2jpcidZ8f2k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/>
          <p:nvPr/>
        </p:nvSpPr>
        <p:spPr>
          <a:xfrm>
            <a:off x="3018194" y="0"/>
            <a:ext cx="613898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Причины восстания</a:t>
            </a:r>
            <a:endParaRPr b="1" sz="54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0"/>
          <p:cNvSpPr txBox="1"/>
          <p:nvPr/>
        </p:nvSpPr>
        <p:spPr>
          <a:xfrm>
            <a:off x="939338" y="923331"/>
            <a:ext cx="974038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Сдача земель староства магнатами Радзивиллами в аренду;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Злоупотребления арендаторов;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Рост повинностей и налогов;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30"/>
          <p:cNvPicPr preferRelativeResize="0"/>
          <p:nvPr/>
        </p:nvPicPr>
        <p:blipFill rotWithShape="1">
          <a:blip r:embed="rId3">
            <a:alphaModFix/>
          </a:blip>
          <a:srcRect b="11293" l="1000" r="1855" t="26161"/>
          <a:stretch/>
        </p:blipFill>
        <p:spPr>
          <a:xfrm>
            <a:off x="698590" y="2661068"/>
            <a:ext cx="9591415" cy="3952497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/>
          <p:nvPr/>
        </p:nvSpPr>
        <p:spPr>
          <a:xfrm>
            <a:off x="2031077" y="1953182"/>
            <a:ext cx="825892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640000"/>
                </a:solidFill>
                <a:latin typeface="Calibri"/>
                <a:ea typeface="Calibri"/>
                <a:cs typeface="Calibri"/>
                <a:sym typeface="Calibri"/>
              </a:rPr>
              <a:t>Василий Ващило – </a:t>
            </a:r>
            <a:r>
              <a:rPr b="1" lang="ru-RU" sz="2800">
                <a:solidFill>
                  <a:srgbClr val="640000"/>
                </a:solidFill>
                <a:latin typeface="Calibri"/>
                <a:ea typeface="Calibri"/>
                <a:cs typeface="Calibri"/>
                <a:sym typeface="Calibri"/>
              </a:rPr>
              <a:t>руководитель восстания</a:t>
            </a:r>
            <a:endParaRPr b="1" sz="4000">
              <a:solidFill>
                <a:srgbClr val="64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/>
          <p:nvPr/>
        </p:nvSpPr>
        <p:spPr>
          <a:xfrm>
            <a:off x="3756937" y="0"/>
            <a:ext cx="506882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Итоги восстания</a:t>
            </a:r>
            <a:endParaRPr b="1" sz="5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1"/>
          <p:cNvSpPr txBox="1"/>
          <p:nvPr/>
        </p:nvSpPr>
        <p:spPr>
          <a:xfrm>
            <a:off x="1731817" y="1064029"/>
            <a:ext cx="8786554" cy="4647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Восстание подавлено;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Руководители восстания были приговорены к смерти;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Радзивиллы вынуждены отказаться от сдачи староства в аренду;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Некоторые повинности были заменены денежными выплатами;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Ликвидировались ограничения на крестьянскую торговлю;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1"/>
          <p:cNvSpPr/>
          <p:nvPr/>
        </p:nvSpPr>
        <p:spPr>
          <a:xfrm>
            <a:off x="1731817" y="696963"/>
            <a:ext cx="714896" cy="452735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2"/>
          <p:cNvPicPr preferRelativeResize="0"/>
          <p:nvPr/>
        </p:nvPicPr>
        <p:blipFill rotWithShape="1">
          <a:blip r:embed="rId3">
            <a:alphaModFix/>
          </a:blip>
          <a:srcRect b="4156" l="4352" r="32084" t="6189"/>
          <a:stretch/>
        </p:blipFill>
        <p:spPr>
          <a:xfrm>
            <a:off x="638400" y="1055725"/>
            <a:ext cx="9686002" cy="569725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2"/>
          <p:cNvSpPr/>
          <p:nvPr/>
        </p:nvSpPr>
        <p:spPr>
          <a:xfrm>
            <a:off x="3353253" y="132386"/>
            <a:ext cx="528984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Подведём итоги:</a:t>
            </a:r>
            <a:endParaRPr b="1" sz="54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/>
          <p:nvPr/>
        </p:nvSpPr>
        <p:spPr>
          <a:xfrm>
            <a:off x="2546220" y="99444"/>
            <a:ext cx="728244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Повторим пройденное.</a:t>
            </a:r>
            <a:endParaRPr b="1" i="0" sz="54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5"/>
          <p:cNvSpPr/>
          <p:nvPr/>
        </p:nvSpPr>
        <p:spPr>
          <a:xfrm>
            <a:off x="1698567" y="1022774"/>
            <a:ext cx="8728364" cy="535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1.Магнатскую группировку «Фамилия» возглавляли представители рода: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а. Сапег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б. Радзивиллов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в. Чарторыйских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г. Потеев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2.Определите страну, влияние которой усилилось в Речи Посполитой в первой половине XVIII в.: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а. Швеция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б. Сакония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в. Россия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г. Франция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/>
          <p:nvPr/>
        </p:nvSpPr>
        <p:spPr>
          <a:xfrm>
            <a:off x="1881447" y="130155"/>
            <a:ext cx="8537171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3.Определите причины политического кризиса в Речи Посполитой в начале XVIII в.: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а. Возвращение на престол в 1709 г. Августа III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б. Отмена права либерум вето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в. Северная война и угроза военного конфликта с Османской империей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г.  Желание Августа II установить наследственную королевскую власть в Речи Посполитой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4.Постановления «Немого» сейма: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а. Запрещали монарху раздавать должности и земли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иностранцам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б. Обязывали созывать сейм каждые два года, независимо от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королевской воли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в.  Давали королю неограниченные права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г.  Разрешили гетманам использовать солдат в частных целях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/>
          <p:nvPr/>
        </p:nvSpPr>
        <p:spPr>
          <a:xfrm>
            <a:off x="1814946" y="218779"/>
            <a:ext cx="8620298" cy="6001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5.Соотнесите даты и события: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Создание Генеральной конфедерации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Избрание королем Августа III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«Немой» сейм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А-1716 г.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Б-1717 г.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В-1733 г.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6.Запишите имя и фамилию деятеля: Один из создателей и лидеров группировки «Фамилия», после смерти которого российский посол заявил, что «в Варшаве не осталось никого, перед кем можно снять шляпу»……..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7.Северная война усилила центральную власть и ослабила влияние магнатских группировок в Речи Посполитой.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нет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/>
          <p:nvPr/>
        </p:nvSpPr>
        <p:spPr>
          <a:xfrm>
            <a:off x="1997825" y="445762"/>
            <a:ext cx="8429105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8.Короли Август II и Август III много времени уделяли делам Речи Посполитой.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Нет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9.Борьба магнатских группировок привела к кризису законодательной, исполнительной и судебной власти.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Нет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10.Регулярные срывы сеймов не позволили провести реформы.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Нет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70000">
                <a:schemeClr val="lt1"/>
              </a:gs>
              <a:gs pos="100000">
                <a:srgbClr val="B3C6E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/>
          <p:nvPr/>
        </p:nvSpPr>
        <p:spPr>
          <a:xfrm>
            <a:off x="483650" y="359950"/>
            <a:ext cx="111816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Социально-экономическое </a:t>
            </a:r>
            <a:endParaRPr b="1" sz="60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развитие в первой </a:t>
            </a:r>
            <a:br>
              <a:rPr b="1" lang="ru-RU" sz="6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r>
              <a:rPr b="1" lang="ru-RU" sz="6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половине XVIIІ в.</a:t>
            </a:r>
            <a:r>
              <a:rPr lang="ru-RU" sz="6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/>
          <p:nvPr/>
        </p:nvSpPr>
        <p:spPr>
          <a:xfrm>
            <a:off x="444950" y="80825"/>
            <a:ext cx="10233900" cy="59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CC4125"/>
                </a:solidFill>
                <a:latin typeface="Calibri"/>
                <a:ea typeface="Calibri"/>
                <a:cs typeface="Calibri"/>
                <a:sym typeface="Calibri"/>
              </a:rPr>
              <a:t>Знать:</a:t>
            </a:r>
            <a:endParaRPr>
              <a:solidFill>
                <a:srgbClr val="CC4125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особенности социально-экономического развития в первой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половине XVIII в.;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значение понятия мануфактура;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особенности развития мануфактур на белорусских землях;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результаты деятельности Анны Радзивилл, Василия Ващило.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Уметь:</a:t>
            </a:r>
            <a:endParaRPr>
              <a:solidFill>
                <a:srgbClr val="3C78D8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характеризовать: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особенности развития городов и торговли;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изменения в сельском хозяйстве в первой половине XVIII в.;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причины и итоги крестьянского восстания 1740–1744 гг.;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определять условия возникновения мануфактурного производства на белорусских землях и его особенности.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/>
          <p:nvPr/>
        </p:nvSpPr>
        <p:spPr>
          <a:xfrm>
            <a:off x="1524000" y="270935"/>
            <a:ext cx="9144000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Выяснить, какие факторы способствовали, а какие препятствовали быстрому восстановлению городов и торговли?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Стр.148 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