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238E"/>
    <a:srgbClr val="663300"/>
    <a:srgbClr val="E99BE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237D22-011D-4E8A-965B-00B9193EC1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413EF2-0EC1-4B0A-83B4-A846B20F25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048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698F2-F7C8-436E-B343-2322F1626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6FA8-6F74-4E52-9A07-9431E7788D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F84CA-F297-4ECF-AAD8-F72B0D072C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58EF6-AF4C-43B8-B4ED-DCD9CF8DB4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08B80-FD41-45CE-9AEA-E5F3F31A4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75633-46F0-44DF-89F9-DACE01A672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43211A-F3C7-4605-B657-6F69CEB15E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5355A2-42E4-4EE6-A6F4-69966F08CF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7F229-C11A-4295-989B-563F4A684F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764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2308EE80-4A85-4609-9FC1-7859578EB9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FF33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package" Target="../embeddings/______Microsoft_PowerPoint6.sldx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package" Target="../embeddings/______Microsoft_PowerPoint7.sldx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emf"/><Relationship Id="rId9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8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9.sldx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0.sldx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6.jpeg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2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7.jpeg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3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4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0.jpeg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5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31.jpeg"/><Relationship Id="rId4" Type="http://schemas.openxmlformats.org/officeDocument/2006/relationships/image" Target="../media/image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6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32.jpeg"/><Relationship Id="rId4" Type="http://schemas.openxmlformats.org/officeDocument/2006/relationships/image" Target="../media/image8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17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33.jpeg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PowerPoint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0800" y="0"/>
            <a:ext cx="8359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Домашнее задание: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91440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§ 18-19</a:t>
            </a:r>
          </a:p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1-й урок- стр.116-120;</a:t>
            </a:r>
          </a:p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2-й урок- стр.120-123;</a:t>
            </a:r>
            <a:endParaRPr lang="ru-RU" sz="6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0"/>
            <a:ext cx="63101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Основные события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1925-1928гг.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833" y="1556792"/>
            <a:ext cx="8946167" cy="52014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Июль1926г.-</a:t>
            </a:r>
            <a:r>
              <a:rPr lang="ru-RU" sz="32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начало Северного похода;</a:t>
            </a:r>
          </a:p>
          <a:p>
            <a:r>
              <a:rPr lang="ru-RU" sz="40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Март 1926г.- </a:t>
            </a:r>
            <a:r>
              <a:rPr lang="ru-RU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выступление правого крыла </a:t>
            </a:r>
          </a:p>
          <a:p>
            <a:r>
              <a:rPr lang="ru-RU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партии Гоминьдан против КПК;</a:t>
            </a:r>
          </a:p>
          <a:p>
            <a:r>
              <a:rPr lang="ru-RU" sz="40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Апрель 1927г.- 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военный переворот под </a:t>
            </a:r>
          </a:p>
          <a:p>
            <a:r>
              <a:rPr lang="ru-RU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уководством командующего НРА Чан </a:t>
            </a:r>
            <a:r>
              <a:rPr lang="ru-RU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йши;</a:t>
            </a:r>
          </a:p>
          <a:p>
            <a:r>
              <a:rPr lang="ru-RU" sz="40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Лето 1927г.-</a:t>
            </a:r>
            <a:r>
              <a:rPr lang="ru-RU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начало гражданской войны </a:t>
            </a:r>
          </a:p>
          <a:p>
            <a:r>
              <a:rPr lang="ru-RU" sz="3200" b="1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между Гоминьданом и КПК;</a:t>
            </a:r>
          </a:p>
          <a:p>
            <a:r>
              <a:rPr lang="ru-RU" sz="40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Лето 1928г.-</a:t>
            </a:r>
            <a:r>
              <a:rPr lang="ru-RU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завершение Северного </a:t>
            </a:r>
          </a:p>
          <a:p>
            <a:r>
              <a:rPr lang="ru-RU" sz="3200" b="1" cap="none" spc="0" dirty="0" smtClean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похода и объединение страны;</a:t>
            </a:r>
            <a:endParaRPr lang="ru-RU" sz="4000" b="1" cap="none" spc="0" dirty="0">
              <a:ln w="11430"/>
              <a:solidFill>
                <a:srgbClr val="9D23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61595" y="116632"/>
            <a:ext cx="8082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Познавательное задание!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4671" y="1412776"/>
            <a:ext cx="597932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Охарактеризовать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развитие Китая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r>
              <a:rPr lang="ru-RU" sz="5400" b="1" cap="none" spc="0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1928-1939гг.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Стр. 108-109.</a:t>
            </a:r>
            <a:endParaRPr lang="ru-RU" sz="5400" b="1" cap="none" spc="0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556792"/>
            <a:ext cx="303847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7544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67544" y="5445224"/>
            <a:ext cx="23497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Чан Кайши</a:t>
            </a:r>
            <a:endParaRPr lang="ru-RU" sz="3200" b="1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51720" y="116632"/>
            <a:ext cx="662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 в 1928-1939гг.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980728"/>
            <a:ext cx="9059018" cy="64325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663300"/>
                </a:solidFill>
              </a:rPr>
              <a:t>С одной стороны: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Начата работа по развитию национальной промышленности;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Поощряется развитие фермерских хозяйств;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Государственное планирование и регулирование экономики;</a:t>
            </a:r>
          </a:p>
          <a:p>
            <a:endParaRPr lang="ru-RU" sz="2400" b="1" dirty="0" smtClean="0"/>
          </a:p>
          <a:p>
            <a:r>
              <a:rPr lang="ru-RU" sz="2800" b="1" dirty="0" smtClean="0">
                <a:solidFill>
                  <a:srgbClr val="9D238E"/>
                </a:solidFill>
              </a:rPr>
              <a:t>С другой- гражданская война :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 1931г.-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провозглашение образования КСР со столицей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</a:t>
            </a:r>
            <a:r>
              <a:rPr lang="ru-RU" sz="2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Жуйцзине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под руководством Мао Цзэдуна.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1930-1934гг-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5 походов Чан Кайши против советских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районов;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1934г.-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создание с помощью СССР революционной </a:t>
            </a:r>
          </a:p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базы КПК на Севере страны;</a:t>
            </a: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051720" y="116632"/>
            <a:ext cx="662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Китай в 1928-1939гг.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5805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536" y="57332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11560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1520" y="980728"/>
            <a:ext cx="8862298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9D238E"/>
                </a:solidFill>
              </a:rPr>
              <a:t>И интервенция: </a:t>
            </a:r>
            <a:endParaRPr lang="ru-RU" sz="2400" b="1" dirty="0" smtClean="0"/>
          </a:p>
          <a:p>
            <a:r>
              <a:rPr lang="ru-RU" sz="2800" b="1" dirty="0" smtClean="0">
                <a:solidFill>
                  <a:srgbClr val="9D238E"/>
                </a:solidFill>
              </a:rPr>
              <a:t>1931-1932гг.- </a:t>
            </a:r>
            <a:r>
              <a:rPr lang="ru-RU" sz="2400" b="1" dirty="0" smtClean="0"/>
              <a:t>захват Японией Маньчжурии и  создание </a:t>
            </a:r>
          </a:p>
          <a:p>
            <a:r>
              <a:rPr lang="ru-RU" sz="2400" b="1" dirty="0" smtClean="0"/>
              <a:t>Государства </a:t>
            </a:r>
            <a:r>
              <a:rPr lang="ru-RU" sz="2400" b="1" dirty="0" err="1" smtClean="0"/>
              <a:t>Маньчжоу-го</a:t>
            </a:r>
            <a:r>
              <a:rPr lang="ru-RU" sz="2400" b="1" dirty="0" smtClean="0"/>
              <a:t>;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1937г.-</a:t>
            </a:r>
            <a:r>
              <a:rPr lang="ru-RU" sz="2400" b="1" dirty="0" smtClean="0"/>
              <a:t>новая война Японии против Китая, захват Нанкина,</a:t>
            </a:r>
          </a:p>
          <a:p>
            <a:r>
              <a:rPr lang="ru-RU" sz="2400" b="1" dirty="0" smtClean="0"/>
              <a:t>зверское уничтожение 300 тыс. мирных жителей;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Осень 1938г.- </a:t>
            </a:r>
            <a:r>
              <a:rPr lang="ru-RU" sz="2400" b="1" dirty="0" smtClean="0"/>
              <a:t>Япония захватила центры Северного, </a:t>
            </a:r>
          </a:p>
          <a:p>
            <a:r>
              <a:rPr lang="ru-RU" sz="2400" b="1" dirty="0" smtClean="0"/>
              <a:t>Центрального и Южного Китая;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Отношения с СССР: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1929г.-</a:t>
            </a:r>
            <a:r>
              <a:rPr lang="ru-RU" sz="2400" b="1" dirty="0" smtClean="0"/>
              <a:t>вооружённый конфликт на КВЖД;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1932г.-</a:t>
            </a:r>
            <a:r>
              <a:rPr lang="ru-RU" sz="2400" b="1" dirty="0" smtClean="0"/>
              <a:t>восстановление дипломатических отношений с СССР;</a:t>
            </a:r>
          </a:p>
          <a:p>
            <a:r>
              <a:rPr lang="ru-RU" sz="2800" b="1" dirty="0" smtClean="0">
                <a:solidFill>
                  <a:srgbClr val="9D238E"/>
                </a:solidFill>
              </a:rPr>
              <a:t>1937г.- </a:t>
            </a:r>
            <a:r>
              <a:rPr lang="ru-RU" sz="2400" b="1" dirty="0" smtClean="0"/>
              <a:t>создан Особый район Китая; заключён договор об </a:t>
            </a:r>
          </a:p>
          <a:p>
            <a:r>
              <a:rPr lang="ru-RU" sz="2400" b="1" dirty="0" smtClean="0"/>
              <a:t>оказании помощи правительству Чан Кайши;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11387" y="116632"/>
            <a:ext cx="527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Культура Китая</a:t>
            </a:r>
            <a:endParaRPr lang="ru-RU" sz="5400" b="1" cap="none" spc="0" dirty="0">
              <a:ln w="11430"/>
              <a:solidFill>
                <a:srgbClr val="6633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1428" y="1124744"/>
            <a:ext cx="7968721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Проблемное задание!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Определить главные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направления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</a:t>
            </a:r>
            <a:r>
              <a:rPr lang="ru-RU" sz="54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азвития культуры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Китая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</a:t>
            </a:r>
            <a:r>
              <a:rPr lang="ru-RU" sz="54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 следующим плакатам</a:t>
            </a:r>
            <a:endParaRPr lang="ru-RU" sz="5400" b="1" cap="none" spc="0" dirty="0">
              <a:ln w="11430"/>
              <a:solidFill>
                <a:srgbClr val="9D23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6588224" y="5949280"/>
            <a:ext cx="2376264" cy="77266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 descr="154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16632"/>
            <a:ext cx="3600400" cy="2685475"/>
          </a:xfrm>
          <a:prstGeom prst="rect">
            <a:avLst/>
          </a:prstGeom>
        </p:spPr>
      </p:pic>
      <p:pic>
        <p:nvPicPr>
          <p:cNvPr id="7" name="Рисунок 6" descr="attach.asp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32656"/>
            <a:ext cx="4091520" cy="2817851"/>
          </a:xfrm>
          <a:prstGeom prst="rect">
            <a:avLst/>
          </a:prstGeom>
        </p:spPr>
      </p:pic>
      <p:pic>
        <p:nvPicPr>
          <p:cNvPr id="8" name="Рисунок 7" descr="attach.asp.jpg 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284984"/>
            <a:ext cx="5020918" cy="3239994"/>
          </a:xfrm>
          <a:prstGeom prst="rect">
            <a:avLst/>
          </a:prstGeom>
        </p:spPr>
      </p:pic>
      <p:pic>
        <p:nvPicPr>
          <p:cNvPr id="9" name="Рисунок 8" descr="image_3195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43608" y="2852936"/>
            <a:ext cx="2551377" cy="37066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9512" y="2132856"/>
            <a:ext cx="80021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2132856"/>
            <a:ext cx="800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1" name="Рисунок 10" descr="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005064"/>
            <a:ext cx="4427984" cy="2637813"/>
          </a:xfrm>
          <a:prstGeom prst="rect">
            <a:avLst/>
          </a:prstGeom>
        </p:spPr>
      </p:pic>
      <p:pic>
        <p:nvPicPr>
          <p:cNvPr id="12" name="Рисунок 11" descr="3_200905051721211s32j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0"/>
            <a:ext cx="3676475" cy="2448272"/>
          </a:xfrm>
          <a:prstGeom prst="rect">
            <a:avLst/>
          </a:prstGeom>
        </p:spPr>
      </p:pic>
      <p:pic>
        <p:nvPicPr>
          <p:cNvPr id="13" name="Рисунок 12" descr="689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3429000"/>
            <a:ext cx="3284984" cy="3284984"/>
          </a:xfrm>
          <a:prstGeom prst="rect">
            <a:avLst/>
          </a:prstGeom>
        </p:spPr>
      </p:pic>
      <p:pic>
        <p:nvPicPr>
          <p:cNvPr id="14" name="Рисунок 13" descr="img_24739948_2344_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72200" y="188640"/>
            <a:ext cx="2577852" cy="3263104"/>
          </a:xfrm>
          <a:prstGeom prst="rect">
            <a:avLst/>
          </a:prstGeom>
        </p:spPr>
      </p:pic>
      <p:pic>
        <p:nvPicPr>
          <p:cNvPr id="15" name="Рисунок 14" descr="i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07904" y="2276872"/>
            <a:ext cx="2621102" cy="1741417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2348880"/>
            <a:ext cx="800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Рисунок 15" descr="5248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188640"/>
            <a:ext cx="6537869" cy="6336704"/>
          </a:xfrm>
          <a:prstGeom prst="rect">
            <a:avLst/>
          </a:prstGeom>
        </p:spPr>
      </p:pic>
      <p:pic>
        <p:nvPicPr>
          <p:cNvPr id="17" name="Рисунок 16" descr="image004.jpg"/>
          <p:cNvPicPr>
            <a:picLocks noChangeAspect="1"/>
          </p:cNvPicPr>
          <p:nvPr/>
        </p:nvPicPr>
        <p:blipFill>
          <a:blip r:embed="rId6" cstate="print"/>
          <a:srcRect r="49787"/>
          <a:stretch>
            <a:fillRect/>
          </a:stretch>
        </p:blipFill>
        <p:spPr>
          <a:xfrm>
            <a:off x="683568" y="908720"/>
            <a:ext cx="1656184" cy="1728258"/>
          </a:xfrm>
          <a:prstGeom prst="rect">
            <a:avLst/>
          </a:prstGeom>
        </p:spPr>
      </p:pic>
      <p:pic>
        <p:nvPicPr>
          <p:cNvPr id="18" name="Рисунок 17" descr="image004.jpg"/>
          <p:cNvPicPr>
            <a:picLocks noChangeAspect="1"/>
          </p:cNvPicPr>
          <p:nvPr/>
        </p:nvPicPr>
        <p:blipFill>
          <a:blip r:embed="rId6" cstate="print"/>
          <a:srcRect l="50213"/>
          <a:stretch>
            <a:fillRect/>
          </a:stretch>
        </p:blipFill>
        <p:spPr>
          <a:xfrm>
            <a:off x="611560" y="3717032"/>
            <a:ext cx="1710468" cy="18002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83568" y="3429000"/>
            <a:ext cx="80022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0a0196140075c1862a63c31f7146f28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4769222" cy="2395634"/>
          </a:xfrm>
          <a:prstGeom prst="rect">
            <a:avLst/>
          </a:prstGeom>
        </p:spPr>
      </p:pic>
      <p:pic>
        <p:nvPicPr>
          <p:cNvPr id="9" name="Рисунок 8" descr="18867770006377ea5b2430adfe45d4ba49ac84e0c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2708920"/>
            <a:ext cx="2592288" cy="3840929"/>
          </a:xfrm>
          <a:prstGeom prst="rect">
            <a:avLst/>
          </a:prstGeom>
        </p:spPr>
      </p:pic>
      <p:pic>
        <p:nvPicPr>
          <p:cNvPr id="13" name="Рисунок 12" descr="1252081354_pavliny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94422" y="188640"/>
            <a:ext cx="3416453" cy="638589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203848" y="0"/>
            <a:ext cx="3483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Ци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Байши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2" name="Рисунок 11" descr="picture82____________-_____________________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24128" y="1124744"/>
            <a:ext cx="3047019" cy="4464496"/>
          </a:xfrm>
          <a:prstGeom prst="rect">
            <a:avLst/>
          </a:prstGeom>
        </p:spPr>
      </p:pic>
      <p:pic>
        <p:nvPicPr>
          <p:cNvPr id="14" name="Рисунок 13" descr="90_nguohua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836712"/>
            <a:ext cx="4214051" cy="2942812"/>
          </a:xfrm>
          <a:prstGeom prst="rect">
            <a:avLst/>
          </a:prstGeom>
        </p:spPr>
      </p:pic>
      <p:pic>
        <p:nvPicPr>
          <p:cNvPr id="15" name="Рисунок 14" descr="1267857580_2006091710071429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3789040"/>
            <a:ext cx="2972182" cy="29365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370" y="1412776"/>
            <a:ext cx="464063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smtClean="0">
                <a:ln w="0"/>
                <a:solidFill>
                  <a:srgbClr val="663300"/>
                </a:solidFill>
                <a:effectLst>
                  <a:reflection blurRad="12700" stA="50000" endPos="50000" dist="5000" dir="5400000" sy="-100000" rotWithShape="0"/>
                </a:effectLst>
              </a:rPr>
              <a:t>Китай</a:t>
            </a:r>
            <a:endParaRPr lang="ru-RU" sz="9600" b="1" cap="all" spc="0" dirty="0">
              <a:ln w="0"/>
              <a:solidFill>
                <a:srgbClr val="6633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356992"/>
            <a:ext cx="3371056" cy="3371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41719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41310" y="0"/>
            <a:ext cx="4008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Сюй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Бэйхун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20061122096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03648" y="1052736"/>
            <a:ext cx="6984775" cy="560972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41310" y="0"/>
            <a:ext cx="4008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Сюй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Бэйхун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hors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052736"/>
            <a:ext cx="6628276" cy="55067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941310" y="0"/>
            <a:ext cx="40087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Сюй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Бэйхун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31640" y="1556792"/>
            <a:ext cx="3348615" cy="4293096"/>
          </a:xfrm>
          <a:prstGeom prst="rect">
            <a:avLst/>
          </a:prstGeom>
        </p:spPr>
      </p:pic>
      <p:pic>
        <p:nvPicPr>
          <p:cNvPr id="8" name="Рисунок 7" descr="i.jpg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32040" y="1196752"/>
            <a:ext cx="3322090" cy="530120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 descr="forbidden_city13_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660" y="1196752"/>
            <a:ext cx="7139947" cy="535496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916262" y="116632"/>
            <a:ext cx="415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Музей </a:t>
            </a:r>
            <a:r>
              <a:rPr lang="ru-RU" sz="5400" b="1" cap="none" spc="0" dirty="0" err="1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Гугун</a:t>
            </a:r>
            <a:endParaRPr lang="ru-RU" sz="5400" b="1" cap="none" spc="0" dirty="0">
              <a:ln w="11430"/>
              <a:solidFill>
                <a:srgbClr val="9D23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2916262" y="116632"/>
            <a:ext cx="41551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Музей </a:t>
            </a:r>
            <a:r>
              <a:rPr lang="ru-RU" sz="5400" b="1" cap="none" spc="0" dirty="0" err="1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Гугун</a:t>
            </a:r>
            <a:endParaRPr lang="ru-RU" sz="5400" b="1" cap="none" spc="0" dirty="0">
              <a:ln w="11430"/>
              <a:solidFill>
                <a:srgbClr val="9D23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8" name="Рисунок 7" descr="1c1ce6c31ba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6" y="1052736"/>
            <a:ext cx="7143750" cy="55245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82227" y="116632"/>
            <a:ext cx="7423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Мавзолей Сунь Ятсена</a:t>
            </a:r>
            <a:endParaRPr lang="ru-RU" sz="5400" b="1" cap="none" spc="0" dirty="0">
              <a:ln w="11430"/>
              <a:solidFill>
                <a:srgbClr val="9D23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Рисунок 5" descr="mavzoley2_d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1124744"/>
            <a:ext cx="7775227" cy="5420444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/>
        </p:nvGraphicFramePr>
        <p:xfrm>
          <a:off x="0" y="-14317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4317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82227" y="116632"/>
            <a:ext cx="74231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Мавзолей Сунь Ятсена</a:t>
            </a:r>
            <a:endParaRPr lang="ru-RU" sz="5400" b="1" cap="none" spc="0" dirty="0">
              <a:ln w="11430"/>
              <a:solidFill>
                <a:srgbClr val="9D23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Рисунок 6" descr="F2005042810402900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47664" y="1196752"/>
            <a:ext cx="6696785" cy="53909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453" y="0"/>
            <a:ext cx="6864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Цели и задачи урока: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6131" y="908720"/>
            <a:ext cx="18772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Знать: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56792"/>
            <a:ext cx="904888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Причины, повод, развитие событий и результаты революции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в Китае;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</a:rPr>
              <a:t>Основные направления развития экономики и культуры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Китая в  </a:t>
            </a:r>
            <a:r>
              <a:rPr lang="ru-RU" sz="2400" b="1" dirty="0" err="1" smtClean="0">
                <a:solidFill>
                  <a:schemeClr val="bg1"/>
                </a:solidFill>
              </a:rPr>
              <a:t>межвоенный</a:t>
            </a:r>
            <a:r>
              <a:rPr lang="ru-RU" sz="2400" b="1" dirty="0" smtClean="0">
                <a:solidFill>
                  <a:schemeClr val="bg1"/>
                </a:solidFill>
              </a:rPr>
              <a:t> период;</a:t>
            </a:r>
          </a:p>
          <a:p>
            <a:pPr>
              <a:buFont typeface="Wingdings" pitchFamily="2" charset="2"/>
              <a:buChar char="Ø"/>
            </a:pP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63971" y="3140968"/>
            <a:ext cx="19497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Уметь:</a:t>
            </a:r>
            <a:endParaRPr lang="ru-RU" sz="4400" b="1" cap="none" spc="0" dirty="0">
              <a:ln w="11430"/>
              <a:solidFill>
                <a:srgbClr val="9D23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789040"/>
            <a:ext cx="89682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Характеризовать причины, повод и результаты революции;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Уровень развития экономики и культуры;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Определять основные направления в развитии экономики и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культуры;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Получать и анализировать информацию из различных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    источников;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solidFill>
                  <a:schemeClr val="bg1"/>
                </a:solidFill>
              </a:rPr>
              <a:t>Сравнивать, делать обобщающие выводы;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593" y="0"/>
            <a:ext cx="8082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  <a:effectLst/>
              </a:rPr>
              <a:t>Познавательное задание!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99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82429" y="1052736"/>
            <a:ext cx="647004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Охарактеризовать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положение Китая</a:t>
            </a:r>
          </a:p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началу новейшего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времени.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Стр.104-105.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77072"/>
            <a:ext cx="307234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Cambria" pitchFamily="18" charset="0"/>
              </a:rPr>
              <a:t>полуфеодальной и полуколониальной страной. /] Помещичье землевладение в деревнегхозяйственная раздробленность? меж-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800" y="1628800"/>
            <a:ext cx="6368859" cy="452431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50800"/>
                <a:solidFill>
                  <a:schemeClr val="bg1"/>
                </a:solidFill>
              </a:rPr>
              <a:t>Полуфеодальная и </a:t>
            </a:r>
          </a:p>
          <a:p>
            <a:r>
              <a:rPr lang="ru-RU" sz="3200" b="1" dirty="0" smtClean="0">
                <a:ln w="50800"/>
                <a:solidFill>
                  <a:schemeClr val="bg1"/>
                </a:solidFill>
              </a:rPr>
              <a:t> полуколониальная   страна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50800"/>
                <a:solidFill>
                  <a:schemeClr val="bg1"/>
                </a:solidFill>
              </a:rPr>
              <a:t>Помещичье землевладение в </a:t>
            </a:r>
          </a:p>
          <a:p>
            <a:r>
              <a:rPr lang="ru-RU" sz="3200" b="1" dirty="0">
                <a:ln w="50800"/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ln w="50800"/>
                <a:solidFill>
                  <a:schemeClr val="bg1"/>
                </a:solidFill>
              </a:rPr>
              <a:t> деревне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50800"/>
                <a:solidFill>
                  <a:schemeClr val="bg1"/>
                </a:solidFill>
              </a:rPr>
              <a:t>Хозяйственная раздробленность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50800"/>
                <a:solidFill>
                  <a:schemeClr val="bg1"/>
                </a:solidFill>
              </a:rPr>
              <a:t>Междоусобные войны за власть </a:t>
            </a:r>
          </a:p>
          <a:p>
            <a:r>
              <a:rPr lang="ru-RU" sz="3200" b="1" dirty="0" smtClean="0">
                <a:ln w="50800"/>
                <a:solidFill>
                  <a:schemeClr val="bg1"/>
                </a:solidFill>
              </a:rPr>
              <a:t>  военных губернаторов</a:t>
            </a:r>
          </a:p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n w="50800"/>
                <a:solidFill>
                  <a:schemeClr val="bg1"/>
                </a:solidFill>
              </a:rPr>
              <a:t>Сохранение господства </a:t>
            </a:r>
          </a:p>
          <a:p>
            <a:r>
              <a:rPr lang="ru-RU" sz="3200" b="1" dirty="0">
                <a:ln w="50800"/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ln w="50800"/>
                <a:solidFill>
                  <a:schemeClr val="bg1"/>
                </a:solidFill>
              </a:rPr>
              <a:t> иностранного   капитала</a:t>
            </a:r>
            <a:endParaRPr lang="ru-RU" sz="3200" b="1" dirty="0">
              <a:ln w="50800"/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2013" y="260648"/>
            <a:ext cx="866198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национальной революции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2699792" cy="39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95536" y="5589240"/>
            <a:ext cx="2069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9900"/>
                </a:solidFill>
              </a:rPr>
              <a:t>Сунь Ятсен</a:t>
            </a:r>
            <a:endParaRPr lang="ru-RU" sz="2800" b="1" dirty="0">
              <a:solidFill>
                <a:srgbClr val="FF99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720" y="0"/>
            <a:ext cx="884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«Три народных принципа»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7124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ринцип </a:t>
            </a:r>
            <a:r>
              <a:rPr lang="ru-RU" sz="4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национализма </a:t>
            </a:r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: </a:t>
            </a:r>
            <a:endParaRPr lang="ru-RU" sz="4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" y="1844824"/>
            <a:ext cx="914400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борьба за свержение маньчжурской династии </a:t>
            </a:r>
            <a:endParaRPr kumimoji="0" lang="en-US" sz="3200" b="1" i="0" u="none" strike="noStrike" normalizeH="0" baseline="0" dirty="0" smtClean="0">
              <a:ln w="50800"/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err="1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Цин</a:t>
            </a: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обретение  независимости  от  Запада,:</a:t>
            </a:r>
            <a:r>
              <a:rPr kumimoji="0" lang="ru-RU" sz="3200" b="1" i="0" u="none" strike="noStrike" normalizeH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возрождение  и объединение  нации,</a:t>
            </a: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восстановление  государственности,</a:t>
            </a:r>
            <a:r>
              <a:rPr kumimoji="0" lang="ru-RU" sz="3200" b="1" i="0" u="none" strike="noStrike" normalizeH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достижение  высокого</a:t>
            </a: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уровня развития страны. </a:t>
            </a: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догнать и перегнать по уровню </a:t>
            </a:r>
            <a:endParaRPr kumimoji="0" lang="en-US" sz="3200" b="1" i="0" u="none" strike="noStrike" normalizeH="0" baseline="0" dirty="0" smtClean="0">
              <a:ln w="50800"/>
              <a:solidFill>
                <a:srgbClr val="66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2476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экономического</a:t>
            </a:r>
            <a:r>
              <a:rPr kumimoji="0" lang="en-US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развития Европу</a:t>
            </a:r>
            <a:r>
              <a:rPr kumimoji="0" lang="en-US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normalizeH="0" baseline="0" dirty="0" smtClean="0">
                <a:ln w="50800"/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Америку. </a:t>
            </a:r>
            <a:endParaRPr kumimoji="0" lang="ru-RU" sz="3200" b="1" i="0" u="none" strike="noStrike" normalizeH="0" baseline="0" dirty="0" smtClean="0">
              <a:ln w="50800"/>
              <a:solidFill>
                <a:srgbClr val="663300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Принцип  демократизма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268761"/>
            <a:ext cx="9144000" cy="55092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indent="130175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становление в  Китае республиканского    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indent="1301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строя, </a:t>
            </a:r>
            <a:r>
              <a:rPr lang="ru-RU" sz="3200" b="1" dirty="0" smtClean="0">
                <a:solidFill>
                  <a:srgbClr val="66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наличии пяти ветвей власти: 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исполнительной, 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законодательной, 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судебной, 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кзаменационной,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контрольной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D238E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9D238E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ароду предоставлялись четыре права: 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избирать,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отзывать депутатов,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выступать  с законодательной инициативой, </a:t>
            </a:r>
          </a:p>
          <a:p>
            <a:pPr lvl="0" indent="130175" fontAlgn="base">
              <a:spcBef>
                <a:spcPct val="0"/>
              </a:spcBef>
              <a:spcAft>
                <a:spcPct val="0"/>
              </a:spcAft>
              <a:buFont typeface="Courier New" pitchFamily="49" charset="0"/>
              <a:buChar char="o"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проводить референдум.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052736"/>
            <a:ext cx="9144000" cy="563231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ограничение помещичьего землевладениям;</a:t>
            </a:r>
            <a:r>
              <a:rPr kumimoji="0" lang="ru-RU" sz="36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аделение бедных крестьян землей («каждому  пахарю — свое поле»);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ирокая  национализация предприятий;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вытеснение частного капитала;       </a:t>
            </a:r>
            <a:r>
              <a:rPr kumimoji="0" lang="ru-RU" sz="3600" b="1" i="0" u="none" strike="noStrike" normalizeH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установление  «государственного социализма»;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ru-RU" sz="36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Мелкая  частная собственность сохранялась.</a:t>
            </a:r>
            <a:endParaRPr kumimoji="0" lang="ru-RU" sz="36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88640"/>
            <a:ext cx="845571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Принцип народного благоденствия </a:t>
            </a:r>
            <a:endParaRPr lang="ru-RU" sz="4000" b="1" dirty="0">
              <a:ln w="11430"/>
              <a:solidFill>
                <a:srgbClr val="9D238E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49" name="Object 1"/>
          <p:cNvGraphicFramePr>
            <a:graphicFrameLocks noChangeAspect="1"/>
          </p:cNvGraphicFramePr>
          <p:nvPr/>
        </p:nvGraphicFramePr>
        <p:xfrm>
          <a:off x="0" y="-1"/>
          <a:ext cx="9144000" cy="687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Слайд" r:id="rId3" imgW="4568937" imgH="3426093" progId="PowerPoint.Slide.12">
                  <p:embed/>
                </p:oleObj>
              </mc:Choice>
              <mc:Fallback>
                <p:oleObj name="Слайд" r:id="rId3" imgW="4568937" imgH="3426093" progId="PowerPoint.Slide.12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"/>
                        <a:ext cx="9144000" cy="68723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2266" y="116632"/>
            <a:ext cx="864236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Национальная революция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1925-1928гг.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204864"/>
            <a:ext cx="8575040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400" b="1" cap="none" spc="0" dirty="0" smtClean="0">
                <a:ln w="11430"/>
                <a:solidFill>
                  <a:srgbClr val="66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Повод: </a:t>
            </a:r>
            <a:r>
              <a:rPr lang="ru-RU" sz="32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убийство японцами китайского </a:t>
            </a:r>
          </a:p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ru-RU" sz="32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оммуниста, рабочего текстильной фабрики.</a:t>
            </a:r>
          </a:p>
          <a:p>
            <a:r>
              <a:rPr lang="ru-RU" sz="3200" b="1" dirty="0" smtClean="0">
                <a:ln w="11430"/>
                <a:solidFill>
                  <a:srgbClr val="9D238E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30 мая 1925г.- </a:t>
            </a:r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антиимпериалистическая </a:t>
            </a:r>
          </a:p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демонстрация шанхайских студентов и её </a:t>
            </a:r>
          </a:p>
          <a:p>
            <a:r>
              <a:rPr lang="ru-RU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расстрел.</a:t>
            </a:r>
          </a:p>
          <a:p>
            <a:endParaRPr lang="ru-RU" sz="3200" b="1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32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Установление на юге Китая власти партии </a:t>
            </a:r>
          </a:p>
          <a:p>
            <a:r>
              <a:rPr lang="ru-RU" sz="32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Гоминьдан и КПК.</a:t>
            </a:r>
            <a:endParaRPr lang="ru-RU" sz="4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PERPATINA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COPPERPATINA</Template>
  <TotalTime>207</TotalTime>
  <Words>571</Words>
  <Application>Microsoft Office PowerPoint</Application>
  <PresentationFormat>Экран (4:3)</PresentationFormat>
  <Paragraphs>144</Paragraphs>
  <Slides>26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3" baseType="lpstr">
      <vt:lpstr>Arial</vt:lpstr>
      <vt:lpstr>Cambria</vt:lpstr>
      <vt:lpstr>Courier New</vt:lpstr>
      <vt:lpstr>Times New Roman</vt:lpstr>
      <vt:lpstr>Wingdings</vt:lpstr>
      <vt:lpstr>COPPERPATINA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Loner-XP</dc:creator>
  <cp:lastModifiedBy>Пользователь Windows</cp:lastModifiedBy>
  <cp:revision>22</cp:revision>
  <dcterms:created xsi:type="dcterms:W3CDTF">2010-11-12T21:54:28Z</dcterms:created>
  <dcterms:modified xsi:type="dcterms:W3CDTF">2020-04-13T07:51:44Z</dcterms:modified>
</cp:coreProperties>
</file>