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12192000"/>
  <p:notesSz cx="6797675" cy="9926625"/>
  <p:embeddedFontLst>
    <p:embeddedFont>
      <p:font typeface="Arim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mo-bold.fntdata"/><Relationship Id="rId11" Type="http://schemas.openxmlformats.org/officeDocument/2006/relationships/slide" Target="slides/slide5.xml"/><Relationship Id="rId22" Type="http://schemas.openxmlformats.org/officeDocument/2006/relationships/font" Target="fonts/Arimo-boldItalic.fntdata"/><Relationship Id="rId10" Type="http://schemas.openxmlformats.org/officeDocument/2006/relationships/slide" Target="slides/slide4.xml"/><Relationship Id="rId21" Type="http://schemas.openxmlformats.org/officeDocument/2006/relationships/font" Target="fonts/Arimo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Arimo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2417233" y="990601"/>
            <a:ext cx="92456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149600" y="3505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64" name="Google Shape;64;p18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8" name="Google Shape;68;p19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9" name="Google Shape;69;p19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70" name="Google Shape;70;p19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76" name="Google Shape;76;p21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2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2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" type="body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/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4"/>
          <p:cNvSpPr txBox="1"/>
          <p:nvPr>
            <p:ph idx="1" type="body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5" name="Google Shape;25;p6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29" name="Google Shape;29;p7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0" name="Google Shape;30;p7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1" name="Google Shape;31;p7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37" name="Google Shape;37;p9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15.jpg"/><Relationship Id="rId5" Type="http://schemas.openxmlformats.org/officeDocument/2006/relationships/image" Target="../media/image14.jpg"/><Relationship Id="rId6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youtu.be/5hTU8auwvUQ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5"/>
          <p:cNvSpPr/>
          <p:nvPr/>
        </p:nvSpPr>
        <p:spPr>
          <a:xfrm>
            <a:off x="3215680" y="1052736"/>
            <a:ext cx="8020209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DF935E"/>
                </a:solidFill>
                <a:latin typeface="Arial"/>
                <a:ea typeface="Arial"/>
                <a:cs typeface="Arial"/>
                <a:sym typeface="Arial"/>
              </a:rPr>
              <a:t>ДОМАШНЕЕ ЗАДАНИЕ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rgbClr val="DF935E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DF935E"/>
                </a:solidFill>
                <a:latin typeface="Arimo"/>
                <a:ea typeface="Arimo"/>
                <a:cs typeface="Arimo"/>
                <a:sym typeface="Arimo"/>
              </a:rPr>
              <a:t>§22,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DF935E"/>
                </a:solidFill>
                <a:latin typeface="Arimo"/>
                <a:ea typeface="Arimo"/>
                <a:cs typeface="Arimo"/>
                <a:sym typeface="Arimo"/>
              </a:rPr>
              <a:t>ДАТЫ И ТЕРМИНЫ.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rgbClr val="DF935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4"/>
          <p:cNvSpPr/>
          <p:nvPr/>
        </p:nvSpPr>
        <p:spPr>
          <a:xfrm>
            <a:off x="1703512" y="285729"/>
            <a:ext cx="10297144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1" lang="ru-RU" sz="3600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1607Г.</a:t>
            </a:r>
            <a:r>
              <a:rPr b="1" lang="ru-RU" sz="28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 ПОХОД ЛЖЕДМИТРИЯ II НА МОСКВУ;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b="1" lang="ru-RU" sz="3600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1608Г.</a:t>
            </a:r>
            <a:r>
              <a:rPr b="1" lang="ru-RU" sz="28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 НАЧАЛО ШВЕДСКОЙ ИНТЕРВЕНЦИИ В </a:t>
            </a:r>
            <a:endParaRPr b="1" sz="280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       РОССИЮ;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b="1" lang="ru-RU" sz="36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ИЮЛЬ </a:t>
            </a:r>
            <a:r>
              <a:rPr b="1" lang="ru-RU" sz="3600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1610Г</a:t>
            </a:r>
            <a:r>
              <a:rPr b="1" lang="ru-RU" sz="2800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lang="ru-RU" sz="28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 НИЗЛОЖЕНИЕ ВАСИЛИЯ             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       ШУЙСКОГО; </a:t>
            </a:r>
            <a:r>
              <a:rPr b="1" lang="ru-RU" sz="28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«СЕМИБОЯРЩИНА»;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НОЧЬ НА 21 СЕНТЯБРЯ 1610Г.</a:t>
            </a:r>
            <a:r>
              <a:rPr b="1" lang="ru-RU" sz="36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lang="ru-RU" sz="28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ПОЛЯКИ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ВОШЛИ В МОСКВУ;</a:t>
            </a:r>
            <a:endParaRPr b="1" sz="360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34"/>
          <p:cNvPicPr preferRelativeResize="0"/>
          <p:nvPr/>
        </p:nvPicPr>
        <p:blipFill rotWithShape="1">
          <a:blip r:embed="rId3">
            <a:alphaModFix/>
          </a:blip>
          <a:srcRect b="49999" l="0" r="50000" t="5070"/>
          <a:stretch/>
        </p:blipFill>
        <p:spPr>
          <a:xfrm>
            <a:off x="119336" y="116632"/>
            <a:ext cx="2012486" cy="279400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53" name="Google Shape;15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0056" y="4158987"/>
            <a:ext cx="4320480" cy="264935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360" y="188640"/>
            <a:ext cx="3618402" cy="482453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59" name="Google Shape;159;p35"/>
          <p:cNvSpPr txBox="1"/>
          <p:nvPr/>
        </p:nvSpPr>
        <p:spPr>
          <a:xfrm>
            <a:off x="4367808" y="692696"/>
            <a:ext cx="7344816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ПАТРИАРХ ГЕРМОГЕН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РАССЫЛАЕТ ГРАМОТЫ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С ПРИЗЫВОМ К БОРЬБЕ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ЗА ОСВОБОЖДЕНИЕ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ОТ ИНТЕРВЕНТОВ;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ВСЕ СОСЛОВИЯ ГОТОВЫ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БОРОТЬСЯ С ЧУЖЕЗЕМНЫМ</a:t>
            </a:r>
            <a:endParaRPr b="1" sz="320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НАШЕСТВИЕМ;</a:t>
            </a:r>
            <a:endParaRPr b="1" sz="320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5521" y="260648"/>
            <a:ext cx="4563769" cy="367240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65" name="Google Shape;165;p36"/>
          <p:cNvSpPr/>
          <p:nvPr/>
        </p:nvSpPr>
        <p:spPr>
          <a:xfrm>
            <a:off x="1631504" y="4077073"/>
            <a:ext cx="9036496" cy="2431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ВЕСНА-ОСЕНЬ 1612Г.</a:t>
            </a:r>
            <a:r>
              <a:rPr b="1" lang="ru-RU" sz="40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lang="ru-RU" sz="28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ОСВОБОЖДЕНИЕ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МОСКВЫ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               ВОЙСКАМИ МИНИНА И ПОЖАРСКОГО;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                 ОКОНЧАНИЕ ГРАЖДАНСКОЙ ВОЙНЫ;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6"/>
          <p:cNvSpPr/>
          <p:nvPr/>
        </p:nvSpPr>
        <p:spPr>
          <a:xfrm>
            <a:off x="4037960" y="188641"/>
            <a:ext cx="6253507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РОССИЙСКОЕ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ГОСУДАРСТВО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В НАЧАЛЕ </a:t>
            </a:r>
            <a:endParaRPr b="1" i="0" sz="4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XVII ВЕКА.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«СМУТНОЕ ВРЕМЯ»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6585" y="188640"/>
            <a:ext cx="1937035" cy="238378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8" name="Google Shape;9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7809" y="4726044"/>
            <a:ext cx="1770009" cy="196963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9" name="Google Shape;99;p26"/>
          <p:cNvPicPr preferRelativeResize="0"/>
          <p:nvPr/>
        </p:nvPicPr>
        <p:blipFill rotWithShape="1">
          <a:blip r:embed="rId5">
            <a:alphaModFix/>
          </a:blip>
          <a:srcRect b="50000" l="0" r="50000" t="5124"/>
          <a:stretch/>
        </p:blipFill>
        <p:spPr>
          <a:xfrm>
            <a:off x="8909246" y="4671814"/>
            <a:ext cx="1382221" cy="191668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0" name="Google Shape;100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56040" y="4671814"/>
            <a:ext cx="2023864" cy="2023864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7"/>
          <p:cNvSpPr/>
          <p:nvPr/>
        </p:nvSpPr>
        <p:spPr>
          <a:xfrm>
            <a:off x="2524101" y="0"/>
            <a:ext cx="749301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FFE983"/>
                </a:solidFill>
                <a:latin typeface="Arial"/>
                <a:ea typeface="Arial"/>
                <a:cs typeface="Arial"/>
                <a:sym typeface="Arial"/>
              </a:rPr>
              <a:t>Цели и задачи урока:</a:t>
            </a:r>
            <a:endParaRPr b="1" i="0" sz="5400" u="none" cap="none" strike="noStrike">
              <a:solidFill>
                <a:srgbClr val="FFE9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7"/>
          <p:cNvSpPr/>
          <p:nvPr/>
        </p:nvSpPr>
        <p:spPr>
          <a:xfrm>
            <a:off x="1127448" y="1268760"/>
            <a:ext cx="9144000" cy="3600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ru-RU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ВЫЯСНИТЬ: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lang="ru-RU" sz="2400" cap="none">
                <a:solidFill>
                  <a:srgbClr val="008FE5"/>
                </a:solidFill>
                <a:latin typeface="Arial"/>
                <a:ea typeface="Arial"/>
                <a:cs typeface="Arial"/>
                <a:sym typeface="Arial"/>
              </a:rPr>
              <a:t>ПРИЧИНЫ НАЧАЛА И СОДЕРЖАНИЕ «СМУТНОГО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 cap="none">
                <a:solidFill>
                  <a:srgbClr val="008FE5"/>
                </a:solidFill>
                <a:latin typeface="Arial"/>
                <a:ea typeface="Arial"/>
                <a:cs typeface="Arial"/>
                <a:sym typeface="Arial"/>
              </a:rPr>
              <a:t>    ВРЕМЕНИ»;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НАУЧИТЬСЯ: </a:t>
            </a:r>
            <a:r>
              <a:rPr b="1" lang="ru-RU" sz="24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 cap="none">
                <a:solidFill>
                  <a:srgbClr val="9EDAFF"/>
                </a:solidFill>
                <a:latin typeface="Arial"/>
                <a:ea typeface="Arial"/>
                <a:cs typeface="Arial"/>
                <a:sym typeface="Arial"/>
              </a:rPr>
              <a:t>  ПРИОБРЕТАТЬ ЗНАНИЯ ИЗ   РАЗЛИЧНЫХ ИСТОЧНИКОВ;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 cap="none">
                <a:solidFill>
                  <a:srgbClr val="9EDAFF"/>
                </a:solidFill>
                <a:latin typeface="Arial"/>
                <a:ea typeface="Arial"/>
                <a:cs typeface="Arial"/>
                <a:sym typeface="Arial"/>
              </a:rPr>
              <a:t>  ПРОСЛЕЖИВАТЬ ПРИЧИННО-СЛЕДСТВЕННЫЕ СВЯЗИ;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 cap="none">
                <a:solidFill>
                  <a:srgbClr val="9EDAFF"/>
                </a:solidFill>
                <a:latin typeface="Arial"/>
                <a:ea typeface="Arial"/>
                <a:cs typeface="Arial"/>
                <a:sym typeface="Arial"/>
              </a:rPr>
              <a:t>  ПРОВОДИТЬ СРАВНЕНИЯ И ДЕЛАТЬ ОБОБЩЕНИЯ;</a:t>
            </a:r>
            <a:endParaRPr b="1" sz="260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8"/>
          <p:cNvSpPr/>
          <p:nvPr/>
        </p:nvSpPr>
        <p:spPr>
          <a:xfrm>
            <a:off x="1506364" y="0"/>
            <a:ext cx="916163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ПРОБЛЕМНОЕ ЗАДАНИЕ!</a:t>
            </a:r>
            <a:endParaRPr b="1" sz="540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8"/>
          <p:cNvSpPr/>
          <p:nvPr/>
        </p:nvSpPr>
        <p:spPr>
          <a:xfrm>
            <a:off x="2671235" y="1412776"/>
            <a:ext cx="7279942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C4F7FF"/>
                </a:solidFill>
                <a:latin typeface="Arial"/>
                <a:ea typeface="Arial"/>
                <a:cs typeface="Arial"/>
                <a:sym typeface="Arial"/>
              </a:rPr>
              <a:t>Выяснить причины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C4F7FF"/>
                </a:solidFill>
                <a:latin typeface="Arial"/>
                <a:ea typeface="Arial"/>
                <a:cs typeface="Arial"/>
                <a:sym typeface="Arial"/>
              </a:rPr>
              <a:t>начала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C4F7FF"/>
                </a:solidFill>
                <a:latin typeface="Arial"/>
                <a:ea typeface="Arial"/>
                <a:cs typeface="Arial"/>
                <a:sym typeface="Arial"/>
              </a:rPr>
              <a:t>«смутного времени»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C4F7FF"/>
                </a:solidFill>
                <a:latin typeface="Arial"/>
                <a:ea typeface="Arial"/>
                <a:cs typeface="Arial"/>
                <a:sym typeface="Arial"/>
              </a:rPr>
              <a:t>В России.</a:t>
            </a:r>
            <a:endParaRPr b="1" sz="5400">
              <a:solidFill>
                <a:srgbClr val="C4F7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8"/>
          <p:cNvSpPr/>
          <p:nvPr/>
        </p:nvSpPr>
        <p:spPr>
          <a:xfrm>
            <a:off x="1553220" y="1"/>
            <a:ext cx="905536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1604-1612ГГ.</a:t>
            </a:r>
            <a:r>
              <a:rPr b="1" lang="ru-RU" sz="44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lang="ru-RU" sz="40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«СМУТНОЕ ВРЕМЯ»</a:t>
            </a:r>
            <a:endParaRPr b="1" sz="400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8"/>
          <p:cNvSpPr/>
          <p:nvPr/>
        </p:nvSpPr>
        <p:spPr>
          <a:xfrm>
            <a:off x="4347094" y="5133876"/>
            <a:ext cx="3672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https://youtu.be/5hTU8auwvUQ</a:t>
            </a: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/>
          <p:nvPr/>
        </p:nvSpPr>
        <p:spPr>
          <a:xfrm>
            <a:off x="1462082" y="260649"/>
            <a:ext cx="914400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4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ПРЕОБРАЗОВАНИЯ БОРИСА ГОДУНОВА</a:t>
            </a:r>
            <a:endParaRPr b="1" sz="340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9"/>
          <p:cNvSpPr txBox="1"/>
          <p:nvPr/>
        </p:nvSpPr>
        <p:spPr>
          <a:xfrm>
            <a:off x="1874374" y="1196752"/>
            <a:ext cx="8793626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Стремление заручиться поддержкой дворянства,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духовенства и горожан;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1597г.- введение 5-летнего срока сыска беглых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крестьян;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1589г.- утверждение патриаршества;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Расширение торговли с Англией, Голландией,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Персией;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Приглашение иностранцев для работы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часовщиками, аптекарями, врачами;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6. Дворянские дети могут обучаться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за границей;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/>
          <p:nvPr/>
        </p:nvSpPr>
        <p:spPr>
          <a:xfrm>
            <a:off x="1524000" y="11332"/>
            <a:ext cx="913673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ПРИЧИНЫ НАЧАЛА «СМУТНОГО ВРЕМЕНИ» </a:t>
            </a:r>
            <a:endParaRPr b="1" sz="320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0"/>
          <p:cNvSpPr txBox="1"/>
          <p:nvPr/>
        </p:nvSpPr>
        <p:spPr>
          <a:xfrm>
            <a:off x="1487488" y="980728"/>
            <a:ext cx="9625392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1. 1584г. </a:t>
            </a: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смерть Ивана Грозного, пресечение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династии Рюриковичей;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2.  1598г. – избрание на Земском Соборе царём 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Бориса Годунова;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3.   Недовольство служилых людей и крестьянства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своим положением;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b="1" lang="ru-RU" sz="2800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НЕУРОЖАЙ 1601-1603ГГ,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 ВЫЗВАВШИЙ СТРАШНЫЙ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                      ГОЛОД;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</a:t>
            </a:r>
            <a:endParaRPr b="1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6200" y="3717032"/>
            <a:ext cx="2445888" cy="3009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1"/>
          <p:cNvSpPr/>
          <p:nvPr/>
        </p:nvSpPr>
        <p:spPr>
          <a:xfrm>
            <a:off x="4439816" y="692696"/>
            <a:ext cx="7416824" cy="4339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 cap="none">
                <a:solidFill>
                  <a:srgbClr val="008FE5"/>
                </a:solidFill>
                <a:latin typeface="Arial"/>
                <a:ea typeface="Arial"/>
                <a:cs typeface="Arial"/>
                <a:sym typeface="Arial"/>
              </a:rPr>
              <a:t>1604Г.</a:t>
            </a:r>
            <a:r>
              <a:rPr b="1" lang="ru-RU" sz="28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– ПОХОД </a:t>
            </a:r>
            <a:r>
              <a:rPr b="1" lang="ru-RU" sz="28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ЛЖЕДМИТРИЯ I</a:t>
            </a:r>
            <a:r>
              <a:rPr b="1" lang="ru-RU" sz="28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НА МОСКВУ, </a:t>
            </a:r>
            <a:endParaRPr b="1" sz="280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НАЧАЛО «СМУТНОГО ВРЕМЕНИ»;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 cap="none">
                <a:solidFill>
                  <a:srgbClr val="008FE5"/>
                </a:solidFill>
                <a:latin typeface="Arial"/>
                <a:ea typeface="Arial"/>
                <a:cs typeface="Arial"/>
                <a:sym typeface="Arial"/>
              </a:rPr>
              <a:t>1605Г.</a:t>
            </a:r>
            <a:r>
              <a:rPr b="1" lang="ru-RU" sz="28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– ЛЖЕДМИТРИЙ I ЗАНИМАЕТ МОСКОВСКИЙ ПРЕСТОЛ;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 cap="none">
                <a:solidFill>
                  <a:srgbClr val="008FE5"/>
                </a:solidFill>
                <a:latin typeface="Arial"/>
                <a:ea typeface="Arial"/>
                <a:cs typeface="Arial"/>
                <a:sym typeface="Arial"/>
              </a:rPr>
              <a:t>1606Г.</a:t>
            </a:r>
            <a:r>
              <a:rPr b="1" lang="ru-RU" sz="28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– УБИЙСТВО   ЛЖЕДМИТРИЯ I И ИЗБРАНИЕ РУССКИМ ЦАРЁМ </a:t>
            </a:r>
            <a:endParaRPr b="1" sz="280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ВАСИЛИЯ ШУЙСКОГО</a:t>
            </a:r>
            <a:endParaRPr b="1" sz="2800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5400" y="476672"/>
            <a:ext cx="3312368" cy="42291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175" y="265863"/>
            <a:ext cx="2895600" cy="28956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39" name="Google Shape;139;p32"/>
          <p:cNvSpPr txBox="1"/>
          <p:nvPr/>
        </p:nvSpPr>
        <p:spPr>
          <a:xfrm>
            <a:off x="3431704" y="297140"/>
            <a:ext cx="8424936" cy="3231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✔"/>
            </a:pPr>
            <a:r>
              <a:rPr b="1" lang="ru-RU" sz="24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РАЗРАСТАНИЕ МАСШТАБОВ ГРАЖДАНСКОЙ  ВОЙНЫ;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✔"/>
            </a:pPr>
            <a:r>
              <a:rPr b="1" lang="ru-RU" sz="24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РОСТ НАРОДНЫХ ВЫСТУПЛЕНИЙ В ЮЖНЫХ ОКРАИНАХ СТРАНЫ;</a:t>
            </a:r>
            <a:endParaRPr b="1" sz="240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Noto Sans Symbols"/>
              <a:buChar char="✔"/>
            </a:pPr>
            <a:r>
              <a:rPr b="1" lang="ru-RU" sz="3600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1606-1607ГГ.</a:t>
            </a:r>
            <a:r>
              <a:rPr b="1" lang="ru-RU" sz="24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 ВОССТАНИЕ ПОД ПРЕДВОДИТЕЛЬСТВОМ ИВАНА БОЛОТНИКОВА;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1" sz="240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32"/>
          <p:cNvPicPr preferRelativeResize="0"/>
          <p:nvPr/>
        </p:nvPicPr>
        <p:blipFill rotWithShape="1">
          <a:blip r:embed="rId4">
            <a:alphaModFix/>
          </a:blip>
          <a:srcRect b="25109" l="0" r="0" t="5328"/>
          <a:stretch/>
        </p:blipFill>
        <p:spPr>
          <a:xfrm>
            <a:off x="4487801" y="3534189"/>
            <a:ext cx="6019070" cy="314021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3"/>
          <p:cNvSpPr/>
          <p:nvPr/>
        </p:nvSpPr>
        <p:spPr>
          <a:xfrm>
            <a:off x="1524000" y="0"/>
            <a:ext cx="931742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C4F7FF"/>
                </a:solidFill>
                <a:latin typeface="Arial"/>
                <a:ea typeface="Arial"/>
                <a:cs typeface="Arial"/>
                <a:sym typeface="Arial"/>
              </a:rPr>
              <a:t>Познавательное задание!</a:t>
            </a:r>
            <a:endParaRPr b="1" sz="5400">
              <a:solidFill>
                <a:srgbClr val="C4F7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3"/>
          <p:cNvSpPr/>
          <p:nvPr/>
        </p:nvSpPr>
        <p:spPr>
          <a:xfrm>
            <a:off x="2602917" y="1412776"/>
            <a:ext cx="7159589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КАКИЕ СОБЫТИЯ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ПОСЛЕДОВАЛИ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ЗА ВОССТАНИЕМ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ИВАНА БОЛОТНИКОВА?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КАКОВЫ ИХ РЕЗУЛЬТАТЫ?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СТР.155</a:t>
            </a:r>
            <a:endParaRPr b="1" sz="400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irefighter">
  <a:themeElements>
    <a:clrScheme name="Firefighter 14">
      <a:dk1>
        <a:srgbClr val="FFE471"/>
      </a:dk1>
      <a:lt1>
        <a:srgbClr val="FFFFFF"/>
      </a:lt1>
      <a:dk2>
        <a:srgbClr val="FFCC66"/>
      </a:dk2>
      <a:lt2>
        <a:srgbClr val="808080"/>
      </a:lt2>
      <a:accent1>
        <a:srgbClr val="D68629"/>
      </a:accent1>
      <a:accent2>
        <a:srgbClr val="CCECFF"/>
      </a:accent2>
      <a:accent3>
        <a:srgbClr val="FFFFFF"/>
      </a:accent3>
      <a:accent4>
        <a:srgbClr val="DAC35F"/>
      </a:accent4>
      <a:accent5>
        <a:srgbClr val="E8C3AC"/>
      </a:accent5>
      <a:accent6>
        <a:srgbClr val="B9D6E7"/>
      </a:accent6>
      <a:hlink>
        <a:srgbClr val="A1FFFF"/>
      </a:hlink>
      <a:folHlink>
        <a:srgbClr val="DAFF7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Custom Design 14">
      <a:dk1>
        <a:srgbClr val="FFE471"/>
      </a:dk1>
      <a:lt1>
        <a:srgbClr val="FFFFFF"/>
      </a:lt1>
      <a:dk2>
        <a:srgbClr val="FFCC66"/>
      </a:dk2>
      <a:lt2>
        <a:srgbClr val="808080"/>
      </a:lt2>
      <a:accent1>
        <a:srgbClr val="D68629"/>
      </a:accent1>
      <a:accent2>
        <a:srgbClr val="CCECFF"/>
      </a:accent2>
      <a:accent3>
        <a:srgbClr val="FFFFFF"/>
      </a:accent3>
      <a:accent4>
        <a:srgbClr val="DAC35F"/>
      </a:accent4>
      <a:accent5>
        <a:srgbClr val="E8C3AC"/>
      </a:accent5>
      <a:accent6>
        <a:srgbClr val="B9D6E7"/>
      </a:accent6>
      <a:hlink>
        <a:srgbClr val="A1FFFF"/>
      </a:hlink>
      <a:folHlink>
        <a:srgbClr val="DAFF7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