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68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915E6-9285-47D9-B8CF-5D4F6CE11134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D1D848-63B3-4B5D-AA1B-80E2FFFD4B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" name="Group 90"/>
            <p:cNvGrpSpPr>
              <a:grpSpLocks/>
            </p:cNvGrpSpPr>
            <p:nvPr userDrawn="1"/>
          </p:nvGrpSpPr>
          <p:grpSpPr bwMode="auto">
            <a:xfrm>
              <a:off x="696" y="1979"/>
              <a:ext cx="3132" cy="324"/>
              <a:chOff x="696" y="894"/>
              <a:chExt cx="3132" cy="324"/>
            </a:xfrm>
          </p:grpSpPr>
          <p:sp>
            <p:nvSpPr>
              <p:cNvPr id="33878" name="Rectangle 86"/>
              <p:cNvSpPr>
                <a:spLocks noChangeArrowheads="1"/>
              </p:cNvSpPr>
              <p:nvPr userDrawn="1"/>
            </p:nvSpPr>
            <p:spPr bwMode="ltGray">
              <a:xfrm>
                <a:off x="696" y="894"/>
                <a:ext cx="1104" cy="288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79" name="Rectangle 87"/>
              <p:cNvSpPr>
                <a:spLocks noChangeArrowheads="1"/>
              </p:cNvSpPr>
              <p:nvPr userDrawn="1"/>
            </p:nvSpPr>
            <p:spPr bwMode="ltGray">
              <a:xfrm>
                <a:off x="696" y="1122"/>
                <a:ext cx="1440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80" name="Rectangle 88"/>
              <p:cNvSpPr>
                <a:spLocks noChangeArrowheads="1"/>
              </p:cNvSpPr>
              <p:nvPr userDrawn="1"/>
            </p:nvSpPr>
            <p:spPr bwMode="ltGray">
              <a:xfrm>
                <a:off x="1716" y="1068"/>
                <a:ext cx="2112" cy="108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81" name="Rectangle 89"/>
              <p:cNvSpPr>
                <a:spLocks noChangeArrowheads="1"/>
              </p:cNvSpPr>
              <p:nvPr userDrawn="1"/>
            </p:nvSpPr>
            <p:spPr bwMode="ltGray">
              <a:xfrm>
                <a:off x="1713" y="954"/>
                <a:ext cx="1872" cy="144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3848" name="Rectangle 56"/>
            <p:cNvSpPr>
              <a:spLocks noChangeArrowheads="1"/>
            </p:cNvSpPr>
            <p:nvPr userDrawn="1"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" name="Group 2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5" name="Group 3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33796" name="Line 4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797" name="Line 5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798" name="Line 6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799" name="Line 7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0" name="Line 8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1" name="Line 9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6" name="Line 14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0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1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11" name="Line 19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1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1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1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1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16" name="Line 24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1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6" name="Group 26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33819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0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1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2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3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4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5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6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7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8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29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0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1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2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3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4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5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6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7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8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9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40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41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42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43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44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45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46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47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4512" y="3984"/>
              <a:ext cx="912" cy="288"/>
              <a:chOff x="4512" y="3984"/>
              <a:chExt cx="912" cy="288"/>
            </a:xfrm>
          </p:grpSpPr>
          <p:sp>
            <p:nvSpPr>
              <p:cNvPr id="33856" name="Rectangle 64" descr="60%"/>
              <p:cNvSpPr>
                <a:spLocks noChangeArrowheads="1"/>
              </p:cNvSpPr>
              <p:nvPr userDrawn="1"/>
            </p:nvSpPr>
            <p:spPr bwMode="ltGray">
              <a:xfrm>
                <a:off x="4560" y="4032"/>
                <a:ext cx="816" cy="192"/>
              </a:xfrm>
              <a:prstGeom prst="rect">
                <a:avLst/>
              </a:prstGeom>
              <a:pattFill prst="pct60">
                <a:fgClr>
                  <a:schemeClr val="folHlink"/>
                </a:fgClr>
                <a:bgClr>
                  <a:schemeClr val="bg1"/>
                </a:bgClr>
              </a:patt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57" name="Line 65"/>
              <p:cNvSpPr>
                <a:spLocks noChangeShapeType="1"/>
              </p:cNvSpPr>
              <p:nvPr userDrawn="1"/>
            </p:nvSpPr>
            <p:spPr bwMode="ltGray">
              <a:xfrm>
                <a:off x="4512" y="4032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58" name="Line 66"/>
              <p:cNvSpPr>
                <a:spLocks noChangeShapeType="1"/>
              </p:cNvSpPr>
              <p:nvPr userDrawn="1"/>
            </p:nvSpPr>
            <p:spPr bwMode="ltGray">
              <a:xfrm>
                <a:off x="4512" y="4224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59" name="Line 67"/>
              <p:cNvSpPr>
                <a:spLocks noChangeShapeType="1"/>
              </p:cNvSpPr>
              <p:nvPr userDrawn="1"/>
            </p:nvSpPr>
            <p:spPr bwMode="ltGray">
              <a:xfrm>
                <a:off x="4560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60" name="Line 68"/>
              <p:cNvSpPr>
                <a:spLocks noChangeShapeType="1"/>
              </p:cNvSpPr>
              <p:nvPr userDrawn="1"/>
            </p:nvSpPr>
            <p:spPr bwMode="ltGray">
              <a:xfrm>
                <a:off x="5376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3872" name="Line 80"/>
            <p:cNvSpPr>
              <a:spLocks noChangeShapeType="1"/>
            </p:cNvSpPr>
            <p:nvPr userDrawn="1"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8" name="Group 106"/>
            <p:cNvGrpSpPr>
              <a:grpSpLocks/>
            </p:cNvGrpSpPr>
            <p:nvPr userDrawn="1"/>
          </p:nvGrpSpPr>
          <p:grpSpPr bwMode="auto">
            <a:xfrm>
              <a:off x="261" y="1962"/>
              <a:ext cx="3567" cy="1494"/>
              <a:chOff x="261" y="877"/>
              <a:chExt cx="3567" cy="1494"/>
            </a:xfrm>
          </p:grpSpPr>
          <p:sp>
            <p:nvSpPr>
              <p:cNvPr id="33874" name="Line 82"/>
              <p:cNvSpPr>
                <a:spLocks noChangeShapeType="1"/>
              </p:cNvSpPr>
              <p:nvPr/>
            </p:nvSpPr>
            <p:spPr bwMode="ltGray">
              <a:xfrm flipH="1">
                <a:off x="261" y="951"/>
                <a:ext cx="1533" cy="3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75" name="Line 83"/>
              <p:cNvSpPr>
                <a:spLocks noChangeShapeType="1"/>
              </p:cNvSpPr>
              <p:nvPr/>
            </p:nvSpPr>
            <p:spPr bwMode="ltGray">
              <a:xfrm>
                <a:off x="383" y="879"/>
                <a:ext cx="0" cy="149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76" name="Arc 84"/>
              <p:cNvSpPr>
                <a:spLocks/>
              </p:cNvSpPr>
              <p:nvPr/>
            </p:nvSpPr>
            <p:spPr bwMode="ltGray">
              <a:xfrm rot="16200000" flipH="1">
                <a:off x="303" y="87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83" name="Arc 91"/>
              <p:cNvSpPr>
                <a:spLocks/>
              </p:cNvSpPr>
              <p:nvPr userDrawn="1"/>
            </p:nvSpPr>
            <p:spPr bwMode="ltGray">
              <a:xfrm>
                <a:off x="692" y="895"/>
                <a:ext cx="267" cy="209"/>
              </a:xfrm>
              <a:custGeom>
                <a:avLst/>
                <a:gdLst>
                  <a:gd name="G0" fmla="+- 16787 0 0"/>
                  <a:gd name="G1" fmla="+- 8563 0 0"/>
                  <a:gd name="G2" fmla="+- 21600 0 0"/>
                  <a:gd name="T0" fmla="*/ 36617 w 38387"/>
                  <a:gd name="T1" fmla="*/ 0 h 30163"/>
                  <a:gd name="T2" fmla="*/ 0 w 38387"/>
                  <a:gd name="T3" fmla="*/ 22156 h 30163"/>
                  <a:gd name="T4" fmla="*/ 16787 w 38387"/>
                  <a:gd name="T5" fmla="*/ 8563 h 30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387" h="30163" fill="none" extrusionOk="0">
                    <a:moveTo>
                      <a:pt x="36617" y="-1"/>
                    </a:moveTo>
                    <a:cubicBezTo>
                      <a:pt x="37784" y="2703"/>
                      <a:pt x="38387" y="5617"/>
                      <a:pt x="38387" y="8563"/>
                    </a:cubicBezTo>
                    <a:cubicBezTo>
                      <a:pt x="38387" y="20492"/>
                      <a:pt x="28716" y="30163"/>
                      <a:pt x="16787" y="30163"/>
                    </a:cubicBezTo>
                    <a:cubicBezTo>
                      <a:pt x="10269" y="30163"/>
                      <a:pt x="4101" y="27220"/>
                      <a:pt x="0" y="22155"/>
                    </a:cubicBezTo>
                  </a:path>
                  <a:path w="38387" h="30163" stroke="0" extrusionOk="0">
                    <a:moveTo>
                      <a:pt x="36617" y="-1"/>
                    </a:moveTo>
                    <a:cubicBezTo>
                      <a:pt x="37784" y="2703"/>
                      <a:pt x="38387" y="5617"/>
                      <a:pt x="38387" y="8563"/>
                    </a:cubicBezTo>
                    <a:cubicBezTo>
                      <a:pt x="38387" y="20492"/>
                      <a:pt x="28716" y="30163"/>
                      <a:pt x="16787" y="30163"/>
                    </a:cubicBezTo>
                    <a:cubicBezTo>
                      <a:pt x="10269" y="30163"/>
                      <a:pt x="4101" y="27220"/>
                      <a:pt x="0" y="22155"/>
                    </a:cubicBezTo>
                    <a:lnTo>
                      <a:pt x="16787" y="8563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84" name="Arc 92"/>
              <p:cNvSpPr>
                <a:spLocks/>
              </p:cNvSpPr>
              <p:nvPr userDrawn="1"/>
            </p:nvSpPr>
            <p:spPr bwMode="ltGray">
              <a:xfrm flipV="1">
                <a:off x="834" y="893"/>
                <a:ext cx="288" cy="322"/>
              </a:xfrm>
              <a:custGeom>
                <a:avLst/>
                <a:gdLst>
                  <a:gd name="G0" fmla="+- 21600 0 0"/>
                  <a:gd name="G1" fmla="+- 5361 0 0"/>
                  <a:gd name="G2" fmla="+- 21600 0 0"/>
                  <a:gd name="T0" fmla="*/ 10995 w 21600"/>
                  <a:gd name="T1" fmla="*/ 24179 h 24179"/>
                  <a:gd name="T2" fmla="*/ 676 w 21600"/>
                  <a:gd name="T3" fmla="*/ 0 h 24179"/>
                  <a:gd name="T4" fmla="*/ 21600 w 21600"/>
                  <a:gd name="T5" fmla="*/ 5361 h 24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4179" fill="none" extrusionOk="0">
                    <a:moveTo>
                      <a:pt x="10995" y="24178"/>
                    </a:moveTo>
                    <a:cubicBezTo>
                      <a:pt x="4202" y="20350"/>
                      <a:pt x="0" y="13158"/>
                      <a:pt x="0" y="5361"/>
                    </a:cubicBezTo>
                    <a:cubicBezTo>
                      <a:pt x="-1" y="3552"/>
                      <a:pt x="227" y="1751"/>
                      <a:pt x="675" y="-1"/>
                    </a:cubicBezTo>
                  </a:path>
                  <a:path w="21600" h="24179" stroke="0" extrusionOk="0">
                    <a:moveTo>
                      <a:pt x="10995" y="24178"/>
                    </a:moveTo>
                    <a:cubicBezTo>
                      <a:pt x="4202" y="20350"/>
                      <a:pt x="0" y="13158"/>
                      <a:pt x="0" y="5361"/>
                    </a:cubicBezTo>
                    <a:cubicBezTo>
                      <a:pt x="-1" y="3552"/>
                      <a:pt x="227" y="1751"/>
                      <a:pt x="675" y="-1"/>
                    </a:cubicBezTo>
                    <a:lnTo>
                      <a:pt x="21600" y="5361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85" name="Arc 93"/>
              <p:cNvSpPr>
                <a:spLocks/>
              </p:cNvSpPr>
              <p:nvPr userDrawn="1"/>
            </p:nvSpPr>
            <p:spPr bwMode="ltGray">
              <a:xfrm flipV="1">
                <a:off x="1124" y="888"/>
                <a:ext cx="288" cy="329"/>
              </a:xfrm>
              <a:custGeom>
                <a:avLst/>
                <a:gdLst>
                  <a:gd name="G0" fmla="+- 0 0 0"/>
                  <a:gd name="G1" fmla="+- 4933 0 0"/>
                  <a:gd name="G2" fmla="+- 21600 0 0"/>
                  <a:gd name="T0" fmla="*/ 21029 w 21600"/>
                  <a:gd name="T1" fmla="*/ 0 h 24653"/>
                  <a:gd name="T2" fmla="*/ 8813 w 21600"/>
                  <a:gd name="T3" fmla="*/ 24653 h 24653"/>
                  <a:gd name="T4" fmla="*/ 0 w 21600"/>
                  <a:gd name="T5" fmla="*/ 4933 h 246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4653" fill="none" extrusionOk="0">
                    <a:moveTo>
                      <a:pt x="21029" y="-1"/>
                    </a:moveTo>
                    <a:cubicBezTo>
                      <a:pt x="21408" y="1616"/>
                      <a:pt x="21600" y="3272"/>
                      <a:pt x="21600" y="4933"/>
                    </a:cubicBezTo>
                    <a:cubicBezTo>
                      <a:pt x="21600" y="13452"/>
                      <a:pt x="16591" y="21176"/>
                      <a:pt x="8813" y="24653"/>
                    </a:cubicBezTo>
                  </a:path>
                  <a:path w="21600" h="24653" stroke="0" extrusionOk="0">
                    <a:moveTo>
                      <a:pt x="21029" y="-1"/>
                    </a:moveTo>
                    <a:cubicBezTo>
                      <a:pt x="21408" y="1616"/>
                      <a:pt x="21600" y="3272"/>
                      <a:pt x="21600" y="4933"/>
                    </a:cubicBezTo>
                    <a:cubicBezTo>
                      <a:pt x="21600" y="13452"/>
                      <a:pt x="16591" y="21176"/>
                      <a:pt x="8813" y="24653"/>
                    </a:cubicBezTo>
                    <a:lnTo>
                      <a:pt x="0" y="4933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86" name="Line 94"/>
              <p:cNvSpPr>
                <a:spLocks noChangeShapeType="1"/>
              </p:cNvSpPr>
              <p:nvPr userDrawn="1"/>
            </p:nvSpPr>
            <p:spPr bwMode="ltGray">
              <a:xfrm flipV="1">
                <a:off x="720" y="891"/>
                <a:ext cx="417" cy="327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87" name="Line 95"/>
              <p:cNvSpPr>
                <a:spLocks noChangeShapeType="1"/>
              </p:cNvSpPr>
              <p:nvPr userDrawn="1"/>
            </p:nvSpPr>
            <p:spPr bwMode="ltGray">
              <a:xfrm>
                <a:off x="771" y="891"/>
                <a:ext cx="300" cy="324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88" name="Arc 96"/>
              <p:cNvSpPr>
                <a:spLocks/>
              </p:cNvSpPr>
              <p:nvPr userDrawn="1"/>
            </p:nvSpPr>
            <p:spPr bwMode="ltGray">
              <a:xfrm flipV="1">
                <a:off x="2708" y="954"/>
                <a:ext cx="727" cy="619"/>
              </a:xfrm>
              <a:custGeom>
                <a:avLst/>
                <a:gdLst>
                  <a:gd name="G0" fmla="+- 18917 0 0"/>
                  <a:gd name="G1" fmla="+- 0 0 0"/>
                  <a:gd name="G2" fmla="+- 21600 0 0"/>
                  <a:gd name="T0" fmla="*/ 4536 w 18917"/>
                  <a:gd name="T1" fmla="*/ 16117 h 16117"/>
                  <a:gd name="T2" fmla="*/ 0 w 18917"/>
                  <a:gd name="T3" fmla="*/ 10426 h 16117"/>
                  <a:gd name="T4" fmla="*/ 18917 w 18917"/>
                  <a:gd name="T5" fmla="*/ 0 h 16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917" h="16117" fill="none" extrusionOk="0">
                    <a:moveTo>
                      <a:pt x="4536" y="16116"/>
                    </a:moveTo>
                    <a:cubicBezTo>
                      <a:pt x="2713" y="14490"/>
                      <a:pt x="1179" y="12565"/>
                      <a:pt x="-1" y="10426"/>
                    </a:cubicBezTo>
                  </a:path>
                  <a:path w="18917" h="16117" stroke="0" extrusionOk="0">
                    <a:moveTo>
                      <a:pt x="4536" y="16116"/>
                    </a:moveTo>
                    <a:cubicBezTo>
                      <a:pt x="2713" y="14490"/>
                      <a:pt x="1179" y="12565"/>
                      <a:pt x="-1" y="10426"/>
                    </a:cubicBezTo>
                    <a:lnTo>
                      <a:pt x="18917" y="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89" name="Arc 97"/>
              <p:cNvSpPr>
                <a:spLocks/>
              </p:cNvSpPr>
              <p:nvPr userDrawn="1"/>
            </p:nvSpPr>
            <p:spPr bwMode="ltGray">
              <a:xfrm>
                <a:off x="3076" y="922"/>
                <a:ext cx="425" cy="215"/>
              </a:xfrm>
              <a:custGeom>
                <a:avLst/>
                <a:gdLst>
                  <a:gd name="G0" fmla="+- 21430 0 0"/>
                  <a:gd name="G1" fmla="+- 0 0 0"/>
                  <a:gd name="G2" fmla="+- 21600 0 0"/>
                  <a:gd name="T0" fmla="*/ 42771 w 42771"/>
                  <a:gd name="T1" fmla="*/ 3334 h 21600"/>
                  <a:gd name="T2" fmla="*/ 0 w 42771"/>
                  <a:gd name="T3" fmla="*/ 2703 h 21600"/>
                  <a:gd name="T4" fmla="*/ 21430 w 42771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771" h="21600" fill="none" extrusionOk="0">
                    <a:moveTo>
                      <a:pt x="42771" y="3334"/>
                    </a:moveTo>
                    <a:cubicBezTo>
                      <a:pt x="41128" y="13848"/>
                      <a:pt x="32072" y="21599"/>
                      <a:pt x="21430" y="21600"/>
                    </a:cubicBezTo>
                    <a:cubicBezTo>
                      <a:pt x="10545" y="21600"/>
                      <a:pt x="1361" y="13501"/>
                      <a:pt x="-1" y="2703"/>
                    </a:cubicBezTo>
                  </a:path>
                  <a:path w="42771" h="21600" stroke="0" extrusionOk="0">
                    <a:moveTo>
                      <a:pt x="42771" y="3334"/>
                    </a:moveTo>
                    <a:cubicBezTo>
                      <a:pt x="41128" y="13848"/>
                      <a:pt x="32072" y="21599"/>
                      <a:pt x="21430" y="21600"/>
                    </a:cubicBezTo>
                    <a:cubicBezTo>
                      <a:pt x="10545" y="21600"/>
                      <a:pt x="1361" y="13501"/>
                      <a:pt x="-1" y="2703"/>
                    </a:cubicBezTo>
                    <a:lnTo>
                      <a:pt x="21430" y="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90" name="Arc 98"/>
              <p:cNvSpPr>
                <a:spLocks/>
              </p:cNvSpPr>
              <p:nvPr userDrawn="1"/>
            </p:nvSpPr>
            <p:spPr bwMode="ltGray">
              <a:xfrm flipH="1" flipV="1">
                <a:off x="3441" y="1037"/>
                <a:ext cx="288" cy="144"/>
              </a:xfrm>
              <a:custGeom>
                <a:avLst/>
                <a:gdLst>
                  <a:gd name="G0" fmla="+- 21571 0 0"/>
                  <a:gd name="G1" fmla="+- 0 0 0"/>
                  <a:gd name="G2" fmla="+- 21600 0 0"/>
                  <a:gd name="T0" fmla="*/ 43129 w 43129"/>
                  <a:gd name="T1" fmla="*/ 1348 h 21600"/>
                  <a:gd name="T2" fmla="*/ 0 w 43129"/>
                  <a:gd name="T3" fmla="*/ 1115 h 21600"/>
                  <a:gd name="T4" fmla="*/ 21571 w 431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29" h="21600" fill="none" extrusionOk="0">
                    <a:moveTo>
                      <a:pt x="43128" y="1347"/>
                    </a:moveTo>
                    <a:cubicBezTo>
                      <a:pt x="42417" y="12731"/>
                      <a:pt x="32976" y="21599"/>
                      <a:pt x="21571" y="21600"/>
                    </a:cubicBezTo>
                    <a:cubicBezTo>
                      <a:pt x="10074" y="21600"/>
                      <a:pt x="593" y="12595"/>
                      <a:pt x="-1" y="1115"/>
                    </a:cubicBezTo>
                  </a:path>
                  <a:path w="43129" h="21600" stroke="0" extrusionOk="0">
                    <a:moveTo>
                      <a:pt x="43128" y="1347"/>
                    </a:moveTo>
                    <a:cubicBezTo>
                      <a:pt x="42417" y="12731"/>
                      <a:pt x="32976" y="21599"/>
                      <a:pt x="21571" y="21600"/>
                    </a:cubicBezTo>
                    <a:cubicBezTo>
                      <a:pt x="10074" y="21600"/>
                      <a:pt x="593" y="12595"/>
                      <a:pt x="-1" y="1115"/>
                    </a:cubicBezTo>
                    <a:lnTo>
                      <a:pt x="21571" y="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91" name="Arc 99"/>
              <p:cNvSpPr>
                <a:spLocks/>
              </p:cNvSpPr>
              <p:nvPr userDrawn="1"/>
            </p:nvSpPr>
            <p:spPr bwMode="ltGray">
              <a:xfrm flipH="1" flipV="1">
                <a:off x="2745" y="1045"/>
                <a:ext cx="201" cy="130"/>
              </a:xfrm>
              <a:custGeom>
                <a:avLst/>
                <a:gdLst>
                  <a:gd name="G0" fmla="+- 21600 0 0"/>
                  <a:gd name="G1" fmla="+- 6405 0 0"/>
                  <a:gd name="G2" fmla="+- 21600 0 0"/>
                  <a:gd name="T0" fmla="*/ 42229 w 43200"/>
                  <a:gd name="T1" fmla="*/ 0 h 28005"/>
                  <a:gd name="T2" fmla="*/ 764 w 43200"/>
                  <a:gd name="T3" fmla="*/ 710 h 28005"/>
                  <a:gd name="T4" fmla="*/ 21600 w 43200"/>
                  <a:gd name="T5" fmla="*/ 6405 h 28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8005" fill="none" extrusionOk="0">
                    <a:moveTo>
                      <a:pt x="42228" y="0"/>
                    </a:moveTo>
                    <a:cubicBezTo>
                      <a:pt x="42872" y="2074"/>
                      <a:pt x="43200" y="4233"/>
                      <a:pt x="43200" y="6405"/>
                    </a:cubicBezTo>
                    <a:cubicBezTo>
                      <a:pt x="43200" y="18334"/>
                      <a:pt x="33529" y="28005"/>
                      <a:pt x="21600" y="28005"/>
                    </a:cubicBezTo>
                    <a:cubicBezTo>
                      <a:pt x="9670" y="28005"/>
                      <a:pt x="0" y="18334"/>
                      <a:pt x="0" y="6405"/>
                    </a:cubicBezTo>
                    <a:cubicBezTo>
                      <a:pt x="-1" y="4481"/>
                      <a:pt x="257" y="2565"/>
                      <a:pt x="764" y="710"/>
                    </a:cubicBezTo>
                  </a:path>
                  <a:path w="43200" h="28005" stroke="0" extrusionOk="0">
                    <a:moveTo>
                      <a:pt x="42228" y="0"/>
                    </a:moveTo>
                    <a:cubicBezTo>
                      <a:pt x="42872" y="2074"/>
                      <a:pt x="43200" y="4233"/>
                      <a:pt x="43200" y="6405"/>
                    </a:cubicBezTo>
                    <a:cubicBezTo>
                      <a:pt x="43200" y="18334"/>
                      <a:pt x="33529" y="28005"/>
                      <a:pt x="21600" y="28005"/>
                    </a:cubicBezTo>
                    <a:cubicBezTo>
                      <a:pt x="9670" y="28005"/>
                      <a:pt x="0" y="18334"/>
                      <a:pt x="0" y="6405"/>
                    </a:cubicBezTo>
                    <a:cubicBezTo>
                      <a:pt x="-1" y="4481"/>
                      <a:pt x="257" y="2565"/>
                      <a:pt x="764" y="710"/>
                    </a:cubicBezTo>
                    <a:lnTo>
                      <a:pt x="21600" y="640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92" name="Line 100"/>
              <p:cNvSpPr>
                <a:spLocks noChangeShapeType="1"/>
              </p:cNvSpPr>
              <p:nvPr userDrawn="1"/>
            </p:nvSpPr>
            <p:spPr bwMode="ltGray">
              <a:xfrm>
                <a:off x="2784" y="960"/>
                <a:ext cx="219" cy="21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93" name="Line 101"/>
              <p:cNvSpPr>
                <a:spLocks noChangeShapeType="1"/>
              </p:cNvSpPr>
              <p:nvPr userDrawn="1"/>
            </p:nvSpPr>
            <p:spPr bwMode="ltGray">
              <a:xfrm>
                <a:off x="3282" y="951"/>
                <a:ext cx="300" cy="22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94" name="Line 102"/>
              <p:cNvSpPr>
                <a:spLocks noChangeShapeType="1"/>
              </p:cNvSpPr>
              <p:nvPr userDrawn="1"/>
            </p:nvSpPr>
            <p:spPr bwMode="ltGray">
              <a:xfrm flipH="1">
                <a:off x="2976" y="951"/>
                <a:ext cx="300" cy="22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95" name="Line 103"/>
              <p:cNvSpPr>
                <a:spLocks noChangeShapeType="1"/>
              </p:cNvSpPr>
              <p:nvPr userDrawn="1"/>
            </p:nvSpPr>
            <p:spPr bwMode="ltGray">
              <a:xfrm>
                <a:off x="3279" y="951"/>
                <a:ext cx="0" cy="225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96" name="Line 104"/>
              <p:cNvSpPr>
                <a:spLocks noChangeShapeType="1"/>
              </p:cNvSpPr>
              <p:nvPr userDrawn="1"/>
            </p:nvSpPr>
            <p:spPr bwMode="ltGray">
              <a:xfrm>
                <a:off x="3579" y="951"/>
                <a:ext cx="0" cy="297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97" name="Line 105"/>
              <p:cNvSpPr>
                <a:spLocks noChangeShapeType="1"/>
              </p:cNvSpPr>
              <p:nvPr userDrawn="1"/>
            </p:nvSpPr>
            <p:spPr bwMode="ltGray">
              <a:xfrm>
                <a:off x="288" y="1176"/>
                <a:ext cx="354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3867" name="Rectangle 75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3868" name="Rectangle 76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86200"/>
            <a:ext cx="6400800" cy="175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3869" name="Rectangle 77"/>
          <p:cNvSpPr>
            <a:spLocks noGrp="1" noChangeArrowheads="1"/>
          </p:cNvSpPr>
          <p:nvPr>
            <p:ph type="dt" sz="half" idx="2"/>
          </p:nvPr>
        </p:nvSpPr>
        <p:spPr>
          <a:xfrm>
            <a:off x="7239000" y="6248400"/>
            <a:ext cx="1339850" cy="457200"/>
          </a:xfrm>
        </p:spPr>
        <p:txBody>
          <a:bodyPr/>
          <a:lstStyle>
            <a:lvl1pPr algn="ctr"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33870" name="Rectangle 7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3871" name="Rectangle 7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4" name="Group 3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8436" name="Line 4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37" name="Line 5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38" name="Line 6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39" name="Line 7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0" name="Line 8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1" name="Line 9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6" name="Line 14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4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1" name="Line 19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6" name="Line 24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5" name="Group 26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8459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0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1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2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3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4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5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6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7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8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69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0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1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2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3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4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5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6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7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8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79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80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81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82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83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84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85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86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87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8488" name="Rectangle 56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" name="Group 57"/>
            <p:cNvGrpSpPr>
              <a:grpSpLocks/>
            </p:cNvGrpSpPr>
            <p:nvPr/>
          </p:nvGrpSpPr>
          <p:grpSpPr bwMode="auto">
            <a:xfrm>
              <a:off x="2064" y="3984"/>
              <a:ext cx="1920" cy="288"/>
              <a:chOff x="2064" y="3984"/>
              <a:chExt cx="1920" cy="288"/>
            </a:xfrm>
          </p:grpSpPr>
          <p:sp>
            <p:nvSpPr>
              <p:cNvPr id="18490" name="Rectangle 58" descr="60%"/>
              <p:cNvSpPr>
                <a:spLocks noChangeArrowheads="1"/>
              </p:cNvSpPr>
              <p:nvPr userDrawn="1"/>
            </p:nvSpPr>
            <p:spPr bwMode="ltGray">
              <a:xfrm>
                <a:off x="2112" y="4032"/>
                <a:ext cx="1824" cy="192"/>
              </a:xfrm>
              <a:prstGeom prst="rect">
                <a:avLst/>
              </a:prstGeom>
              <a:pattFill prst="pct60">
                <a:fgClr>
                  <a:schemeClr val="folHlink"/>
                </a:fgClr>
                <a:bgClr>
                  <a:schemeClr val="bg1"/>
                </a:bgClr>
              </a:patt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91" name="Line 59"/>
              <p:cNvSpPr>
                <a:spLocks noChangeShapeType="1"/>
              </p:cNvSpPr>
              <p:nvPr userDrawn="1"/>
            </p:nvSpPr>
            <p:spPr bwMode="ltGray">
              <a:xfrm>
                <a:off x="2064" y="4032"/>
                <a:ext cx="192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92" name="Line 60"/>
              <p:cNvSpPr>
                <a:spLocks noChangeShapeType="1"/>
              </p:cNvSpPr>
              <p:nvPr userDrawn="1"/>
            </p:nvSpPr>
            <p:spPr bwMode="ltGray">
              <a:xfrm>
                <a:off x="2064" y="4224"/>
                <a:ext cx="192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93" name="Line 61"/>
              <p:cNvSpPr>
                <a:spLocks noChangeShapeType="1"/>
              </p:cNvSpPr>
              <p:nvPr userDrawn="1"/>
            </p:nvSpPr>
            <p:spPr bwMode="ltGray">
              <a:xfrm>
                <a:off x="2112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94" name="Line 62"/>
              <p:cNvSpPr>
                <a:spLocks noChangeShapeType="1"/>
              </p:cNvSpPr>
              <p:nvPr userDrawn="1"/>
            </p:nvSpPr>
            <p:spPr bwMode="ltGray">
              <a:xfrm>
                <a:off x="3936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" name="Group 63"/>
            <p:cNvGrpSpPr>
              <a:grpSpLocks/>
            </p:cNvGrpSpPr>
            <p:nvPr/>
          </p:nvGrpSpPr>
          <p:grpSpPr bwMode="auto">
            <a:xfrm>
              <a:off x="4512" y="3984"/>
              <a:ext cx="912" cy="288"/>
              <a:chOff x="4512" y="3984"/>
              <a:chExt cx="912" cy="288"/>
            </a:xfrm>
          </p:grpSpPr>
          <p:sp>
            <p:nvSpPr>
              <p:cNvPr id="18496" name="Rectangle 64" descr="60%"/>
              <p:cNvSpPr>
                <a:spLocks noChangeArrowheads="1"/>
              </p:cNvSpPr>
              <p:nvPr userDrawn="1"/>
            </p:nvSpPr>
            <p:spPr bwMode="ltGray">
              <a:xfrm>
                <a:off x="4560" y="4032"/>
                <a:ext cx="816" cy="192"/>
              </a:xfrm>
              <a:prstGeom prst="rect">
                <a:avLst/>
              </a:prstGeom>
              <a:pattFill prst="pct60">
                <a:fgClr>
                  <a:schemeClr val="folHlink"/>
                </a:fgClr>
                <a:bgClr>
                  <a:schemeClr val="bg1"/>
                </a:bgClr>
              </a:patt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97" name="Line 65"/>
              <p:cNvSpPr>
                <a:spLocks noChangeShapeType="1"/>
              </p:cNvSpPr>
              <p:nvPr userDrawn="1"/>
            </p:nvSpPr>
            <p:spPr bwMode="ltGray">
              <a:xfrm>
                <a:off x="4512" y="4032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98" name="Line 66"/>
              <p:cNvSpPr>
                <a:spLocks noChangeShapeType="1"/>
              </p:cNvSpPr>
              <p:nvPr userDrawn="1"/>
            </p:nvSpPr>
            <p:spPr bwMode="ltGray">
              <a:xfrm>
                <a:off x="4512" y="4224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99" name="Line 67"/>
              <p:cNvSpPr>
                <a:spLocks noChangeShapeType="1"/>
              </p:cNvSpPr>
              <p:nvPr userDrawn="1"/>
            </p:nvSpPr>
            <p:spPr bwMode="ltGray">
              <a:xfrm>
                <a:off x="4560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500" name="Line 68"/>
              <p:cNvSpPr>
                <a:spLocks noChangeShapeType="1"/>
              </p:cNvSpPr>
              <p:nvPr userDrawn="1"/>
            </p:nvSpPr>
            <p:spPr bwMode="ltGray">
              <a:xfrm>
                <a:off x="5376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8" name="Group 69"/>
            <p:cNvGrpSpPr>
              <a:grpSpLocks/>
            </p:cNvGrpSpPr>
            <p:nvPr/>
          </p:nvGrpSpPr>
          <p:grpSpPr bwMode="auto">
            <a:xfrm>
              <a:off x="624" y="3984"/>
              <a:ext cx="912" cy="288"/>
              <a:chOff x="624" y="3984"/>
              <a:chExt cx="912" cy="288"/>
            </a:xfrm>
          </p:grpSpPr>
          <p:sp>
            <p:nvSpPr>
              <p:cNvPr id="18502" name="Rectangle 70" descr="60%"/>
              <p:cNvSpPr>
                <a:spLocks noChangeArrowheads="1"/>
              </p:cNvSpPr>
              <p:nvPr userDrawn="1"/>
            </p:nvSpPr>
            <p:spPr bwMode="ltGray">
              <a:xfrm>
                <a:off x="672" y="4032"/>
                <a:ext cx="816" cy="192"/>
              </a:xfrm>
              <a:prstGeom prst="rect">
                <a:avLst/>
              </a:prstGeom>
              <a:pattFill prst="pct60">
                <a:fgClr>
                  <a:schemeClr val="folHlink"/>
                </a:fgClr>
                <a:bgClr>
                  <a:schemeClr val="bg1"/>
                </a:bgClr>
              </a:patt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503" name="Line 71"/>
              <p:cNvSpPr>
                <a:spLocks noChangeShapeType="1"/>
              </p:cNvSpPr>
              <p:nvPr userDrawn="1"/>
            </p:nvSpPr>
            <p:spPr bwMode="ltGray">
              <a:xfrm>
                <a:off x="624" y="4032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504" name="Line 72"/>
              <p:cNvSpPr>
                <a:spLocks noChangeShapeType="1"/>
              </p:cNvSpPr>
              <p:nvPr userDrawn="1"/>
            </p:nvSpPr>
            <p:spPr bwMode="ltGray">
              <a:xfrm>
                <a:off x="624" y="4224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505" name="Line 73"/>
              <p:cNvSpPr>
                <a:spLocks noChangeShapeType="1"/>
              </p:cNvSpPr>
              <p:nvPr userDrawn="1"/>
            </p:nvSpPr>
            <p:spPr bwMode="ltGray">
              <a:xfrm>
                <a:off x="672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506" name="Line 74"/>
              <p:cNvSpPr>
                <a:spLocks noChangeShapeType="1"/>
              </p:cNvSpPr>
              <p:nvPr userDrawn="1"/>
            </p:nvSpPr>
            <p:spPr bwMode="ltGray">
              <a:xfrm>
                <a:off x="1488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8512" name="Line 80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" name="Group 81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8514" name="Line 82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515" name="Line 83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516" name="Arc 84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8507" name="Rectangle 7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508" name="Rectangle 7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509" name="Rectangle 7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omic Sans MS" pitchFamily="66" charset="0"/>
              </a:defRPr>
            </a:lvl1pPr>
          </a:lstStyle>
          <a:p>
            <a:fld id="{C69BA832-5B1E-49C7-A063-86B477763878}" type="datetimeFigureOut">
              <a:rPr lang="ru-RU" smtClean="0"/>
              <a:pPr/>
              <a:t>05.10.2009</a:t>
            </a:fld>
            <a:endParaRPr lang="ru-RU"/>
          </a:p>
        </p:txBody>
      </p:sp>
      <p:sp>
        <p:nvSpPr>
          <p:cNvPr id="18510" name="Rectangle 7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Comic Sans MS" pitchFamily="66" charset="0"/>
              </a:defRPr>
            </a:lvl1pPr>
          </a:lstStyle>
          <a:p>
            <a:endParaRPr lang="ru-RU"/>
          </a:p>
        </p:txBody>
      </p:sp>
      <p:sp>
        <p:nvSpPr>
          <p:cNvPr id="18511" name="Rectangle 7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Comic Sans MS" pitchFamily="66" charset="0"/>
              </a:defRPr>
            </a:lvl1pPr>
          </a:lstStyle>
          <a:p>
            <a:fld id="{A443FCAB-9CF8-43C2-B5B3-C3A07DD9C1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0496" y="214290"/>
            <a:ext cx="429860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Домашнее задание</a:t>
            </a:r>
            <a:endParaRPr lang="ru-RU" sz="5400" b="1" cap="none" spc="0" dirty="0">
              <a:ln w="11430"/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9058" y="2143116"/>
            <a:ext cx="488787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</a:rPr>
              <a:t>§ 11, вопросы</a:t>
            </a:r>
          </a:p>
          <a:p>
            <a:r>
              <a:rPr lang="ru-RU" sz="4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</a:rPr>
              <a:t> и задания к § </a:t>
            </a:r>
            <a:endParaRPr lang="ru-RU" sz="48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" name="Picture 6" descr="1760-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357554" y="4429132"/>
            <a:ext cx="3000396" cy="2037670"/>
          </a:xfrm>
          <a:prstGeom prst="rect">
            <a:avLst/>
          </a:prstGeom>
          <a:noFill/>
          <a:ln/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3786190"/>
            <a:ext cx="2481233" cy="2081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 descr="E:\BAGGAGE\MENU_R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32670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WINDOWS\Рабочий стол\8 кл\фон.jpg"/>
          <p:cNvPicPr>
            <a:picLocks noChangeAspect="1" noChangeArrowheads="1"/>
          </p:cNvPicPr>
          <p:nvPr/>
        </p:nvPicPr>
        <p:blipFill>
          <a:blip r:embed="rId2">
            <a:lum bright="46000" contrast="-52000"/>
          </a:blip>
          <a:srcRect r="20000"/>
          <a:stretch>
            <a:fillRect/>
          </a:stretch>
        </p:blipFill>
        <p:spPr bwMode="auto">
          <a:xfrm>
            <a:off x="0" y="-96838"/>
            <a:ext cx="9144000" cy="6937376"/>
          </a:xfrm>
          <a:prstGeom prst="rect">
            <a:avLst/>
          </a:prstGeom>
          <a:noFill/>
        </p:spPr>
      </p:pic>
      <p:sp>
        <p:nvSpPr>
          <p:cNvPr id="4102" name="Text Box 6"/>
          <p:cNvSpPr txBox="1">
            <a:spLocks noGrp="1" noChangeArrowheads="1"/>
          </p:cNvSpPr>
          <p:nvPr>
            <p:ph type="ctrTitle"/>
          </p:nvPr>
        </p:nvSpPr>
        <p:spPr>
          <a:xfrm>
            <a:off x="214282" y="2143116"/>
            <a:ext cx="8763000" cy="1143000"/>
          </a:xfrm>
          <a:noFill/>
          <a:ln/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Наука, литература </a:t>
            </a:r>
            <a:r>
              <a:rPr lang="ru-RU" sz="6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и </a:t>
            </a:r>
            <a:r>
              <a:rPr lang="ru-RU" sz="6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искусство </a:t>
            </a:r>
            <a:r>
              <a:rPr lang="ru-RU" sz="6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ru-RU" sz="6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ru-RU" sz="6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 </a:t>
            </a:r>
            <a:r>
              <a:rPr lang="en-US" sz="6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XIX</a:t>
            </a:r>
            <a:r>
              <a:rPr lang="ru-RU" sz="6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– начале ХХ 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838200"/>
            <a:ext cx="4800600" cy="2286000"/>
          </a:xfrm>
          <a:solidFill>
            <a:srgbClr val="CC3300"/>
          </a:solidFill>
          <a:ln w="57150">
            <a:solidFill>
              <a:schemeClr val="bg1"/>
            </a:solidFill>
          </a:ln>
        </p:spPr>
        <p:txBody>
          <a:bodyPr/>
          <a:lstStyle/>
          <a:p>
            <a:r>
              <a:rPr lang="ru-RU" sz="1800" b="1">
                <a:solidFill>
                  <a:schemeClr val="bg1"/>
                </a:solidFill>
                <a:latin typeface="Arial" charset="0"/>
              </a:rPr>
              <a:t>Французский учёный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Луи Пастер</a:t>
            </a:r>
            <a:r>
              <a:rPr lang="ru-RU" sz="1800" b="1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(1822-1895) заложил основы современных микробиологии (наука о микроорганиз-мах) и иммунологии (наука о защитных свойствах организма), что позволило начать успешную борьбу с инфекцион-ными заболеваниями</a:t>
            </a:r>
            <a:endParaRPr lang="ru-RU" sz="1800" b="1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4572000"/>
            <a:ext cx="4800600" cy="1524000"/>
          </a:xfrm>
          <a:solidFill>
            <a:srgbClr val="CC3300"/>
          </a:solidFill>
          <a:ln w="57150">
            <a:solidFill>
              <a:schemeClr val="bg1"/>
            </a:solidFill>
          </a:ln>
        </p:spPr>
        <p:txBody>
          <a:bodyPr/>
          <a:lstStyle/>
          <a:p>
            <a:pPr marL="0" indent="0"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В 1895 г. немецкий учёный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Вильгельм Рентген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(1845-1923) открыл рентгеновс-кие лучи (названы в его честь), кото-рые сразу стали применяться в меди-цине и технике.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219200" y="0"/>
            <a:ext cx="7924800" cy="53340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Наука</a:t>
            </a:r>
          </a:p>
        </p:txBody>
      </p:sp>
      <p:pic>
        <p:nvPicPr>
          <p:cNvPr id="9223" name="Picture 7" descr="C:\WINDOWS\Рабочий стол\8 кл\рентген2.jpg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6400800" y="3429000"/>
            <a:ext cx="2287588" cy="3076575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9224" name="Picture 8" descr="C:\WINDOWS\Рабочий стол\8 кл\пастер2.jpg"/>
          <p:cNvPicPr>
            <a:picLocks noChangeAspect="1" noChangeArrowheads="1"/>
          </p:cNvPicPr>
          <p:nvPr/>
        </p:nvPicPr>
        <p:blipFill>
          <a:blip r:embed="rId3">
            <a:lum bright="6000"/>
          </a:blip>
          <a:srcRect/>
          <a:stretch>
            <a:fillRect/>
          </a:stretch>
        </p:blipFill>
        <p:spPr bwMode="auto">
          <a:xfrm>
            <a:off x="1447800" y="762000"/>
            <a:ext cx="2335213" cy="31242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038600" y="1260475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72200" y="838200"/>
            <a:ext cx="2667000" cy="4800600"/>
          </a:xfrm>
          <a:solidFill>
            <a:srgbClr val="CC3300"/>
          </a:solidFill>
          <a:ln w="57150">
            <a:solidFill>
              <a:schemeClr val="bg1"/>
            </a:solidFill>
          </a:ln>
        </p:spPr>
        <p:txBody>
          <a:bodyPr/>
          <a:lstStyle/>
          <a:p>
            <a:r>
              <a:rPr lang="ru-RU" sz="1800" b="1">
                <a:solidFill>
                  <a:schemeClr val="bg1"/>
                </a:solidFill>
                <a:latin typeface="Arial" charset="0"/>
              </a:rPr>
              <a:t>С именами  таких выдающихся физи-ков, как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М.Склодовс-кая-Кюри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(Польша),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П. Кюри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(Франция),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Н. Бор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(Дания),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Э.Ре-зерфорд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(Англия) связаны открытие радиоактивности и исследования в об-ласти атомного ядра.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219200" y="0"/>
            <a:ext cx="7924800" cy="53340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Наука</a:t>
            </a:r>
          </a:p>
        </p:txBody>
      </p:sp>
      <p:pic>
        <p:nvPicPr>
          <p:cNvPr id="10245" name="Picture 5" descr="C:\WINDOWS\Рабочий стол\8 кл\склодовская_кюри.jpg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1447800" y="923925"/>
            <a:ext cx="2114550" cy="2352675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0246" name="Picture 6" descr="C:\WINDOWS\Рабочий стол\8 кл\кюри_пьер.jpg"/>
          <p:cNvPicPr>
            <a:picLocks noChangeAspect="1" noChangeArrowheads="1"/>
          </p:cNvPicPr>
          <p:nvPr/>
        </p:nvPicPr>
        <p:blipFill>
          <a:blip r:embed="rId3">
            <a:lum bright="6000" contrast="6000"/>
          </a:blip>
          <a:srcRect/>
          <a:stretch>
            <a:fillRect/>
          </a:stretch>
        </p:blipFill>
        <p:spPr bwMode="auto">
          <a:xfrm>
            <a:off x="3911600" y="914400"/>
            <a:ext cx="2116138" cy="23622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0247" name="Picture 7" descr="C:\WINDOWS\Рабочий стол\8 кл\бор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3733800"/>
            <a:ext cx="1952625" cy="28194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0248" name="Picture 8" descr="C:\WINDOWS\Рабочий стол\8 кл\резерфорд.jpg"/>
          <p:cNvPicPr>
            <a:picLocks noChangeAspect="1" noChangeArrowheads="1"/>
          </p:cNvPicPr>
          <p:nvPr/>
        </p:nvPicPr>
        <p:blipFill>
          <a:blip r:embed="rId5">
            <a:lum bright="6000"/>
          </a:blip>
          <a:srcRect/>
          <a:stretch>
            <a:fillRect/>
          </a:stretch>
        </p:blipFill>
        <p:spPr bwMode="auto">
          <a:xfrm>
            <a:off x="3886200" y="3810000"/>
            <a:ext cx="2052638" cy="22860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447800" y="3048000"/>
            <a:ext cx="2132013" cy="36195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М.Склодовская-Кюри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648200" y="3048000"/>
            <a:ext cx="896938" cy="36195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П.Кюри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352800" y="6248400"/>
            <a:ext cx="763588" cy="36195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Н.Бор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334000" y="5867400"/>
            <a:ext cx="1414463" cy="36195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Э.Резерфорд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0" y="4876800"/>
            <a:ext cx="4343400" cy="1981200"/>
          </a:xfrm>
          <a:solidFill>
            <a:srgbClr val="CC3300"/>
          </a:solidFill>
          <a:ln w="57150">
            <a:solidFill>
              <a:schemeClr val="bg1"/>
            </a:solidFill>
          </a:ln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В учении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Дарвина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нашла своё воп-лощение теория эволюции видов путём естественного отбора. Он доказывал, что человек не был создан Богом, а произошёл от некогда существовавшего сходного с обезьяной существа.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219200" y="0"/>
            <a:ext cx="7924800" cy="53340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Учение Дарвина и формирование новой картины мира</a:t>
            </a:r>
          </a:p>
        </p:txBody>
      </p:sp>
      <p:pic>
        <p:nvPicPr>
          <p:cNvPr id="11269" name="Picture 5" descr="C:\WINDOWS\Рабочий стол\8 кл\дарвин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685800"/>
            <a:ext cx="3222625" cy="48006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1270" name="Picture 6" descr="C:\WINDOWS\Рабочий стол\8 кл\происхождение_человека.jpg"/>
          <p:cNvPicPr>
            <a:picLocks noChangeAspect="1" noChangeArrowheads="1"/>
          </p:cNvPicPr>
          <p:nvPr/>
        </p:nvPicPr>
        <p:blipFill>
          <a:blip r:embed="rId3"/>
          <a:srcRect r="67949" b="11818"/>
          <a:stretch>
            <a:fillRect/>
          </a:stretch>
        </p:blipFill>
        <p:spPr bwMode="auto">
          <a:xfrm>
            <a:off x="4648200" y="685800"/>
            <a:ext cx="1924050" cy="37338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1271" name="Picture 7" descr="C:\WINDOWS\Рабочий стол\8 кл\происхождение_человека.jpg"/>
          <p:cNvPicPr>
            <a:picLocks noChangeAspect="1" noChangeArrowheads="1"/>
          </p:cNvPicPr>
          <p:nvPr/>
        </p:nvPicPr>
        <p:blipFill>
          <a:blip r:embed="rId3"/>
          <a:srcRect l="69231" b="10909"/>
          <a:stretch>
            <a:fillRect/>
          </a:stretch>
        </p:blipFill>
        <p:spPr bwMode="auto">
          <a:xfrm>
            <a:off x="7086600" y="685800"/>
            <a:ext cx="1828800" cy="37338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5638800" y="4495800"/>
            <a:ext cx="2438400" cy="304800"/>
          </a:xfrm>
          <a:prstGeom prst="curvedUpArrow">
            <a:avLst>
              <a:gd name="adj1" fmla="val 160000"/>
              <a:gd name="adj2" fmla="val 320000"/>
              <a:gd name="adj3" fmla="val 33333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057400" y="5791200"/>
            <a:ext cx="1593850" cy="574675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Чарльз Дарвин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(1809-1882)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3962400"/>
            <a:ext cx="7543800" cy="2667000"/>
          </a:xfrm>
          <a:solidFill>
            <a:srgbClr val="CC3300"/>
          </a:solidFill>
          <a:ln w="57150">
            <a:solidFill>
              <a:schemeClr val="bg1"/>
            </a:solidFill>
          </a:ln>
        </p:spPr>
        <p:txBody>
          <a:bodyPr/>
          <a:lstStyle/>
          <a:p>
            <a:pPr marL="0" indent="0"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Научные открытия и технические изобретения были тесно связаны между собой. Одни учёные выдвигали идеи, другие в ходе экспериментов выявляли области их практического при-менения. Так, например, произошло с изучением электричест-ва. Особый вклад в эту область науки внесли англичанин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Майкл Фарадей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и шотландец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Джеймс Максвелл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. Наука об элек-тричестве привела к созданию электротехнической промыш-ленности. Началась эпоха электричества: был изобретён электродвигатель, появилось электрическое освещение и т.д.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219200" y="0"/>
            <a:ext cx="7924800" cy="53340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Связь науки с практикой</a:t>
            </a:r>
          </a:p>
        </p:txBody>
      </p:sp>
      <p:pic>
        <p:nvPicPr>
          <p:cNvPr id="15365" name="Picture 5" descr="C:\WINDOWS\Рабочий стол\8 кл\максвелл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762000"/>
            <a:ext cx="2312988" cy="28575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5366" name="Picture 6" descr="C:\WINDOWS\Рабочий стол\8 кл\фарадей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762000"/>
            <a:ext cx="2360613" cy="28575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724400" y="914400"/>
            <a:ext cx="1625600" cy="36195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Майкл Фарадей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810000" y="2971800"/>
            <a:ext cx="1847850" cy="36195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Джеймс Максвелл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0"/>
            <a:ext cx="7620000" cy="1752600"/>
          </a:xfrm>
          <a:solidFill>
            <a:srgbClr val="CC3300"/>
          </a:solidFill>
          <a:ln w="57150">
            <a:solidFill>
              <a:schemeClr val="bg1"/>
            </a:solidFill>
          </a:ln>
        </p:spPr>
        <p:txBody>
          <a:bodyPr/>
          <a:lstStyle/>
          <a:p>
            <a:pPr algn="l"/>
            <a:r>
              <a:rPr lang="ru-RU" sz="1800" b="1">
                <a:solidFill>
                  <a:schemeClr val="bg1"/>
                </a:solidFill>
                <a:latin typeface="Arial" charset="0"/>
              </a:rPr>
              <a:t>     Выдающимся достижением конца </a:t>
            </a:r>
            <a:r>
              <a:rPr lang="en-US" sz="1800" b="1">
                <a:solidFill>
                  <a:schemeClr val="bg1"/>
                </a:solidFill>
                <a:latin typeface="Arial" charset="0"/>
              </a:rPr>
              <a:t>XIX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в. стало изобретение фонографа и кинематографа. Аппарат для записи и воспроиз-ведения звука предложил в 1877 г.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Томас Эдисон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. А братья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Луи и Огюст Люмьеры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изобрели в 1895 г. аппарат для съёмки и проецирования «движущихся фотографий» (так появился кине-матограф).</a:t>
            </a:r>
            <a:endParaRPr lang="ru-RU" sz="1800" b="1" u="sng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343400" y="5334000"/>
            <a:ext cx="4495800" cy="1295400"/>
          </a:xfrm>
          <a:solidFill>
            <a:srgbClr val="CC3300"/>
          </a:solidFill>
          <a:ln w="57150">
            <a:solidFill>
              <a:schemeClr val="bg1"/>
            </a:solidFill>
          </a:ln>
        </p:spPr>
        <p:txBody>
          <a:bodyPr/>
          <a:lstStyle/>
          <a:p>
            <a:pPr marL="0" indent="0"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В 1836 г. американец </a:t>
            </a:r>
            <a:r>
              <a:rPr lang="ru-RU" sz="1800" b="1" u="sng">
                <a:solidFill>
                  <a:schemeClr val="bg1"/>
                </a:solidFill>
                <a:latin typeface="Arial" charset="0"/>
              </a:rPr>
              <a:t>Сэмюэл Морзе</a:t>
            </a:r>
            <a:r>
              <a:rPr lang="ru-RU" sz="1800" b="1">
                <a:solidFill>
                  <a:schemeClr val="bg1"/>
                </a:solidFill>
                <a:latin typeface="Arial" charset="0"/>
              </a:rPr>
              <a:t> изобрёл телеграф, а в 1876 г. был изобретён телефон. На рубеже ХХ в. появилось радио.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219200" y="0"/>
            <a:ext cx="7924800" cy="53340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Средства связи</a:t>
            </a:r>
          </a:p>
        </p:txBody>
      </p:sp>
      <p:pic>
        <p:nvPicPr>
          <p:cNvPr id="16389" name="Picture 5" descr="C:\WINDOWS\Рабочий стол\8 кл\фонограф_эдисона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2414588"/>
            <a:ext cx="1970088" cy="2486025"/>
          </a:xfrm>
          <a:prstGeom prst="rect">
            <a:avLst/>
          </a:prstGeom>
          <a:noFill/>
        </p:spPr>
      </p:pic>
      <p:pic>
        <p:nvPicPr>
          <p:cNvPr id="16390" name="Picture 6" descr="C:\WINDOWS\Рабочий стол\8 кл\эдисон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3962400"/>
            <a:ext cx="1743075" cy="194310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6391" name="Picture 7" descr="C:\WINDOWS\Рабочий стол\8 кл\12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743200"/>
            <a:ext cx="3810000" cy="2409825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447800" y="6172200"/>
            <a:ext cx="2516188" cy="361950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Т.Эдисон и его фонограф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743200" y="2743200"/>
            <a:ext cx="2271713" cy="574675"/>
          </a:xfrm>
          <a:prstGeom prst="rect">
            <a:avLst/>
          </a:prstGeom>
          <a:solidFill>
            <a:srgbClr val="CC330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Телефонные барышни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Литография 1904 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6783" y="0"/>
            <a:ext cx="589721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Познавательное задание!</a:t>
            </a:r>
            <a:endParaRPr lang="ru-RU" sz="4800" b="1" cap="none" spc="0" dirty="0">
              <a:ln w="1143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28926" y="1714488"/>
            <a:ext cx="6215074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Назовите основные стили, получившие распространение в литературе, и их представителей.</a:t>
            </a:r>
          </a:p>
          <a:p>
            <a:pPr algn="ctr"/>
            <a:r>
              <a:rPr lang="ru-RU" sz="4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Стр.67-70.</a:t>
            </a:r>
            <a:endParaRPr lang="ru-RU" sz="4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1028" name="Picture 4" descr="E:\BAGGAGE\MENU_L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314324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0"/>
            <a:ext cx="38459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Искусство</a:t>
            </a:r>
            <a:endParaRPr lang="ru-RU" sz="5400" b="1" cap="none" spc="0" dirty="0">
              <a:ln w="1143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857232"/>
            <a:ext cx="6000792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Чем характеризуется</a:t>
            </a:r>
          </a:p>
          <a:p>
            <a:pPr algn="ctr"/>
            <a:r>
              <a:rPr lang="ru-RU" sz="4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п</a:t>
            </a:r>
            <a:r>
              <a:rPr lang="ru-RU" sz="4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ериод развития искусства, получивший название «эпоха конца века»?</a:t>
            </a:r>
            <a:endParaRPr lang="ru-RU" sz="48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2050" name="Picture 2" descr="E:\BAGGAGE\MENU_R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76925" y="0"/>
            <a:ext cx="32670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NT">
  <a:themeElements>
    <a:clrScheme name="Тема Office 2">
      <a:dk1>
        <a:srgbClr val="40458C"/>
      </a:dk1>
      <a:lt1>
        <a:srgbClr val="FFFFFF"/>
      </a:lt1>
      <a:dk2>
        <a:srgbClr val="9900CC"/>
      </a:dk2>
      <a:lt2>
        <a:srgbClr val="1B285F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Тема Office">
      <a:majorFont>
        <a:latin typeface="Tahoma"/>
        <a:ea typeface=""/>
        <a:cs typeface="Tahoma"/>
      </a:majorFont>
      <a:minorFont>
        <a:latin typeface="Tahoma"/>
        <a:ea typeface=""/>
        <a:cs typeface="Taho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40458C"/>
        </a:dk1>
        <a:lt1>
          <a:srgbClr val="FFFFFF"/>
        </a:lt1>
        <a:dk2>
          <a:srgbClr val="9900CC"/>
        </a:dk2>
        <a:lt2>
          <a:srgbClr val="1B285F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4D4D4D"/>
        </a:dk2>
        <a:lt2>
          <a:srgbClr val="333333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3D62"/>
        </a:dk1>
        <a:lt1>
          <a:srgbClr val="E3F0F9"/>
        </a:lt1>
        <a:dk2>
          <a:srgbClr val="006699"/>
        </a:dk2>
        <a:lt2>
          <a:srgbClr val="000000"/>
        </a:lt2>
        <a:accent1>
          <a:srgbClr val="9AC0EA"/>
        </a:accent1>
        <a:accent2>
          <a:srgbClr val="80C3C8"/>
        </a:accent2>
        <a:accent3>
          <a:srgbClr val="EFF6FB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D62"/>
        </a:dk1>
        <a:lt1>
          <a:srgbClr val="FFFFFF"/>
        </a:lt1>
        <a:dk2>
          <a:srgbClr val="006699"/>
        </a:dk2>
        <a:lt2>
          <a:srgbClr val="000000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3300"/>
        </a:dk1>
        <a:lt1>
          <a:srgbClr val="FFFFFF"/>
        </a:lt1>
        <a:dk2>
          <a:srgbClr val="663300"/>
        </a:dk2>
        <a:lt2>
          <a:srgbClr val="000000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BLUEPRNT</Template>
  <TotalTime>58</TotalTime>
  <Words>370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BLUEPRNT</vt:lpstr>
      <vt:lpstr>Слайд 1</vt:lpstr>
      <vt:lpstr>Наука, литература и искусство  в XIX – начале ХХ в.</vt:lpstr>
      <vt:lpstr>Французский учёный Луи Пастер (1822-1895) заложил основы современных микробиологии (наука о микроорганиз-мах) и иммунологии (наука о защитных свойствах организма), что позволило начать успешную борьбу с инфекцион-ными заболеваниями</vt:lpstr>
      <vt:lpstr>С именами  таких выдающихся физи-ков, как М.Склодовс-кая-Кюри (Польша), П. Кюри (Франция), Н. Бор (Дания), Э.Ре-зерфорд (Англия) связаны открытие радиоактивности и исследования в об-ласти атомного ядра.</vt:lpstr>
      <vt:lpstr>Слайд 5</vt:lpstr>
      <vt:lpstr>Слайд 6</vt:lpstr>
      <vt:lpstr>     Выдающимся достижением конца XIX в. стало изобретение фонографа и кинематографа. Аппарат для записи и воспроиз-ведения звука предложил в 1877 г. Томас Эдисон. А братья Луи и Огюст Люмьеры изобрели в 1895 г. аппарат для съёмки и проецирования «движущихся фотографий» (так появился кине-матограф).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Нука и техника  в XIX – начале ХХ в.</dc:title>
  <dc:creator>Admin</dc:creator>
  <cp:lastModifiedBy>User10</cp:lastModifiedBy>
  <cp:revision>7</cp:revision>
  <dcterms:created xsi:type="dcterms:W3CDTF">2009-10-04T17:11:12Z</dcterms:created>
  <dcterms:modified xsi:type="dcterms:W3CDTF">2009-10-05T05:06:19Z</dcterms:modified>
</cp:coreProperties>
</file>