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340659" y="2595282"/>
            <a:ext cx="11528612" cy="4020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523702" y="1312900"/>
            <a:ext cx="1115568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Обществоведения в 9 классе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“Деятельностная сущность человека. “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228" y="80495"/>
            <a:ext cx="8306959" cy="669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2021" r="0" t="0"/>
          <a:stretch/>
        </p:blipFill>
        <p:spPr>
          <a:xfrm>
            <a:off x="158261" y="1855177"/>
            <a:ext cx="4211515" cy="322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200" y="1855177"/>
            <a:ext cx="3223846" cy="322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8471" y="1869831"/>
            <a:ext cx="3206360" cy="3170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/>
          <p:nvPr/>
        </p:nvSpPr>
        <p:spPr>
          <a:xfrm>
            <a:off x="3106249" y="786844"/>
            <a:ext cx="84941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Назовите представленные виды деятельности</a:t>
            </a:r>
            <a:endParaRPr b="1"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158261" y="5413775"/>
            <a:ext cx="118872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Каким образом одна и та же деятельность человека может быть работой для одного и игрой для другого?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Приведите примеры игры в учебной деятельности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3417276" y="257128"/>
            <a:ext cx="8153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 характеру самого процесса деятельности её можно разделить на </a:t>
            </a:r>
            <a:r>
              <a:rPr b="1" lang="ru-RU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репродуктивную</a:t>
            </a: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lang="ru-RU" sz="32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творческую.</a:t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1250960" y="1507812"/>
            <a:ext cx="101121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Объясните суть каждого вида деятельности.</a:t>
            </a:r>
            <a:endParaRPr b="1" sz="40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4028" l="0" r="7105" t="36136"/>
          <a:stretch/>
        </p:blipFill>
        <p:spPr>
          <a:xfrm>
            <a:off x="5941037" y="2901461"/>
            <a:ext cx="5972542" cy="288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71" y="2321168"/>
            <a:ext cx="5345206" cy="419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1345023" y="1737052"/>
            <a:ext cx="97347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 6,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выполнить мини-проект стр.60.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3859630" y="2540046"/>
            <a:ext cx="4967785" cy="1876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ru-RU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Деятельностная сущность человека</a:t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838353" y="1096972"/>
            <a:ext cx="11167533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Запишите в тетрадях 5 слов, которые у вас ассоциируются с понятием «деятельность».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основании ваших записей попробуйте сформулировать определение термина.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3763108" y="162034"/>
            <a:ext cx="82654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Деятельность</a:t>
            </a: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— это отличающее человека активное отношение к разнообразным условиям своей жизни и к самому себе, их осознанное преобразование в соответствии со своими желаниями</a:t>
            </a:r>
            <a: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068" y="61546"/>
            <a:ext cx="11410448" cy="672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646085" y="162034"/>
            <a:ext cx="115459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слова, характеризующие структуру деятельности.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 чего будет зависеть её результат?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386862" y="3220053"/>
            <a:ext cx="1135966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Поступок 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— это личностно значимый, самостоятельный и законченный акт деятельности.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Потребность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— это состояние нужды, недостатка в чём-либо, необходимом отдельному человеку, группе людей или обществу в целом. 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325314" y="5242283"/>
            <a:ext cx="1166739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Мотив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(франц. motif — мотив, от лат. movere — двигать) — это побуждение к осознанным активным действиям, основу которых составляет эмоционально переживаемое желание чего-то достичь, добиться в жизни.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4507" y="94290"/>
            <a:ext cx="8458197" cy="307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611851" y="2155124"/>
            <a:ext cx="74907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Объясните выражение: «Цель оправдывает средства»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818" y="126300"/>
            <a:ext cx="8278380" cy="65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114300" y="2176027"/>
            <a:ext cx="350813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Почему поступки, совершаемые бескорыстно, возвышают человека?</a:t>
            </a:r>
            <a:endParaRPr b="1" sz="28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950069" y="295397"/>
            <a:ext cx="68961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FFFF00"/>
                </a:solidFill>
              </a:rPr>
              <a:t>Виды потребностей.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53561" y="2382716"/>
            <a:ext cx="6202362" cy="342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</a:pPr>
            <a:r>
              <a:rPr b="1" lang="ru-RU" sz="5400">
                <a:solidFill>
                  <a:schemeClr val="lt1"/>
                </a:solidFill>
              </a:rPr>
              <a:t>Материальные (физиологические)</a:t>
            </a:r>
            <a:endParaRPr/>
          </a:p>
          <a:p>
            <a:pPr indent="-342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</a:pPr>
            <a:r>
              <a:rPr b="1" lang="ru-RU" sz="5400">
                <a:solidFill>
                  <a:schemeClr val="lt1"/>
                </a:solidFill>
              </a:rPr>
              <a:t>Физические</a:t>
            </a:r>
            <a:endParaRPr/>
          </a:p>
          <a:p>
            <a:pPr indent="-342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</a:pPr>
            <a:r>
              <a:rPr b="1" lang="ru-RU" sz="5400">
                <a:solidFill>
                  <a:schemeClr val="lt1"/>
                </a:solidFill>
              </a:rPr>
              <a:t>Духовные</a:t>
            </a:r>
            <a:endParaRPr sz="5400"/>
          </a:p>
        </p:txBody>
      </p:sp>
      <p:pic>
        <p:nvPicPr>
          <p:cNvPr descr="ARROWSGN"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852" y="859204"/>
            <a:ext cx="2017713" cy="587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079631" y="231776"/>
            <a:ext cx="74148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rgbClr val="FFFF00"/>
                </a:solidFill>
              </a:rPr>
              <a:t>Иерархия человеческих потребностей по А.Маслоу.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5087939" y="1646360"/>
            <a:ext cx="6684961" cy="352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oto Sans Symbols"/>
              <a:buChar char="▪"/>
            </a:pPr>
            <a:r>
              <a:rPr lang="ru-RU" sz="4800">
                <a:solidFill>
                  <a:schemeClr val="lt1"/>
                </a:solidFill>
              </a:rPr>
              <a:t> </a:t>
            </a:r>
            <a:r>
              <a:rPr b="1" lang="ru-RU" sz="4400">
                <a:solidFill>
                  <a:schemeClr val="lt1"/>
                </a:solidFill>
              </a:rPr>
              <a:t>Духовные</a:t>
            </a:r>
            <a:endParaRPr/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▪"/>
            </a:pPr>
            <a:r>
              <a:rPr b="1" lang="ru-RU" sz="4400">
                <a:solidFill>
                  <a:schemeClr val="lt1"/>
                </a:solidFill>
              </a:rPr>
              <a:t>Престижные</a:t>
            </a:r>
            <a:endParaRPr/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▪"/>
            </a:pPr>
            <a:r>
              <a:rPr b="1" lang="ru-RU" sz="4400">
                <a:solidFill>
                  <a:schemeClr val="lt1"/>
                </a:solidFill>
              </a:rPr>
              <a:t>Социальные</a:t>
            </a:r>
            <a:endParaRPr/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▪"/>
            </a:pPr>
            <a:r>
              <a:rPr b="1" lang="ru-RU" sz="4400">
                <a:solidFill>
                  <a:schemeClr val="lt1"/>
                </a:solidFill>
              </a:rPr>
              <a:t>Экзестенциальные</a:t>
            </a:r>
            <a:endParaRPr b="1" sz="4400">
              <a:solidFill>
                <a:schemeClr val="lt1"/>
              </a:solidFill>
            </a:endParaRPr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▪"/>
            </a:pPr>
            <a:r>
              <a:rPr b="1" lang="ru-RU" sz="4400">
                <a:solidFill>
                  <a:schemeClr val="lt1"/>
                </a:solidFill>
              </a:rPr>
              <a:t>Физиологические</a:t>
            </a:r>
            <a:endParaRPr b="1" sz="4400">
              <a:solidFill>
                <a:schemeClr val="lt1"/>
              </a:solidFill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>
            <a:off x="1524000" y="68580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PYRAMID"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995911"/>
            <a:ext cx="3708400" cy="482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139211" y="5668944"/>
            <a:ext cx="119135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Соотнесите их с теми, которые даны в инфографике к параграфу на стр.53. Проиллюстрируйте примерами.</a:t>
            </a:r>
            <a:endParaRPr b="1"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