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1FF774-5FE8-4BBB-9A98-F318E0F24498}" type="datetimeFigureOut">
              <a:rPr lang="ru-RU" smtClean="0"/>
              <a:t>23.05.2022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20C825-F3EF-4957-8EDF-4FF2BEFA3531}" type="slidenum">
              <a:rPr lang="ru-RU" smtClean="0"/>
              <a:t>‹#›</a:t>
            </a:fld>
            <a:endParaRPr lang="ru-RU"/>
          </a:p>
        </p:txBody>
      </p:sp>
    </p:spTree>
    <p:extLst>
      <p:ext uri="{BB962C8B-B14F-4D97-AF65-F5344CB8AC3E}">
        <p14:creationId xmlns:p14="http://schemas.microsoft.com/office/powerpoint/2010/main" val="250004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1FF774-5FE8-4BBB-9A98-F318E0F24498}" type="datetimeFigureOut">
              <a:rPr lang="ru-RU" smtClean="0"/>
              <a:t>23.05.2022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20C825-F3EF-4957-8EDF-4FF2BEFA3531}" type="slidenum">
              <a:rPr lang="ru-RU" smtClean="0"/>
              <a:t>‹#›</a:t>
            </a:fld>
            <a:endParaRPr lang="ru-RU"/>
          </a:p>
        </p:txBody>
      </p:sp>
    </p:spTree>
    <p:extLst>
      <p:ext uri="{BB962C8B-B14F-4D97-AF65-F5344CB8AC3E}">
        <p14:creationId xmlns:p14="http://schemas.microsoft.com/office/powerpoint/2010/main" val="37320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1FF774-5FE8-4BBB-9A98-F318E0F24498}" type="datetimeFigureOut">
              <a:rPr lang="ru-RU" smtClean="0"/>
              <a:t>23.05.2022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20C825-F3EF-4957-8EDF-4FF2BEFA3531}" type="slidenum">
              <a:rPr lang="ru-RU" smtClean="0"/>
              <a:t>‹#›</a:t>
            </a:fld>
            <a:endParaRPr lang="ru-RU"/>
          </a:p>
        </p:txBody>
      </p:sp>
    </p:spTree>
    <p:extLst>
      <p:ext uri="{BB962C8B-B14F-4D97-AF65-F5344CB8AC3E}">
        <p14:creationId xmlns:p14="http://schemas.microsoft.com/office/powerpoint/2010/main" val="56419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1FF774-5FE8-4BBB-9A98-F318E0F24498}" type="datetimeFigureOut">
              <a:rPr lang="ru-RU" smtClean="0"/>
              <a:t>23.05.2022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20C825-F3EF-4957-8EDF-4FF2BEFA3531}" type="slidenum">
              <a:rPr lang="ru-RU" smtClean="0"/>
              <a:t>‹#›</a:t>
            </a:fld>
            <a:endParaRPr lang="ru-RU"/>
          </a:p>
        </p:txBody>
      </p:sp>
    </p:spTree>
    <p:extLst>
      <p:ext uri="{BB962C8B-B14F-4D97-AF65-F5344CB8AC3E}">
        <p14:creationId xmlns:p14="http://schemas.microsoft.com/office/powerpoint/2010/main" val="194874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1FF774-5FE8-4BBB-9A98-F318E0F24498}" type="datetimeFigureOut">
              <a:rPr lang="ru-RU" smtClean="0"/>
              <a:t>23.05.2022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20C825-F3EF-4957-8EDF-4FF2BEFA3531}" type="slidenum">
              <a:rPr lang="ru-RU" smtClean="0"/>
              <a:t>‹#›</a:t>
            </a:fld>
            <a:endParaRPr lang="ru-RU"/>
          </a:p>
        </p:txBody>
      </p:sp>
    </p:spTree>
    <p:extLst>
      <p:ext uri="{BB962C8B-B14F-4D97-AF65-F5344CB8AC3E}">
        <p14:creationId xmlns:p14="http://schemas.microsoft.com/office/powerpoint/2010/main" val="366194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1FF774-5FE8-4BBB-9A98-F318E0F24498}" type="datetimeFigureOut">
              <a:rPr lang="ru-RU" smtClean="0"/>
              <a:t>23.05.2022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20C825-F3EF-4957-8EDF-4FF2BEFA3531}" type="slidenum">
              <a:rPr lang="ru-RU" smtClean="0"/>
              <a:t>‹#›</a:t>
            </a:fld>
            <a:endParaRPr lang="ru-RU"/>
          </a:p>
        </p:txBody>
      </p:sp>
    </p:spTree>
    <p:extLst>
      <p:ext uri="{BB962C8B-B14F-4D97-AF65-F5344CB8AC3E}">
        <p14:creationId xmlns:p14="http://schemas.microsoft.com/office/powerpoint/2010/main" val="1567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1FF774-5FE8-4BBB-9A98-F318E0F24498}" type="datetimeFigureOut">
              <a:rPr lang="ru-RU" smtClean="0"/>
              <a:t>23.05.2022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20C825-F3EF-4957-8EDF-4FF2BEFA3531}" type="slidenum">
              <a:rPr lang="ru-RU" smtClean="0"/>
              <a:t>‹#›</a:t>
            </a:fld>
            <a:endParaRPr lang="ru-RU"/>
          </a:p>
        </p:txBody>
      </p:sp>
    </p:spTree>
    <p:extLst>
      <p:ext uri="{BB962C8B-B14F-4D97-AF65-F5344CB8AC3E}">
        <p14:creationId xmlns:p14="http://schemas.microsoft.com/office/powerpoint/2010/main" val="327155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1FF774-5FE8-4BBB-9A98-F318E0F24498}" type="datetimeFigureOut">
              <a:rPr lang="ru-RU" smtClean="0"/>
              <a:t>23.05.2022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20C825-F3EF-4957-8EDF-4FF2BEFA3531}" type="slidenum">
              <a:rPr lang="ru-RU" smtClean="0"/>
              <a:t>‹#›</a:t>
            </a:fld>
            <a:endParaRPr lang="ru-RU"/>
          </a:p>
        </p:txBody>
      </p:sp>
    </p:spTree>
    <p:extLst>
      <p:ext uri="{BB962C8B-B14F-4D97-AF65-F5344CB8AC3E}">
        <p14:creationId xmlns:p14="http://schemas.microsoft.com/office/powerpoint/2010/main" val="88305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1FF774-5FE8-4BBB-9A98-F318E0F24498}" type="datetimeFigureOut">
              <a:rPr lang="ru-RU" smtClean="0"/>
              <a:t>23.05.2022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20C825-F3EF-4957-8EDF-4FF2BEFA3531}" type="slidenum">
              <a:rPr lang="ru-RU" smtClean="0"/>
              <a:t>‹#›</a:t>
            </a:fld>
            <a:endParaRPr lang="ru-RU"/>
          </a:p>
        </p:txBody>
      </p:sp>
    </p:spTree>
    <p:extLst>
      <p:ext uri="{BB962C8B-B14F-4D97-AF65-F5344CB8AC3E}">
        <p14:creationId xmlns:p14="http://schemas.microsoft.com/office/powerpoint/2010/main" val="160961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E1FF774-5FE8-4BBB-9A98-F318E0F24498}" type="datetimeFigureOut">
              <a:rPr lang="ru-RU" smtClean="0"/>
              <a:t>23.05.2022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20C825-F3EF-4957-8EDF-4FF2BEFA3531}" type="slidenum">
              <a:rPr lang="ru-RU" smtClean="0"/>
              <a:t>‹#›</a:t>
            </a:fld>
            <a:endParaRPr lang="ru-RU"/>
          </a:p>
        </p:txBody>
      </p:sp>
    </p:spTree>
    <p:extLst>
      <p:ext uri="{BB962C8B-B14F-4D97-AF65-F5344CB8AC3E}">
        <p14:creationId xmlns:p14="http://schemas.microsoft.com/office/powerpoint/2010/main" val="39517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E1FF774-5FE8-4BBB-9A98-F318E0F24498}" type="datetimeFigureOut">
              <a:rPr lang="ru-RU" smtClean="0"/>
              <a:t>23.05.2022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20C825-F3EF-4957-8EDF-4FF2BEFA3531}" type="slidenum">
              <a:rPr lang="ru-RU" smtClean="0"/>
              <a:t>‹#›</a:t>
            </a:fld>
            <a:endParaRPr lang="ru-RU"/>
          </a:p>
        </p:txBody>
      </p:sp>
    </p:spTree>
    <p:extLst>
      <p:ext uri="{BB962C8B-B14F-4D97-AF65-F5344CB8AC3E}">
        <p14:creationId xmlns:p14="http://schemas.microsoft.com/office/powerpoint/2010/main" val="283269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FF774-5FE8-4BBB-9A98-F318E0F24498}" type="datetimeFigureOut">
              <a:rPr lang="ru-RU" smtClean="0"/>
              <a:t>23.05.2022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0C825-F3EF-4957-8EDF-4FF2BEFA3531}" type="slidenum">
              <a:rPr lang="ru-RU" smtClean="0"/>
              <a:t>‹#›</a:t>
            </a:fld>
            <a:endParaRPr lang="ru-RU"/>
          </a:p>
        </p:txBody>
      </p:sp>
    </p:spTree>
    <p:extLst>
      <p:ext uri="{BB962C8B-B14F-4D97-AF65-F5344CB8AC3E}">
        <p14:creationId xmlns:p14="http://schemas.microsoft.com/office/powerpoint/2010/main" val="11545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ru.wikipedia.org/wiki/%D0%90%D0%BD%D0%B4%D1%80%D0%BE%D0%BF%D0%BE%D0%B2,_%D0%AE%D1%80%D0%B8%D0%B9_%D0%92%D0%BB%D0%B0%D0%B4%D0%B8%D0%BC%D0%B8%D1%80%D0%BE%D0%B2%D0%B8%D1%87#cite_note-4" TargetMode="External"/><Relationship Id="rId13" Type="http://schemas.openxmlformats.org/officeDocument/2006/relationships/hyperlink" Target="https://ru.wikipedia.org/wiki/9_%D1%84%D0%B5%D0%B2%D1%80%D0%B0%D0%BB%D1%8F" TargetMode="External"/><Relationship Id="rId3" Type="http://schemas.openxmlformats.org/officeDocument/2006/relationships/image" Target="../media/image12.png"/><Relationship Id="rId7" Type="http://schemas.openxmlformats.org/officeDocument/2006/relationships/hyperlink" Target="https://ru.wikipedia.org/wiki/%D0%90%D0%BD%D0%B4%D1%80%D0%BE%D0%BF%D0%BE%D0%B2,_%D0%AE%D1%80%D0%B8%D0%B9_%D0%92%D0%BB%D0%B0%D0%B4%D0%B8%D0%BC%D0%B8%D1%80%D0%BE%D0%B2%D0%B8%D1%87#cite_note-3" TargetMode="External"/><Relationship Id="rId12" Type="http://schemas.openxmlformats.org/officeDocument/2006/relationships/hyperlink" Target="https://ru.wikipedia.org/wiki/%D0%A0%D0%BE%D1%81%D1%81%D0%B8%D0%B9%D1%81%D0%BA%D0%B0%D1%8F_%D0%B8%D0%BC%D0%BF%D0%B5%D1%80%D0%B8%D1%8F" TargetMode="External"/><Relationship Id="rId17" Type="http://schemas.openxmlformats.org/officeDocument/2006/relationships/hyperlink" Target="https://ru.wikipedia.org/wiki/%D0%A1%D0%BE%D1%8E%D0%B7_%D0%A1%D0%BE%D0%B2%D0%B5%D1%82%D1%81%D0%BA%D0%B8%D1%85_%D0%A1%D0%BE%D1%86%D0%B8%D0%B0%D0%BB%D0%B8%D1%81%D1%82%D0%B8%D1%87%D0%B5%D1%81%D0%BA%D0%B8%D1%85_%D0%A0%D0%B5%D1%81%D0%BF%D1%83%D0%B1%D0%BB%D0%B8%D0%BA" TargetMode="External"/><Relationship Id="rId2" Type="http://schemas.openxmlformats.org/officeDocument/2006/relationships/image" Target="../media/image1.png"/><Relationship Id="rId16" Type="http://schemas.openxmlformats.org/officeDocument/2006/relationships/hyperlink" Target="https://ru.wikipedia.org/wiki/%D0%A0%D0%BE%D1%81%D1%81%D0%B8%D0%B9%D1%81%D0%BA%D0%B0%D1%8F_%D0%A1%D0%BE%D0%B2%D0%B5%D1%82%D1%81%D0%BA%D0%B0%D1%8F_%D0%A4%D0%B5%D0%B4%D0%B5%D1%80%D0%B0%D1%82%D0%B8%D0%B2%D0%BD%D0%B0%D1%8F_%D0%A1%D0%BE%D1%86%D0%B8%D0%B0%D0%BB%D0%B8%D1%81%D1%82%D0%B8%D1%87%D0%B5%D1%81%D0%BA%D0%B0%D1%8F_%D0%A0%D0%B5%D1%81%D0%BF%D1%83%D0%B1%D0%BB%D0%B8%D0%BA%D0%B0" TargetMode="External"/><Relationship Id="rId1" Type="http://schemas.openxmlformats.org/officeDocument/2006/relationships/slideLayout" Target="../slideLayouts/slideLayout2.xml"/><Relationship Id="rId6" Type="http://schemas.openxmlformats.org/officeDocument/2006/relationships/hyperlink" Target="https://ru.wikipedia.org/wiki/1914_%D0%B3%D0%BE%D0%B4" TargetMode="External"/><Relationship Id="rId11" Type="http://schemas.openxmlformats.org/officeDocument/2006/relationships/hyperlink" Target="https://ru.wikipedia.org/wiki/%D0%A1%D1%82%D0%B0%D0%B2%D1%80%D0%BE%D0%BF%D0%BE%D0%BB%D1%8C%D1%81%D0%BA%D0%B0%D1%8F_%D0%B3%D1%83%D0%B1%D0%B5%D1%80%D0%BD%D0%B8%D1%8F" TargetMode="External"/><Relationship Id="rId5" Type="http://schemas.openxmlformats.org/officeDocument/2006/relationships/hyperlink" Target="https://ru.wikipedia.org/wiki/15_%D0%B8%D1%8E%D0%BD%D1%8F" TargetMode="External"/><Relationship Id="rId15" Type="http://schemas.openxmlformats.org/officeDocument/2006/relationships/hyperlink" Target="https://ru.wikipedia.org/wiki/%D0%9C%D0%BE%D1%81%D0%BA%D0%B2%D0%B0" TargetMode="External"/><Relationship Id="rId10" Type="http://schemas.openxmlformats.org/officeDocument/2006/relationships/hyperlink" Target="https://ru.wikipedia.org/wiki/%D0%90%D0%BD%D0%B4%D1%80%D0%BE%D0%BF%D0%BE%D0%B2,_%D0%AE%D1%80%D0%B8%D0%B9_%D0%92%D0%BB%D0%B0%D0%B4%D0%B8%D0%BC%D0%B8%D1%80%D0%BE%D0%B2%D0%B8%D1%87#cite_note-ReferenceA-1" TargetMode="External"/><Relationship Id="rId4" Type="http://schemas.openxmlformats.org/officeDocument/2006/relationships/image" Target="../media/image13.jpeg"/><Relationship Id="rId9" Type="http://schemas.openxmlformats.org/officeDocument/2006/relationships/hyperlink" Target="https://ru.wikipedia.org/wiki/%D0%90%D0%BD%D0%B4%D1%80%D0%BE%D0%BF%D0%BE%D0%B2,_%D0%AE%D1%80%D0%B8%D0%B9_%D0%92%D0%BB%D0%B0%D0%B4%D0%B8%D0%BC%D0%B8%D1%80%D0%BE%D0%B2%D0%B8%D1%87#cite_note-5" TargetMode="External"/><Relationship Id="rId14" Type="http://schemas.openxmlformats.org/officeDocument/2006/relationships/hyperlink" Target="https://ru.wikipedia.org/wiki/1984_%D0%B3%D0%BE%D0%B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ru.wikipedia.org/wiki/%D0%9F%D1%80%D0%B5%D0%B7%D0%B8%D0%B4%D0%B5%D0%BD%D1%82_%D0%A1%D0%A1%D0%A1%D0%A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ru.wikipedia.org/wiki/%D0%A1%D1%82%D0%B0%D0%BB%D0%B8%D0%BD%D1%81%D0%BA%D0%B8%D0%B5_%D1%80%D0%B5%D0%BF%D1%80%D0%B5%D1%81%D1%81%D0%B8%D0%B8" TargetMode="External"/><Relationship Id="rId13" Type="http://schemas.openxmlformats.org/officeDocument/2006/relationships/hyperlink" Target="https://ru.wikipedia.org/wiki/%D0%A6%D0%B5%D0%BD%D0%B7%D1%83%D1%80%D0%B0_%D0%B2_%D0%A1%D0%A1%D0%A1%D0%A0" TargetMode="External"/><Relationship Id="rId3" Type="http://schemas.openxmlformats.org/officeDocument/2006/relationships/hyperlink" Target="https://ru.wikipedia.org/wiki/%D0%98%D1%81%D1%82%D0%BE%D1%80%D0%B8%D1%8F_%D0%A1%D0%A1%D0%A1%D0%A0" TargetMode="External"/><Relationship Id="rId7" Type="http://schemas.openxmlformats.org/officeDocument/2006/relationships/hyperlink" Target="https://ru.wikipedia.org/wiki/%D0%9A%D1%83%D0%BB%D1%8C%D1%82_%D0%BB%D0%B8%D1%87%D0%BD%D0%BE%D1%81%D1%82%D0%B8_%D0%A1%D1%82%D0%B0%D0%BB%D0%B8%D0%BD%D0%B0" TargetMode="External"/><Relationship Id="rId12" Type="http://schemas.openxmlformats.org/officeDocument/2006/relationships/hyperlink" Target="https://ru.wikipedia.org/wiki/%D0%94%D0%B8%D0%BA%D1%82%D0%B0%D1%82%D1%83%D1%80%D0%B0" TargetMode="External"/><Relationship Id="rId17" Type="http://schemas.openxmlformats.org/officeDocument/2006/relationships/hyperlink" Target="https://ru.wikipedia.org/wiki/%D0%9A%D1%83%D0%BB%D1%8C%D1%82%D1%83%D1%80%D0%B0_%D0%A1%D0%A1%D0%A1%D0%A0" TargetMode="External"/><Relationship Id="rId2" Type="http://schemas.openxmlformats.org/officeDocument/2006/relationships/image" Target="../media/image8.jpeg"/><Relationship Id="rId16" Type="http://schemas.openxmlformats.org/officeDocument/2006/relationships/hyperlink" Target="https://ru.wikipedia.org/wiki/%D0%97%D0%B0%D0%BF%D0%B0%D0%B4%D0%BD%D1%8B%D0%B9_%D0%BC%D0%B8%D1%80" TargetMode="External"/><Relationship Id="rId1" Type="http://schemas.openxmlformats.org/officeDocument/2006/relationships/slideLayout" Target="../slideLayouts/slideLayout2.xml"/><Relationship Id="rId6" Type="http://schemas.openxmlformats.org/officeDocument/2006/relationships/hyperlink" Target="https://ru.wikipedia.org/wiki/%D0%A5%D1%80%D1%83%D1%89%D1%91%D0%B2,_%D0%9D%D0%B8%D0%BA%D0%B8%D1%82%D0%B0_%D0%A1%D0%B5%D1%80%D0%B3%D0%B5%D0%B5%D0%B2%D0%B8%D1%87" TargetMode="External"/><Relationship Id="rId11" Type="http://schemas.openxmlformats.org/officeDocument/2006/relationships/hyperlink" Target="https://ru.wikipedia.org/wiki/%D0%90%D0%B2%D1%82%D0%BE%D1%80%D0%B8%D1%82%D0%B0%D1%80%D0%B8%D0%B7%D0%BC" TargetMode="External"/><Relationship Id="rId5" Type="http://schemas.openxmlformats.org/officeDocument/2006/relationships/hyperlink" Target="https://ru.wikipedia.org/wiki/%D0%98._%D0%92._%D0%A1%D1%82%D0%B0%D0%BB%D0%B8%D0%BD" TargetMode="External"/><Relationship Id="rId15" Type="http://schemas.openxmlformats.org/officeDocument/2006/relationships/hyperlink" Target="https://ru.wikipedia.org/wiki/%D0%9B%D0%B8%D0%B1%D0%B5%D1%80%D0%B0%D0%BB%D0%B8%D0%B7%D0%B0%D1%86%D0%B8%D1%8F" TargetMode="External"/><Relationship Id="rId10" Type="http://schemas.openxmlformats.org/officeDocument/2006/relationships/hyperlink" Target="https://ru.wikipedia.org/wiki/%D0%A2%D0%BE%D1%82%D0%B0%D0%BB%D0%B8%D1%82%D0%B0%D1%80%D0%B8%D0%B7%D0%BC" TargetMode="External"/><Relationship Id="rId4" Type="http://schemas.openxmlformats.org/officeDocument/2006/relationships/hyperlink" Target="https://ru.wikipedia.org/wiki/%D0%A1%D0%BC%D0%B5%D1%80%D1%82%D1%8C_%D0%A1%D1%82%D0%B0%D0%BB%D0%B8%D0%BD%D0%B0" TargetMode="External"/><Relationship Id="rId9" Type="http://schemas.openxmlformats.org/officeDocument/2006/relationships/hyperlink" Target="https://ru.wikipedia.org/wiki/%D0%93%D0%A3%D0%9B%D0%90%D0%93" TargetMode="External"/><Relationship Id="rId14" Type="http://schemas.openxmlformats.org/officeDocument/2006/relationships/hyperlink" Target="https://ru.wikipedia.org/wiki/%D0%A1%D0%B2%D0%BE%D0%B1%D0%BE%D0%B4%D0%B0_%D1%81%D0%BB%D0%BE%D0%B2%D0%B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7840" y="-1193800"/>
            <a:ext cx="9144000" cy="2387600"/>
          </a:xfrm>
        </p:spPr>
        <p:txBody>
          <a:bodyPr/>
          <a:lstStyle/>
          <a:p>
            <a:r>
              <a:rPr lang="ru-RU" b="1" dirty="0" smtClean="0">
                <a:solidFill>
                  <a:schemeClr val="bg1"/>
                </a:solidFill>
                <a:latin typeface="Times New Roman" panose="02020603050405020304" pitchFamily="18" charset="0"/>
                <a:cs typeface="Times New Roman" panose="02020603050405020304" pitchFamily="18" charset="0"/>
              </a:rPr>
              <a:t>СССР 1945-1991 гг.</a:t>
            </a:r>
            <a:endParaRPr lang="ru-RU"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04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598109" y="541770"/>
            <a:ext cx="10782405" cy="5757430"/>
          </a:xfrm>
          <a:prstGeom prst="rect">
            <a:avLst/>
          </a:prstGeom>
        </p:spPr>
      </p:pic>
    </p:spTree>
    <p:extLst>
      <p:ext uri="{BB962C8B-B14F-4D97-AF65-F5344CB8AC3E}">
        <p14:creationId xmlns:p14="http://schemas.microsoft.com/office/powerpoint/2010/main" val="157782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a:stretch>
            <a:fillRect/>
          </a:stretch>
        </p:blipFill>
        <p:spPr>
          <a:xfrm>
            <a:off x="1059873" y="3990772"/>
            <a:ext cx="10515600" cy="2440970"/>
          </a:xfrm>
          <a:prstGeom prst="rect">
            <a:avLst/>
          </a:prstGeom>
        </p:spPr>
      </p:pic>
      <p:pic>
        <p:nvPicPr>
          <p:cNvPr id="8194" name="Picture 2" descr="https://aeternamemoria.ru/wp-content/uploads/2019/02/image_1-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910" y="290921"/>
            <a:ext cx="4536206" cy="3024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430982" y="2226272"/>
            <a:ext cx="6246091"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1" i="0" u="none" strike="noStrike" cap="none" normalizeH="0" baseline="0" dirty="0" err="1" smtClean="0">
                <a:ln>
                  <a:noFill/>
                </a:ln>
                <a:solidFill>
                  <a:srgbClr val="202122"/>
                </a:solidFill>
                <a:effectLst/>
                <a:latin typeface="Arial" panose="020B0604020202020204" pitchFamily="34" charset="0"/>
              </a:rPr>
              <a:t>Ю́рий</a:t>
            </a:r>
            <a:r>
              <a:rPr kumimoji="0" lang="ru-RU" altLang="ru-RU" sz="1000" b="1" i="0" u="none" strike="noStrike" cap="none" normalizeH="0" baseline="0" dirty="0" smtClean="0">
                <a:ln>
                  <a:noFill/>
                </a:ln>
                <a:solidFill>
                  <a:srgbClr val="202122"/>
                </a:solidFill>
                <a:effectLst/>
                <a:latin typeface="Arial" panose="020B0604020202020204" pitchFamily="34" charset="0"/>
              </a:rPr>
              <a:t> </a:t>
            </a:r>
            <a:r>
              <a:rPr kumimoji="0" lang="ru-RU" altLang="ru-RU" sz="1000" b="1" i="0" u="none" strike="noStrike" cap="none" normalizeH="0" baseline="0" dirty="0" err="1" smtClean="0">
                <a:ln>
                  <a:noFill/>
                </a:ln>
                <a:solidFill>
                  <a:srgbClr val="202122"/>
                </a:solidFill>
                <a:effectLst/>
                <a:latin typeface="Arial" panose="020B0604020202020204" pitchFamily="34" charset="0"/>
              </a:rPr>
              <a:t>Влади́мирович</a:t>
            </a:r>
            <a:r>
              <a:rPr kumimoji="0" lang="ru-RU" altLang="ru-RU" sz="1000" b="1" i="0" u="none" strike="noStrike" cap="none" normalizeH="0" baseline="0" dirty="0" smtClean="0">
                <a:ln>
                  <a:noFill/>
                </a:ln>
                <a:solidFill>
                  <a:srgbClr val="202122"/>
                </a:solidFill>
                <a:effectLst/>
                <a:latin typeface="Arial" panose="020B0604020202020204" pitchFamily="34" charset="0"/>
              </a:rPr>
              <a:t> </a:t>
            </a:r>
            <a:r>
              <a:rPr kumimoji="0" lang="ru-RU" altLang="ru-RU" sz="1000" b="1" i="0" u="none" strike="noStrike" cap="none" normalizeH="0" baseline="0" dirty="0" err="1" smtClean="0">
                <a:ln>
                  <a:noFill/>
                </a:ln>
                <a:solidFill>
                  <a:srgbClr val="202122"/>
                </a:solidFill>
                <a:effectLst/>
                <a:latin typeface="Arial" panose="020B0604020202020204" pitchFamily="34" charset="0"/>
              </a:rPr>
              <a:t>Андро́пов</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a:t>
            </a:r>
            <a:r>
              <a:rPr kumimoji="0" lang="ru-RU" altLang="ru-RU" sz="800" b="0" i="0" u="none" strike="noStrike" cap="none" normalizeH="0" baseline="0" dirty="0" smtClean="0">
                <a:ln>
                  <a:noFill/>
                </a:ln>
                <a:solidFill>
                  <a:schemeClr val="tx1"/>
                </a:solidFill>
                <a:effectLst/>
              </a:rPr>
              <a:t>2</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smtClean="0">
                <a:ln>
                  <a:noFill/>
                </a:ln>
                <a:solidFill>
                  <a:srgbClr val="0645AD"/>
                </a:solidFill>
                <a:effectLst/>
                <a:latin typeface="Arial" panose="020B0604020202020204" pitchFamily="34" charset="0"/>
                <a:cs typeface="Arial" panose="020B0604020202020204" pitchFamily="34" charset="0"/>
                <a:hlinkClick r:id="rId5" tooltip="15 июня"/>
              </a:rPr>
              <a:t>[15] июня</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smtClean="0">
                <a:ln>
                  <a:noFill/>
                </a:ln>
                <a:solidFill>
                  <a:srgbClr val="0645AD"/>
                </a:solidFill>
                <a:effectLst/>
                <a:latin typeface="Arial" panose="020B0604020202020204" pitchFamily="34" charset="0"/>
                <a:cs typeface="Arial" panose="020B0604020202020204" pitchFamily="34" charset="0"/>
                <a:hlinkClick r:id="rId6" tooltip="1914 год"/>
              </a:rPr>
              <a:t>1914</a:t>
            </a:r>
            <a:r>
              <a:rPr kumimoji="0" lang="ru-RU" altLang="ru-RU" sz="800" b="0" i="0" u="none" strike="noStrike" cap="none" normalizeH="0" baseline="30000" dirty="0" smtClean="0">
                <a:ln>
                  <a:noFill/>
                </a:ln>
                <a:solidFill>
                  <a:srgbClr val="0645AD"/>
                </a:solidFill>
                <a:effectLst/>
                <a:latin typeface="Arial" panose="020B0604020202020204" pitchFamily="34" charset="0"/>
                <a:cs typeface="Arial" panose="020B0604020202020204" pitchFamily="34" charset="0"/>
                <a:hlinkClick r:id="rId7"/>
              </a:rPr>
              <a:t>[3]</a:t>
            </a:r>
            <a:r>
              <a:rPr kumimoji="0" lang="ru-RU" altLang="ru-RU" sz="800" b="0" i="0" u="none" strike="noStrike" cap="none" normalizeH="0" baseline="30000" dirty="0" smtClean="0">
                <a:ln>
                  <a:noFill/>
                </a:ln>
                <a:solidFill>
                  <a:srgbClr val="0645AD"/>
                </a:solidFill>
                <a:effectLst/>
                <a:latin typeface="Arial" panose="020B0604020202020204" pitchFamily="34" charset="0"/>
                <a:cs typeface="Arial" panose="020B0604020202020204" pitchFamily="34" charset="0"/>
                <a:hlinkClick r:id="rId8"/>
              </a:rPr>
              <a:t>[4]</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станция</a:t>
            </a:r>
            <a:r>
              <a:rPr kumimoji="0" lang="ru-RU" altLang="ru-RU" sz="800" b="0" i="0" u="none" strike="noStrike" cap="none" normalizeH="0" baseline="30000" dirty="0" smtClean="0">
                <a:ln>
                  <a:noFill/>
                </a:ln>
                <a:solidFill>
                  <a:srgbClr val="0645AD"/>
                </a:solidFill>
                <a:effectLst/>
                <a:latin typeface="Arial" panose="020B0604020202020204" pitchFamily="34" charset="0"/>
                <a:cs typeface="Arial" panose="020B0604020202020204" pitchFamily="34" charset="0"/>
                <a:hlinkClick r:id="rId9"/>
              </a:rPr>
              <a:t>[5]</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err="1" smtClean="0">
                <a:ln>
                  <a:noFill/>
                </a:ln>
                <a:solidFill>
                  <a:srgbClr val="202122"/>
                </a:solidFill>
                <a:effectLst/>
                <a:latin typeface="Arial" panose="020B0604020202020204" pitchFamily="34" charset="0"/>
                <a:cs typeface="Arial" panose="020B0604020202020204" pitchFamily="34" charset="0"/>
              </a:rPr>
              <a:t>Нагутская</a:t>
            </a:r>
            <a:r>
              <a:rPr kumimoji="0" lang="ru-RU" altLang="ru-RU" sz="800" b="0" i="0" u="none" strike="noStrike" cap="none" normalizeH="0" baseline="30000" dirty="0" smtClean="0">
                <a:ln>
                  <a:noFill/>
                </a:ln>
                <a:solidFill>
                  <a:srgbClr val="0645AD"/>
                </a:solidFill>
                <a:effectLst/>
                <a:latin typeface="Arial" panose="020B0604020202020204" pitchFamily="34" charset="0"/>
                <a:cs typeface="Arial" panose="020B0604020202020204" pitchFamily="34" charset="0"/>
                <a:hlinkClick r:id="rId10"/>
              </a:rPr>
              <a:t>[1]</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smtClean="0">
                <a:ln>
                  <a:noFill/>
                </a:ln>
                <a:solidFill>
                  <a:srgbClr val="0645AD"/>
                </a:solidFill>
                <a:effectLst/>
                <a:latin typeface="Arial" panose="020B0604020202020204" pitchFamily="34" charset="0"/>
                <a:cs typeface="Arial" panose="020B0604020202020204" pitchFamily="34" charset="0"/>
                <a:hlinkClick r:id="rId11" tooltip="Ставропольская губерния"/>
              </a:rPr>
              <a:t>Ставропольская губерния</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a:t>
            </a:r>
            <a:r>
              <a:rPr kumimoji="0" lang="ru-RU" altLang="ru-RU" sz="1000" b="0" i="0" u="sng" strike="noStrike" cap="none" normalizeH="0" baseline="0" dirty="0" smtClean="0">
                <a:ln>
                  <a:noFill/>
                </a:ln>
                <a:solidFill>
                  <a:srgbClr val="0645AD"/>
                </a:solidFill>
                <a:effectLst/>
                <a:latin typeface="Arial" panose="020B0604020202020204" pitchFamily="34" charset="0"/>
                <a:cs typeface="Arial" panose="020B0604020202020204" pitchFamily="34" charset="0"/>
                <a:hlinkClick r:id="rId12"/>
              </a:rPr>
              <a:t>Российская империя</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 </a:t>
            </a:r>
            <a:r>
              <a:rPr kumimoji="0" lang="ru-RU" altLang="ru-RU" sz="1000" b="0" i="0" u="none" strike="noStrike" cap="none" normalizeH="0" baseline="0" dirty="0" smtClean="0">
                <a:ln>
                  <a:noFill/>
                </a:ln>
                <a:solidFill>
                  <a:srgbClr val="0645AD"/>
                </a:solidFill>
                <a:effectLst/>
                <a:latin typeface="Arial" panose="020B0604020202020204" pitchFamily="34" charset="0"/>
                <a:cs typeface="Arial" panose="020B0604020202020204" pitchFamily="34" charset="0"/>
                <a:hlinkClick r:id="rId13" tooltip="9 февраля"/>
              </a:rPr>
              <a:t>9 февраля</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smtClean="0">
                <a:ln>
                  <a:noFill/>
                </a:ln>
                <a:solidFill>
                  <a:srgbClr val="0645AD"/>
                </a:solidFill>
                <a:effectLst/>
                <a:latin typeface="Arial" panose="020B0604020202020204" pitchFamily="34" charset="0"/>
                <a:cs typeface="Arial" panose="020B0604020202020204" pitchFamily="34" charset="0"/>
                <a:hlinkClick r:id="rId14" tooltip="1984 год"/>
              </a:rPr>
              <a:t>1984</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smtClean="0">
                <a:ln>
                  <a:noFill/>
                </a:ln>
                <a:solidFill>
                  <a:srgbClr val="0645AD"/>
                </a:solidFill>
                <a:effectLst/>
                <a:latin typeface="Arial" panose="020B0604020202020204" pitchFamily="34" charset="0"/>
                <a:cs typeface="Arial" panose="020B0604020202020204" pitchFamily="34" charset="0"/>
                <a:hlinkClick r:id="rId15" tooltip="Москва"/>
              </a:rPr>
              <a:t>Москва</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smtClean="0">
                <a:ln>
                  <a:noFill/>
                </a:ln>
                <a:solidFill>
                  <a:srgbClr val="0645AD"/>
                </a:solidFill>
                <a:effectLst/>
                <a:latin typeface="Arial" panose="020B0604020202020204" pitchFamily="34" charset="0"/>
                <a:cs typeface="Arial" panose="020B0604020202020204" pitchFamily="34" charset="0"/>
                <a:hlinkClick r:id="rId16" tooltip="Российская Советская Федеративная Социалистическая Республика"/>
              </a:rPr>
              <a:t>РСФСР</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a:t>
            </a:r>
            <a:r>
              <a:rPr kumimoji="0" lang="ru-RU" altLang="ru-RU" sz="1000" b="0" i="0" u="none" strike="noStrike" cap="none" normalizeH="0" baseline="0" dirty="0" smtClean="0">
                <a:ln>
                  <a:noFill/>
                </a:ln>
                <a:solidFill>
                  <a:srgbClr val="0645AD"/>
                </a:solidFill>
                <a:effectLst/>
                <a:latin typeface="Arial" panose="020B0604020202020204" pitchFamily="34" charset="0"/>
                <a:cs typeface="Arial" panose="020B0604020202020204" pitchFamily="34" charset="0"/>
                <a:hlinkClick r:id="rId17" tooltip="Союз Советских Социалистических Республик"/>
              </a:rPr>
              <a:t>СССР</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 </a:t>
            </a:r>
            <a:r>
              <a:rPr kumimoji="0" lang="ru-RU" altLang="ru-RU" sz="1000" b="0" i="0" u="none" strike="noStrike" cap="none" normalizeH="0" baseline="0" dirty="0" smtClean="0">
                <a:ln>
                  <a:noFill/>
                </a:ln>
                <a:solidFill>
                  <a:srgbClr val="0645AD"/>
                </a:solidFill>
                <a:effectLst/>
                <a:latin typeface="Arial" panose="020B0604020202020204" pitchFamily="34" charset="0"/>
                <a:cs typeface="Arial" panose="020B0604020202020204" pitchFamily="34" charset="0"/>
                <a:hlinkClick r:id="rId17" tooltip="Союз Советских Социалистических Республик"/>
              </a:rPr>
              <a:t>советский</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государственный и политический деятель, руководитель </a:t>
            </a:r>
            <a:r>
              <a:rPr kumimoji="0" lang="ru-RU" altLang="ru-RU" sz="1000" b="0" i="0" u="none" strike="noStrike" cap="none" normalizeH="0" baseline="0" dirty="0" smtClean="0">
                <a:ln>
                  <a:noFill/>
                </a:ln>
                <a:solidFill>
                  <a:srgbClr val="0645AD"/>
                </a:solidFill>
                <a:effectLst/>
                <a:latin typeface="Arial" panose="020B0604020202020204" pitchFamily="34" charset="0"/>
                <a:cs typeface="Arial" panose="020B0604020202020204" pitchFamily="34" charset="0"/>
                <a:hlinkClick r:id="rId17" tooltip="Союз Советских Социалистических Республик"/>
              </a:rPr>
              <a:t>СССР</a:t>
            </a:r>
            <a:r>
              <a:rPr kumimoji="0" lang="ru-RU" altLang="ru-RU" sz="1000" b="0" i="0" u="none" strike="noStrike" cap="none" normalizeH="0" baseline="0" dirty="0" smtClean="0">
                <a:ln>
                  <a:noFill/>
                </a:ln>
                <a:solidFill>
                  <a:srgbClr val="202122"/>
                </a:solidFill>
                <a:effectLst/>
                <a:latin typeface="Arial" panose="020B0604020202020204" pitchFamily="34" charset="0"/>
                <a:cs typeface="Arial" panose="020B0604020202020204" pitchFamily="34" charset="0"/>
              </a:rPr>
              <a:t> в 1982—1984 годах.</a:t>
            </a:r>
            <a:r>
              <a:rPr kumimoji="0" lang="ru-RU" altLang="ru-RU" sz="8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48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 y="147694"/>
            <a:ext cx="7782560" cy="3633538"/>
          </a:xfrm>
          <a:prstGeom prst="rect">
            <a:avLst/>
          </a:prstGeom>
          <a:ln>
            <a:noFill/>
          </a:ln>
          <a:effectLst>
            <a:outerShdw blurRad="292100" dist="139700" dir="2700000" algn="tl" rotWithShape="0">
              <a:srgbClr val="333333">
                <a:alpha val="65000"/>
              </a:srgbClr>
            </a:outerShdw>
          </a:effectLst>
        </p:spPr>
      </p:pic>
      <p:pic>
        <p:nvPicPr>
          <p:cNvPr id="9218" name="Picture 2" descr="https://static.independent.co.uk/s3fs-public/thumbnails/image/2018/03/12/15/gettyimages-7020771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0473" y="3126347"/>
            <a:ext cx="4729060" cy="3200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08002" y="4556157"/>
            <a:ext cx="6520872" cy="646331"/>
          </a:xfrm>
          <a:prstGeom prst="rect">
            <a:avLst/>
          </a:prstGeom>
        </p:spPr>
        <p:txBody>
          <a:bodyPr wrap="square">
            <a:spAutoFit/>
          </a:bodyPr>
          <a:lstStyle/>
          <a:p>
            <a:r>
              <a:rPr lang="ru-RU" b="1" i="0" dirty="0" err="1" smtClean="0">
                <a:solidFill>
                  <a:srgbClr val="202122"/>
                </a:solidFill>
                <a:effectLst/>
                <a:latin typeface="Times New Roman" panose="02020603050405020304" pitchFamily="18" charset="0"/>
                <a:cs typeface="Times New Roman" panose="02020603050405020304" pitchFamily="18" charset="0"/>
              </a:rPr>
              <a:t>Михаи́л</a:t>
            </a:r>
            <a:r>
              <a:rPr lang="ru-RU" b="1" i="0" dirty="0" smtClean="0">
                <a:solidFill>
                  <a:srgbClr val="202122"/>
                </a:solidFill>
                <a:effectLst/>
                <a:latin typeface="Times New Roman" panose="02020603050405020304" pitchFamily="18" charset="0"/>
                <a:cs typeface="Times New Roman" panose="02020603050405020304" pitchFamily="18" charset="0"/>
              </a:rPr>
              <a:t> </a:t>
            </a:r>
            <a:r>
              <a:rPr lang="ru-RU" b="1" i="0" dirty="0" err="1" smtClean="0">
                <a:solidFill>
                  <a:srgbClr val="202122"/>
                </a:solidFill>
                <a:effectLst/>
                <a:latin typeface="Times New Roman" panose="02020603050405020304" pitchFamily="18" charset="0"/>
                <a:cs typeface="Times New Roman" panose="02020603050405020304" pitchFamily="18" charset="0"/>
              </a:rPr>
              <a:t>Серге́евич</a:t>
            </a:r>
            <a:r>
              <a:rPr lang="ru-RU" b="1" i="0" dirty="0" smtClean="0">
                <a:solidFill>
                  <a:srgbClr val="202122"/>
                </a:solidFill>
                <a:effectLst/>
                <a:latin typeface="Times New Roman" panose="02020603050405020304" pitchFamily="18" charset="0"/>
                <a:cs typeface="Times New Roman" panose="02020603050405020304" pitchFamily="18" charset="0"/>
              </a:rPr>
              <a:t> Горбачёв</a:t>
            </a:r>
            <a:r>
              <a:rPr lang="ru-RU" b="0" i="0" dirty="0" smtClean="0">
                <a:solidFill>
                  <a:srgbClr val="202122"/>
                </a:solidFill>
                <a:effectLst/>
                <a:latin typeface="Times New Roman" panose="02020603050405020304" pitchFamily="18" charset="0"/>
                <a:cs typeface="Times New Roman" panose="02020603050405020304" pitchFamily="18" charset="0"/>
              </a:rPr>
              <a:t>  (1985—1991). </a:t>
            </a:r>
          </a:p>
          <a:p>
            <a:r>
              <a:rPr lang="ru-RU" b="0" i="0" dirty="0" smtClean="0">
                <a:solidFill>
                  <a:srgbClr val="202122"/>
                </a:solidFill>
                <a:effectLst/>
                <a:latin typeface="Times New Roman" panose="02020603050405020304" pitchFamily="18" charset="0"/>
                <a:cs typeface="Times New Roman" panose="02020603050405020304" pitchFamily="18" charset="0"/>
              </a:rPr>
              <a:t>Первый и единственный </a:t>
            </a:r>
            <a:r>
              <a:rPr lang="ru-RU" b="0" i="0" u="none" strike="noStrike" dirty="0" smtClean="0">
                <a:effectLst/>
                <a:latin typeface="Times New Roman" panose="02020603050405020304" pitchFamily="18" charset="0"/>
                <a:cs typeface="Times New Roman" panose="02020603050405020304" pitchFamily="18" charset="0"/>
                <a:hlinkClick r:id="rId4" tooltip="Президент СССР"/>
              </a:rPr>
              <a:t>президент СССР</a:t>
            </a:r>
            <a:r>
              <a:rPr lang="ru-RU" b="0" i="0" dirty="0" smtClean="0">
                <a:solidFill>
                  <a:srgbClr val="202122"/>
                </a:solidFill>
                <a:effectLst/>
                <a:latin typeface="Times New Roman" panose="02020603050405020304" pitchFamily="18" charset="0"/>
                <a:cs typeface="Times New Roman" panose="02020603050405020304" pitchFamily="18" charset="0"/>
              </a:rPr>
              <a:t> (1990—1991).</a:t>
            </a:r>
            <a:endParaRPr lang="ru-RU" b="0" i="0" dirty="0">
              <a:solidFill>
                <a:srgbClr val="2021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803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92892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4520" y="0"/>
            <a:ext cx="10515600" cy="1325563"/>
          </a:xfrm>
        </p:spPr>
        <p:txBody>
          <a:bodyPr/>
          <a:lstStyle/>
          <a:p>
            <a:r>
              <a:rPr lang="ru-RU" dirty="0" smtClean="0">
                <a:latin typeface="Times New Roman" panose="02020603050405020304" pitchFamily="18" charset="0"/>
                <a:cs typeface="Times New Roman" panose="02020603050405020304" pitchFamily="18" charset="0"/>
              </a:rPr>
              <a:t>1 период: холодная война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83360" y="931545"/>
            <a:ext cx="9890760" cy="1161415"/>
          </a:xfrm>
        </p:spPr>
        <p:txBody>
          <a:bodyPr>
            <a:normAutofit/>
          </a:bodyPr>
          <a:lstStyle/>
          <a:p>
            <a:pPr marL="0" indent="0" algn="ctr">
              <a:buNone/>
            </a:pPr>
            <a:r>
              <a:rPr lang="ru-RU" sz="2400" i="1" u="sng" dirty="0">
                <a:latin typeface="Times New Roman" panose="02020603050405020304" pitchFamily="18" charset="0"/>
                <a:cs typeface="Times New Roman" panose="02020603050405020304" pitchFamily="18" charset="0"/>
              </a:rPr>
              <a:t>Холодная война — это конфликт между СССР и США без открытых военных действий, который длился с 5 марта 1946 года по 1 февраля 1992 года</a:t>
            </a:r>
            <a:r>
              <a:rPr lang="ru-RU" sz="2400" i="1" u="sng" dirty="0" smtClean="0">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5872480" y="2873216"/>
            <a:ext cx="6096000" cy="1477328"/>
          </a:xfrm>
          <a:prstGeom prst="rect">
            <a:avLst/>
          </a:prstGeom>
        </p:spPr>
        <p:txBody>
          <a:bodyPr>
            <a:spAutoFit/>
          </a:bodyPr>
          <a:lstStyle/>
          <a:p>
            <a:pPr algn="r"/>
            <a:r>
              <a:rPr lang="ru-RU" dirty="0" smtClean="0">
                <a:latin typeface="Times New Roman" panose="02020603050405020304" pitchFamily="18" charset="0"/>
                <a:cs typeface="Times New Roman" panose="02020603050405020304" pitchFamily="18" charset="0"/>
              </a:rPr>
              <a:t>Холодная война началась 5 марта 1946 года с речи Уинстона Черчилля — премьер-министра Великобритании. В Вестминстерском колледже в Фултоне, Миссури, США он призвал создать американо-английский союз для того, чтобы не дать распространиться коммунизму.</a:t>
            </a:r>
            <a:endParaRPr lang="ru-RU" dirty="0">
              <a:latin typeface="Times New Roman" panose="02020603050405020304" pitchFamily="18" charset="0"/>
              <a:cs typeface="Times New Roman" panose="02020603050405020304" pitchFamily="18" charset="0"/>
            </a:endParaRPr>
          </a:p>
        </p:txBody>
      </p:sp>
      <p:pic>
        <p:nvPicPr>
          <p:cNvPr id="1026" name="Picture 2" descr="https://avatars.mds.yandex.net/get-zen_doc/198359/pub_5c07db046e254b00aa6b310e_5c07dccf73372000a9a3bfb2/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76" y="2382115"/>
            <a:ext cx="5284371" cy="3936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57354" y="4156364"/>
            <a:ext cx="5691908" cy="3688484"/>
          </a:xfrm>
        </p:spPr>
        <p:txBody>
          <a:bodyPr>
            <a:normAutofit/>
          </a:bodyPr>
          <a:lstStyle/>
          <a:p>
            <a:pPr marL="0" indent="0">
              <a:buNone/>
            </a:pPr>
            <a:r>
              <a:rPr lang="ru-RU" sz="1600" i="1" dirty="0">
                <a:latin typeface="Times New Roman" panose="02020603050405020304" pitchFamily="18" charset="0"/>
                <a:cs typeface="Times New Roman" panose="02020603050405020304" pitchFamily="18" charset="0"/>
              </a:rPr>
              <a:t>Так как военных действий не было, страны использовали другие средства для того, чтобы одержать победу:</a:t>
            </a:r>
          </a:p>
          <a:p>
            <a:r>
              <a:rPr lang="ru-RU" sz="1600" dirty="0">
                <a:latin typeface="Times New Roman" panose="02020603050405020304" pitchFamily="18" charset="0"/>
                <a:cs typeface="Times New Roman" panose="02020603050405020304" pitchFamily="18" charset="0"/>
              </a:rPr>
              <a:t>Гонка вооружений (разработка, производство и накопление ядерного и другого оружия и боевой техники в ускоренных темпах).</a:t>
            </a:r>
          </a:p>
          <a:p>
            <a:r>
              <a:rPr lang="ru-RU" sz="1600" dirty="0">
                <a:latin typeface="Times New Roman" panose="02020603050405020304" pitchFamily="18" charset="0"/>
                <a:cs typeface="Times New Roman" panose="02020603050405020304" pitchFamily="18" charset="0"/>
              </a:rPr>
              <a:t>Образование военных блоков стран (НАТО, Совет экономической взаимопомощи, Организация Варшавского договора).</a:t>
            </a:r>
          </a:p>
          <a:p>
            <a:r>
              <a:rPr lang="ru-RU" sz="1600" dirty="0">
                <a:latin typeface="Times New Roman" panose="02020603050405020304" pitchFamily="18" charset="0"/>
                <a:cs typeface="Times New Roman" panose="02020603050405020304" pitchFamily="18" charset="0"/>
              </a:rPr>
              <a:t>Поддержка коммунистических и, наоборот, антикоммунистических режимов в других странах.</a:t>
            </a:r>
          </a:p>
          <a:p>
            <a:pPr marL="0" indent="0">
              <a:buNone/>
            </a:pPr>
            <a:endParaRPr lang="ru-RU" dirty="0">
              <a:latin typeface="Times New Roman" panose="02020603050405020304" pitchFamily="18" charset="0"/>
              <a:cs typeface="Times New Roman" panose="02020603050405020304" pitchFamily="18" charset="0"/>
            </a:endParaRPr>
          </a:p>
        </p:txBody>
      </p:sp>
      <p:pic>
        <p:nvPicPr>
          <p:cNvPr id="2050" name="Picture 2" descr="https://cf2.ppt-online.org/files2/slide/u/uZnvlQATJKjWfHLqdSmtNUOY8PI6B5ksEoFipw/slide-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2509" cy="43087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f.ppt-online.org/files/slide/s/S7rE6zfDHqXlCwsoPOLe81M2Fub9kdRNyiv5GK/slide-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029" y="0"/>
            <a:ext cx="5456558" cy="408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12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9527" y="403225"/>
            <a:ext cx="10965873" cy="4953866"/>
          </a:xfrm>
        </p:spPr>
        <p:txBody>
          <a:bodyPr>
            <a:normAutofit fontScale="62500" lnSpcReduction="20000"/>
          </a:bodyPr>
          <a:lstStyle/>
          <a:p>
            <a:pPr marL="0" indent="0">
              <a:buNone/>
            </a:pPr>
            <a:r>
              <a:rPr lang="ru-RU" b="1" dirty="0">
                <a:latin typeface="Times New Roman" panose="02020603050405020304" pitchFamily="18" charset="0"/>
                <a:cs typeface="Times New Roman" panose="02020603050405020304" pitchFamily="18" charset="0"/>
              </a:rPr>
              <a:t>Политические причины</a:t>
            </a:r>
          </a:p>
          <a:p>
            <a:r>
              <a:rPr lang="ru-RU" dirty="0">
                <a:latin typeface="Times New Roman" panose="02020603050405020304" pitchFamily="18" charset="0"/>
                <a:cs typeface="Times New Roman" panose="02020603050405020304" pitchFamily="18" charset="0"/>
              </a:rPr>
              <a:t>Борьба коммунистического режима с демократическим. По мнению Черчилля, коммунистические страны, и среди первых СССР, создают тоталитаризм, то есть недемократический режим в стране. Политик также считал, что СССР стремится к мировому господству.</a:t>
            </a:r>
          </a:p>
          <a:p>
            <a:r>
              <a:rPr lang="ru-RU" dirty="0">
                <a:latin typeface="Times New Roman" panose="02020603050405020304" pitchFamily="18" charset="0"/>
                <a:cs typeface="Times New Roman" panose="02020603050405020304" pitchFamily="18" charset="0"/>
              </a:rPr>
              <a:t>Каждая страна-победительница опасалась, что бывший союзник с помощью силы принудит другие страны следовать их политике.</a:t>
            </a:r>
          </a:p>
          <a:p>
            <a:r>
              <a:rPr lang="ru-RU" dirty="0">
                <a:latin typeface="Times New Roman" panose="02020603050405020304" pitchFamily="18" charset="0"/>
                <a:cs typeface="Times New Roman" panose="02020603050405020304" pitchFamily="18" charset="0"/>
              </a:rPr>
              <a:t>Противоречия СССР и США на дипломатическом уровне. Их неспособность договориться о послевоенном устройстве мира (споры при создании Организации Объединённых Наций).</a:t>
            </a:r>
          </a:p>
          <a:p>
            <a:pPr marL="0" indent="0">
              <a:buNone/>
            </a:pPr>
            <a:r>
              <a:rPr lang="ru-RU" b="1" dirty="0">
                <a:latin typeface="Times New Roman" panose="02020603050405020304" pitchFamily="18" charset="0"/>
                <a:cs typeface="Times New Roman" panose="02020603050405020304" pitchFamily="18" charset="0"/>
              </a:rPr>
              <a:t>Экономические причины</a:t>
            </a:r>
          </a:p>
          <a:p>
            <a:r>
              <a:rPr lang="ru-RU" dirty="0">
                <a:latin typeface="Times New Roman" panose="02020603050405020304" pitchFamily="18" charset="0"/>
                <a:cs typeface="Times New Roman" panose="02020603050405020304" pitchFamily="18" charset="0"/>
              </a:rPr>
              <a:t>Борьба за рынки сбыта, военные базы и нефть.</a:t>
            </a:r>
          </a:p>
          <a:p>
            <a:r>
              <a:rPr lang="ru-RU" dirty="0">
                <a:latin typeface="Times New Roman" panose="02020603050405020304" pitchFamily="18" charset="0"/>
                <a:cs typeface="Times New Roman" panose="02020603050405020304" pitchFamily="18" charset="0"/>
              </a:rPr>
              <a:t>В то время активно развивались идеи геополитического контроля. То есть чем больше территории, тем сильнее страна. Поэтому страны антигитлеровской коалиции не спешили выводить свои войска из других государств. Вывод войск означал потерю контроля над территорией и ресурсами.</a:t>
            </a:r>
          </a:p>
          <a:p>
            <a:pPr marL="0" indent="0">
              <a:buNone/>
            </a:pPr>
            <a:r>
              <a:rPr lang="ru-RU" b="1" dirty="0">
                <a:latin typeface="Times New Roman" panose="02020603050405020304" pitchFamily="18" charset="0"/>
                <a:cs typeface="Times New Roman" panose="02020603050405020304" pitchFamily="18" charset="0"/>
              </a:rPr>
              <a:t>Идеологические причины</a:t>
            </a:r>
          </a:p>
          <a:p>
            <a:r>
              <a:rPr lang="ru-RU" dirty="0">
                <a:latin typeface="Times New Roman" panose="02020603050405020304" pitchFamily="18" charset="0"/>
                <a:cs typeface="Times New Roman" panose="02020603050405020304" pitchFamily="18" charset="0"/>
              </a:rPr>
              <a:t>Каждая страна-победительница проповедовала свои идеи. Англия обвиняла СССР в навязывании коммунистических методов и идей другим странам и во вмешательстве в их внутреннюю политику.</a:t>
            </a:r>
          </a:p>
          <a:p>
            <a:r>
              <a:rPr lang="ru-RU" dirty="0">
                <a:latin typeface="Times New Roman" panose="02020603050405020304" pitchFamily="18" charset="0"/>
                <a:cs typeface="Times New Roman" panose="02020603050405020304" pitchFamily="18" charset="0"/>
              </a:rPr>
              <a:t>Сталин считал, что Черчилль пытается установить в мире своё господство.</a:t>
            </a:r>
          </a:p>
          <a:p>
            <a:endParaRPr lang="ru-RU" dirty="0"/>
          </a:p>
        </p:txBody>
      </p:sp>
    </p:spTree>
    <p:extLst>
      <p:ext uri="{BB962C8B-B14F-4D97-AF65-F5344CB8AC3E}">
        <p14:creationId xmlns:p14="http://schemas.microsoft.com/office/powerpoint/2010/main" val="321285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0545" y="147782"/>
            <a:ext cx="8194964" cy="4486708"/>
          </a:xfrm>
        </p:spPr>
        <p:txBody>
          <a:bodyPr>
            <a:normAutofit/>
          </a:bodyPr>
          <a:lstStyle/>
          <a:p>
            <a:pPr marL="0" indent="0">
              <a:buNone/>
            </a:pPr>
            <a:r>
              <a:rPr lang="ru-RU" sz="2000" b="1" dirty="0">
                <a:latin typeface="Times New Roman" panose="02020603050405020304" pitchFamily="18" charset="0"/>
                <a:cs typeface="Times New Roman" panose="02020603050405020304" pitchFamily="18" charset="0"/>
              </a:rPr>
              <a:t>Начало и этапы Холодной войны</a:t>
            </a:r>
          </a:p>
          <a:p>
            <a:r>
              <a:rPr lang="ru-RU" sz="2000" dirty="0">
                <a:latin typeface="Times New Roman" panose="02020603050405020304" pitchFamily="18" charset="0"/>
                <a:cs typeface="Times New Roman" panose="02020603050405020304" pitchFamily="18" charset="0"/>
              </a:rPr>
              <a:t>Холодную войну можно поделить на пять этапов:</a:t>
            </a:r>
          </a:p>
          <a:p>
            <a:r>
              <a:rPr lang="ru-RU" sz="2000" dirty="0">
                <a:latin typeface="Times New Roman" panose="02020603050405020304" pitchFamily="18" charset="0"/>
                <a:cs typeface="Times New Roman" panose="02020603050405020304" pitchFamily="18" charset="0"/>
              </a:rPr>
              <a:t>5 марта 1946–1955: начало войны и гонки вооружений.</a:t>
            </a:r>
          </a:p>
          <a:p>
            <a:r>
              <a:rPr lang="ru-RU" sz="2000" dirty="0">
                <a:latin typeface="Times New Roman" panose="02020603050405020304" pitchFamily="18" charset="0"/>
                <a:cs typeface="Times New Roman" panose="02020603050405020304" pitchFamily="18" charset="0"/>
              </a:rPr>
              <a:t>1955–1962: отношения между СССР и США ухудшаются, противоречия достигают своей кульминации, почти происходит ядерная катастрофа.</a:t>
            </a:r>
          </a:p>
          <a:p>
            <a:r>
              <a:rPr lang="ru-RU" sz="2000" dirty="0">
                <a:latin typeface="Times New Roman" panose="02020603050405020304" pitchFamily="18" charset="0"/>
                <a:cs typeface="Times New Roman" panose="02020603050405020304" pitchFamily="18" charset="0"/>
              </a:rPr>
              <a:t>1963–1979: политика разрядки напряжённости, период мирных соглашений.</a:t>
            </a:r>
          </a:p>
          <a:p>
            <a:r>
              <a:rPr lang="ru-RU" sz="2000" dirty="0">
                <a:latin typeface="Times New Roman" panose="02020603050405020304" pitchFamily="18" charset="0"/>
                <a:cs typeface="Times New Roman" panose="02020603050405020304" pitchFamily="18" charset="0"/>
              </a:rPr>
              <a:t>1979–1987: новое обострение, усиление гонки вооружений.</a:t>
            </a:r>
          </a:p>
          <a:p>
            <a:r>
              <a:rPr lang="ru-RU" sz="2000" dirty="0">
                <a:latin typeface="Times New Roman" panose="02020603050405020304" pitchFamily="18" charset="0"/>
                <a:cs typeface="Times New Roman" panose="02020603050405020304" pitchFamily="18" charset="0"/>
              </a:rPr>
              <a:t>1987–1992: распад СССР, завершение Холодной войны.</a:t>
            </a:r>
          </a:p>
          <a:p>
            <a:endParaRPr lang="ru-RU" dirty="0"/>
          </a:p>
        </p:txBody>
      </p:sp>
      <p:sp>
        <p:nvSpPr>
          <p:cNvPr id="4" name="Прямоугольник 3"/>
          <p:cNvSpPr/>
          <p:nvPr/>
        </p:nvSpPr>
        <p:spPr>
          <a:xfrm>
            <a:off x="6363854" y="3974329"/>
            <a:ext cx="6096000" cy="2308324"/>
          </a:xfrm>
          <a:prstGeom prst="rect">
            <a:avLst/>
          </a:prstGeom>
        </p:spPr>
        <p:txBody>
          <a:bodyPr>
            <a:spAutoFit/>
          </a:bodyPr>
          <a:lstStyle/>
          <a:p>
            <a:r>
              <a:rPr lang="ru-RU" b="1" i="0" dirty="0" smtClean="0">
                <a:solidFill>
                  <a:srgbClr val="404040"/>
                </a:solidFill>
                <a:effectLst/>
                <a:latin typeface="Times New Roman" panose="02020603050405020304" pitchFamily="18" charset="0"/>
                <a:cs typeface="Times New Roman" panose="02020603050405020304" pitchFamily="18" charset="0"/>
              </a:rPr>
              <a:t>Декларация России и США</a:t>
            </a:r>
          </a:p>
          <a:p>
            <a:r>
              <a:rPr lang="ru-RU" b="0" i="0" dirty="0" smtClean="0">
                <a:solidFill>
                  <a:srgbClr val="333333"/>
                </a:solidFill>
                <a:effectLst/>
                <a:latin typeface="Times New Roman" panose="02020603050405020304" pitchFamily="18" charset="0"/>
                <a:cs typeface="Times New Roman" panose="02020603050405020304" pitchFamily="18" charset="0"/>
              </a:rPr>
              <a:t>1 февраля 1992 года президент России Борис Ельцин и президент США Дж. Буш-старший подписывают Кэмп-Дэвидскую декларацию.</a:t>
            </a:r>
          </a:p>
          <a:p>
            <a:r>
              <a:rPr lang="ru-RU" b="0" i="0" dirty="0" smtClean="0">
                <a:solidFill>
                  <a:srgbClr val="333333"/>
                </a:solidFill>
                <a:effectLst/>
                <a:latin typeface="Times New Roman" panose="02020603050405020304" pitchFamily="18" charset="0"/>
                <a:cs typeface="Times New Roman" panose="02020603050405020304" pitchFamily="18" charset="0"/>
              </a:rPr>
              <a:t>В ней написано, что "Россия и Соединенные Штаты не рассматривают друг друга в качестве потенциальных противников…". Этот документ официально завершил Холодную войну.</a:t>
            </a:r>
            <a:endParaRPr lang="ru-RU" b="0" i="0" dirty="0">
              <a:solidFill>
                <a:srgbClr val="333333"/>
              </a:solidFill>
              <a:effectLst/>
              <a:latin typeface="Times New Roman" panose="02020603050405020304" pitchFamily="18" charset="0"/>
              <a:cs typeface="Times New Roman" panose="02020603050405020304" pitchFamily="18" charset="0"/>
            </a:endParaRPr>
          </a:p>
        </p:txBody>
      </p:sp>
      <p:pic>
        <p:nvPicPr>
          <p:cNvPr id="3074" name="Picture 2" descr="https://warfiles.ru/uploads/posts/2018-01/1516629934_upload-tass_156125-pic4_zoom-1500x1500-452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15" y="2658990"/>
            <a:ext cx="4082848" cy="3402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39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1182" y="0"/>
            <a:ext cx="10515600" cy="1325563"/>
          </a:xfrm>
        </p:spPr>
        <p:txBody>
          <a:bodyPr/>
          <a:lstStyle/>
          <a:p>
            <a:r>
              <a:rPr lang="ru-RU" dirty="0" smtClean="0">
                <a:latin typeface="Times New Roman" panose="02020603050405020304" pitchFamily="18" charset="0"/>
                <a:cs typeface="Times New Roman" panose="02020603050405020304" pitchFamily="18" charset="0"/>
              </a:rPr>
              <a:t>2 период: </a:t>
            </a:r>
            <a:r>
              <a:rPr lang="ru-RU" dirty="0">
                <a:latin typeface="Times New Roman" panose="02020603050405020304" pitchFamily="18" charset="0"/>
                <a:cs typeface="Times New Roman" panose="02020603050405020304" pitchFamily="18" charset="0"/>
              </a:rPr>
              <a:t>СССР в 1956-1964 гг.</a:t>
            </a:r>
            <a:r>
              <a:rPr lang="ru-RU" dirty="0"/>
              <a:t/>
            </a:r>
            <a:br>
              <a:rPr lang="ru-RU" dirty="0"/>
            </a:br>
            <a:endParaRPr lang="ru-RU" dirty="0"/>
          </a:p>
        </p:txBody>
      </p:sp>
      <p:sp>
        <p:nvSpPr>
          <p:cNvPr id="3" name="Объект 2"/>
          <p:cNvSpPr>
            <a:spLocks noGrp="1"/>
          </p:cNvSpPr>
          <p:nvPr>
            <p:ph idx="1"/>
          </p:nvPr>
        </p:nvSpPr>
        <p:spPr>
          <a:xfrm>
            <a:off x="7546109" y="662781"/>
            <a:ext cx="3789218" cy="3208193"/>
          </a:xfrm>
        </p:spPr>
        <p:txBody>
          <a:bodyPr>
            <a:normAutofit/>
          </a:bodyPr>
          <a:lstStyle/>
          <a:p>
            <a:pPr marL="0" indent="0">
              <a:buNone/>
            </a:pPr>
            <a:r>
              <a:rPr lang="ru-RU" sz="1600" b="1" dirty="0">
                <a:latin typeface="Times New Roman" panose="02020603050405020304" pitchFamily="18" charset="0"/>
                <a:cs typeface="Times New Roman" panose="02020603050405020304" pitchFamily="18" charset="0"/>
              </a:rPr>
              <a:t>XX съезд КПСС. </a:t>
            </a:r>
            <a:r>
              <a:rPr lang="ru-RU" sz="1600" dirty="0">
                <a:latin typeface="Times New Roman" panose="02020603050405020304" pitchFamily="18" charset="0"/>
                <a:cs typeface="Times New Roman" panose="02020603050405020304" pitchFamily="18" charset="0"/>
              </a:rPr>
              <a:t>В феврале </a:t>
            </a:r>
            <a:r>
              <a:rPr lang="ru-RU" sz="1600" dirty="0" smtClean="0">
                <a:latin typeface="Times New Roman" panose="02020603050405020304" pitchFamily="18" charset="0"/>
                <a:cs typeface="Times New Roman" panose="02020603050405020304" pitchFamily="18" charset="0"/>
              </a:rPr>
              <a:t>1956г</a:t>
            </a:r>
            <a:r>
              <a:rPr lang="ru-RU" sz="1600" dirty="0">
                <a:latin typeface="Times New Roman" panose="02020603050405020304" pitchFamily="18" charset="0"/>
                <a:cs typeface="Times New Roman" panose="02020603050405020304" pitchFamily="18" charset="0"/>
              </a:rPr>
              <a:t>. в </a:t>
            </a:r>
            <a:r>
              <a:rPr lang="ru-RU" sz="1600" dirty="0" smtClean="0">
                <a:latin typeface="Times New Roman" panose="02020603050405020304" pitchFamily="18" charset="0"/>
                <a:cs typeface="Times New Roman" panose="02020603050405020304" pitchFamily="18" charset="0"/>
              </a:rPr>
              <a:t>Москве. </a:t>
            </a:r>
          </a:p>
          <a:p>
            <a:pPr marL="0" indent="0">
              <a:buNone/>
            </a:pPr>
            <a:r>
              <a:rPr lang="ru-RU" sz="1600" dirty="0">
                <a:latin typeface="Times New Roman" panose="02020603050405020304" pitchFamily="18" charset="0"/>
                <a:cs typeface="Times New Roman" panose="02020603050405020304" pitchFamily="18" charset="0"/>
              </a:rPr>
              <a:t>В докладе, а затем и в постановлении ЦК КПСС от </a:t>
            </a:r>
            <a:r>
              <a:rPr lang="ru-RU" sz="1600" b="1" dirty="0">
                <a:latin typeface="Times New Roman" panose="02020603050405020304" pitchFamily="18" charset="0"/>
                <a:cs typeface="Times New Roman" panose="02020603050405020304" pitchFamily="18" charset="0"/>
              </a:rPr>
              <a:t>30</a:t>
            </a:r>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июня</a:t>
            </a:r>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1956</a:t>
            </a:r>
            <a:r>
              <a:rPr lang="ru-RU" sz="1600" dirty="0">
                <a:latin typeface="Times New Roman" panose="02020603050405020304" pitchFamily="18" charset="0"/>
                <a:cs typeface="Times New Roman" panose="02020603050405020304" pitchFamily="18" charset="0"/>
              </a:rPr>
              <a:t> г. «О преодолении культа личности и его последствий» вся вина за репрессии и перегибы была возложена лично на Сталина и ряд его соратников. Недостатки социалистической структуры общества же не только не критиковались, но более того, были объявлены ее достоинствами.</a:t>
            </a:r>
          </a:p>
        </p:txBody>
      </p:sp>
      <p:pic>
        <p:nvPicPr>
          <p:cNvPr id="4100" name="Picture 4" descr="https://i06.fotocdn.net/s126/6dd5c75790e61112/public_pin_l/28638398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700" y="3587894"/>
            <a:ext cx="4641294" cy="311546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696081" y="759752"/>
            <a:ext cx="3448573" cy="369332"/>
          </a:xfrm>
          <a:prstGeom prst="rect">
            <a:avLst/>
          </a:prstGeom>
        </p:spPr>
        <p:txBody>
          <a:bodyPr wrap="none">
            <a:spAutoFit/>
          </a:bodyPr>
          <a:lstStyle/>
          <a:p>
            <a:r>
              <a:rPr lang="ru-RU" b="1" i="0" dirty="0" smtClean="0">
                <a:solidFill>
                  <a:srgbClr val="363636"/>
                </a:solidFill>
                <a:effectLst/>
                <a:latin typeface="Arial" panose="020B0604020202020204" pitchFamily="34" charset="0"/>
              </a:rPr>
              <a:t>Политический кризис 1957 г.</a:t>
            </a:r>
            <a:endParaRPr lang="ru-RU" dirty="0"/>
          </a:p>
        </p:txBody>
      </p:sp>
      <p:sp>
        <p:nvSpPr>
          <p:cNvPr id="5" name="Прямоугольник 4"/>
          <p:cNvSpPr/>
          <p:nvPr/>
        </p:nvSpPr>
        <p:spPr>
          <a:xfrm>
            <a:off x="0" y="1069652"/>
            <a:ext cx="6783559" cy="1323439"/>
          </a:xfrm>
          <a:prstGeom prst="rect">
            <a:avLst/>
          </a:prstGeom>
        </p:spPr>
        <p:txBody>
          <a:bodyPr wrap="square">
            <a:spAutoFit/>
          </a:bodyPr>
          <a:lstStyle/>
          <a:p>
            <a:pPr algn="ctr"/>
            <a:r>
              <a:rPr lang="ru-RU" sz="1600" b="0" i="0" dirty="0" smtClean="0">
                <a:solidFill>
                  <a:srgbClr val="363636"/>
                </a:solidFill>
                <a:effectLst/>
                <a:latin typeface="Times New Roman" panose="02020603050405020304" pitchFamily="18" charset="0"/>
                <a:cs typeface="Times New Roman" panose="02020603050405020304" pitchFamily="18" charset="0"/>
              </a:rPr>
              <a:t>Летом </a:t>
            </a:r>
            <a:r>
              <a:rPr lang="ru-RU" sz="1600" b="1" i="0" dirty="0" smtClean="0">
                <a:solidFill>
                  <a:srgbClr val="363636"/>
                </a:solidFill>
                <a:effectLst/>
                <a:latin typeface="Times New Roman" panose="02020603050405020304" pitchFamily="18" charset="0"/>
                <a:cs typeface="Times New Roman" panose="02020603050405020304" pitchFamily="18" charset="0"/>
              </a:rPr>
              <a:t>1957</a:t>
            </a:r>
            <a:r>
              <a:rPr lang="ru-RU" sz="1600" b="0" i="0" dirty="0" smtClean="0">
                <a:solidFill>
                  <a:srgbClr val="363636"/>
                </a:solidFill>
                <a:effectLst/>
                <a:latin typeface="Times New Roman" panose="02020603050405020304" pitchFamily="18" charset="0"/>
                <a:cs typeface="Times New Roman" panose="02020603050405020304" pitchFamily="18" charset="0"/>
              </a:rPr>
              <a:t> г. Президиум ЦК КПСС принял решение о снятии Хрущева с поста Первого секретаря ЦК и назначении на этот пост Молотова. Однако Хрущеву удалось с помощью Жукова и других своих тогдашних сторонников собрать пленум ЦК, где большинство составляли поддерживающие его программу, и отменить это решение.</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689901" y="2393091"/>
            <a:ext cx="3582327" cy="369332"/>
          </a:xfrm>
          <a:prstGeom prst="rect">
            <a:avLst/>
          </a:prstGeom>
        </p:spPr>
        <p:txBody>
          <a:bodyPr wrap="none">
            <a:spAutoFit/>
          </a:bodyPr>
          <a:lstStyle/>
          <a:p>
            <a:r>
              <a:rPr lang="ru-RU" b="1" i="0" dirty="0" smtClean="0">
                <a:solidFill>
                  <a:srgbClr val="363636"/>
                </a:solidFill>
                <a:effectLst/>
                <a:latin typeface="Arial" panose="020B0604020202020204" pitchFamily="34" charset="0"/>
              </a:rPr>
              <a:t>XXI съезд КПСС. </a:t>
            </a:r>
            <a:r>
              <a:rPr lang="ru-RU" b="0" i="0" dirty="0" smtClean="0">
                <a:solidFill>
                  <a:srgbClr val="363636"/>
                </a:solidFill>
                <a:effectLst/>
                <a:latin typeface="Arial" panose="020B0604020202020204" pitchFamily="34" charset="0"/>
              </a:rPr>
              <a:t>Зимой </a:t>
            </a:r>
            <a:r>
              <a:rPr lang="ru-RU" b="1" i="0" dirty="0" smtClean="0">
                <a:solidFill>
                  <a:srgbClr val="363636"/>
                </a:solidFill>
                <a:effectLst/>
                <a:latin typeface="Arial" panose="020B0604020202020204" pitchFamily="34" charset="0"/>
              </a:rPr>
              <a:t>1959</a:t>
            </a:r>
            <a:r>
              <a:rPr lang="ru-RU" b="0" i="0" dirty="0" smtClean="0">
                <a:solidFill>
                  <a:srgbClr val="363636"/>
                </a:solidFill>
                <a:effectLst/>
                <a:latin typeface="Arial" panose="020B0604020202020204" pitchFamily="34" charset="0"/>
              </a:rPr>
              <a:t> г.</a:t>
            </a:r>
            <a:endParaRPr lang="ru-RU" dirty="0"/>
          </a:p>
        </p:txBody>
      </p:sp>
      <p:sp>
        <p:nvSpPr>
          <p:cNvPr id="7" name="Прямоугольник 6"/>
          <p:cNvSpPr/>
          <p:nvPr/>
        </p:nvSpPr>
        <p:spPr>
          <a:xfrm>
            <a:off x="890442" y="2640750"/>
            <a:ext cx="6096000" cy="646331"/>
          </a:xfrm>
          <a:prstGeom prst="rect">
            <a:avLst/>
          </a:prstGeom>
        </p:spPr>
        <p:txBody>
          <a:bodyPr>
            <a:spAutoFit/>
          </a:bodyPr>
          <a:lstStyle/>
          <a:p>
            <a:pPr algn="ctr"/>
            <a:r>
              <a:rPr lang="ru-RU" b="0" i="0" dirty="0" smtClean="0">
                <a:solidFill>
                  <a:srgbClr val="363636"/>
                </a:solidFill>
                <a:effectLst/>
                <a:latin typeface="Times New Roman" panose="02020603050405020304" pitchFamily="18" charset="0"/>
                <a:cs typeface="Times New Roman" panose="02020603050405020304" pitchFamily="18" charset="0"/>
              </a:rPr>
              <a:t>Был утвержден семилетний план экономического развития (1959-1965),</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901206" y="3275953"/>
            <a:ext cx="3808350" cy="369332"/>
          </a:xfrm>
          <a:prstGeom prst="rect">
            <a:avLst/>
          </a:prstGeom>
        </p:spPr>
        <p:txBody>
          <a:bodyPr wrap="none">
            <a:spAutoFit/>
          </a:bodyPr>
          <a:lstStyle/>
          <a:p>
            <a:r>
              <a:rPr lang="ru-RU" b="1" i="0" dirty="0" smtClean="0">
                <a:solidFill>
                  <a:srgbClr val="363636"/>
                </a:solidFill>
                <a:effectLst/>
                <a:latin typeface="Arial" panose="020B0604020202020204" pitchFamily="34" charset="0"/>
              </a:rPr>
              <a:t>XXII съезд КПСС. </a:t>
            </a:r>
            <a:r>
              <a:rPr lang="ru-RU" b="0" i="0" dirty="0" smtClean="0">
                <a:solidFill>
                  <a:srgbClr val="363636"/>
                </a:solidFill>
                <a:effectLst/>
                <a:latin typeface="Arial" panose="020B0604020202020204" pitchFamily="34" charset="0"/>
              </a:rPr>
              <a:t>Осенью </a:t>
            </a:r>
            <a:r>
              <a:rPr lang="ru-RU" b="1" i="0" dirty="0" smtClean="0">
                <a:solidFill>
                  <a:srgbClr val="363636"/>
                </a:solidFill>
                <a:effectLst/>
                <a:latin typeface="Arial" panose="020B0604020202020204" pitchFamily="34" charset="0"/>
              </a:rPr>
              <a:t>1961</a:t>
            </a:r>
            <a:r>
              <a:rPr lang="ru-RU" b="0" i="0" dirty="0" smtClean="0">
                <a:solidFill>
                  <a:srgbClr val="363636"/>
                </a:solidFill>
                <a:effectLst/>
                <a:latin typeface="Arial" panose="020B0604020202020204" pitchFamily="34" charset="0"/>
              </a:rPr>
              <a:t> г.</a:t>
            </a:r>
            <a:endParaRPr lang="ru-RU" dirty="0"/>
          </a:p>
        </p:txBody>
      </p:sp>
      <p:sp>
        <p:nvSpPr>
          <p:cNvPr id="9" name="Прямоугольник 8"/>
          <p:cNvSpPr/>
          <p:nvPr/>
        </p:nvSpPr>
        <p:spPr>
          <a:xfrm>
            <a:off x="762114" y="3534740"/>
            <a:ext cx="6345382" cy="2308324"/>
          </a:xfrm>
          <a:prstGeom prst="rect">
            <a:avLst/>
          </a:prstGeom>
        </p:spPr>
        <p:txBody>
          <a:bodyPr wrap="square">
            <a:spAutoFit/>
          </a:bodyPr>
          <a:lstStyle/>
          <a:p>
            <a:r>
              <a:rPr lang="ru-RU" b="0" i="0" dirty="0" smtClean="0">
                <a:solidFill>
                  <a:srgbClr val="363636"/>
                </a:solidFill>
                <a:effectLst/>
                <a:latin typeface="Arial" panose="020B0604020202020204" pitchFamily="34" charset="0"/>
              </a:rPr>
              <a:t>а XXII съезде была утверждена новая Программа КПСС — программа строительства коммунизма. Задачи, поставленные в третьей Программе партии, особенно достижение в течение 10</a:t>
            </a:r>
            <a:r>
              <a:rPr lang="ru-RU" b="1" i="0" dirty="0" smtClean="0">
                <a:solidFill>
                  <a:srgbClr val="363636"/>
                </a:solidFill>
                <a:effectLst/>
                <a:latin typeface="Arial" panose="020B0604020202020204" pitchFamily="34" charset="0"/>
              </a:rPr>
              <a:t>-20</a:t>
            </a:r>
            <a:r>
              <a:rPr lang="ru-RU" b="0" i="0" dirty="0" smtClean="0">
                <a:solidFill>
                  <a:srgbClr val="363636"/>
                </a:solidFill>
                <a:effectLst/>
                <a:latin typeface="Arial" panose="020B0604020202020204" pitchFamily="34" charset="0"/>
              </a:rPr>
              <a:t> лет превосходства по производству продукции на душу населения над ведущими капиталистическими странами, в первую очередь США, ликвидация тяжелого физического труда, достижение изобилия материальных и культурных благ</a:t>
            </a:r>
            <a:endParaRPr lang="ru-RU" dirty="0"/>
          </a:p>
        </p:txBody>
      </p:sp>
    </p:spTree>
    <p:extLst>
      <p:ext uri="{BB962C8B-B14F-4D97-AF65-F5344CB8AC3E}">
        <p14:creationId xmlns:p14="http://schemas.microsoft.com/office/powerpoint/2010/main" val="157697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88056" y="3179564"/>
            <a:ext cx="5473486" cy="461665"/>
          </a:xfrm>
          <a:prstGeom prst="rect">
            <a:avLst/>
          </a:prstGeom>
        </p:spPr>
        <p:txBody>
          <a:bodyPr wrap="none">
            <a:spAutoFit/>
          </a:bodyPr>
          <a:lstStyle/>
          <a:p>
            <a:r>
              <a:rPr lang="ru-RU" sz="2400" b="1" i="0" dirty="0" smtClean="0">
                <a:solidFill>
                  <a:srgbClr val="363636"/>
                </a:solidFill>
                <a:effectLst/>
                <a:latin typeface="Times New Roman" panose="02020603050405020304" pitchFamily="18" charset="0"/>
                <a:cs typeface="Times New Roman" panose="02020603050405020304" pitchFamily="18" charset="0"/>
              </a:rPr>
              <a:t>Смещение Хрущева. В октябре 1964 г.</a:t>
            </a:r>
            <a:endParaRPr lang="ru-RU" sz="2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913744" y="3615767"/>
            <a:ext cx="6022109" cy="2246769"/>
          </a:xfrm>
          <a:prstGeom prst="rect">
            <a:avLst/>
          </a:prstGeom>
        </p:spPr>
        <p:txBody>
          <a:bodyPr wrap="square">
            <a:spAutoFit/>
          </a:bodyPr>
          <a:lstStyle/>
          <a:p>
            <a:pPr algn="just"/>
            <a:r>
              <a:rPr lang="ru-RU" sz="2000" b="0" i="0" dirty="0" smtClean="0">
                <a:solidFill>
                  <a:srgbClr val="363636"/>
                </a:solidFill>
                <a:effectLst/>
                <a:latin typeface="Times New Roman" panose="02020603050405020304" pitchFamily="18" charset="0"/>
                <a:cs typeface="Times New Roman" panose="02020603050405020304" pitchFamily="18" charset="0"/>
              </a:rPr>
              <a:t>На состоявшемся через несколько дней пленуме ЦК было решено вернуться к «ленинским принципам» коллективности руководства и впредь не допускать соединения должностей руководителя партии и страны в одном лице. Поэтому первым секретарем ЦК был избран Л. И. Брежнев, а Председателем Совета Министров СССР А. Н. Косыгин.</a:t>
            </a:r>
            <a:endParaRPr lang="ru-RU" sz="2000" dirty="0">
              <a:latin typeface="Times New Roman" panose="02020603050405020304" pitchFamily="18" charset="0"/>
              <a:cs typeface="Times New Roman" panose="02020603050405020304" pitchFamily="18" charset="0"/>
            </a:endParaRPr>
          </a:p>
        </p:txBody>
      </p:sp>
      <p:pic>
        <p:nvPicPr>
          <p:cNvPr id="5122" name="Picture 2" descr="https://static.wikia.nocookie.net/russianhistory/images/8/87/Brezhnev_%281%29.jpg/revision/latest?cb=20131212072016&amp;path-prefix=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141" y="2200012"/>
            <a:ext cx="3375978" cy="41170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749963" y="132277"/>
            <a:ext cx="8349673" cy="2585323"/>
          </a:xfrm>
          <a:prstGeom prst="rect">
            <a:avLst/>
          </a:prstGeom>
        </p:spPr>
        <p:txBody>
          <a:bodyPr wrap="square">
            <a:spAutoFit/>
          </a:bodyPr>
          <a:lstStyle/>
          <a:p>
            <a:pPr algn="just"/>
            <a:r>
              <a:rPr lang="ru-RU" b="1" i="0" dirty="0" smtClean="0">
                <a:effectLst/>
                <a:latin typeface="Times New Roman" panose="02020603050405020304" pitchFamily="18" charset="0"/>
                <a:cs typeface="Times New Roman" panose="02020603050405020304" pitchFamily="18" charset="0"/>
              </a:rPr>
              <a:t>Хрущёвская оттепель</a:t>
            </a:r>
            <a:r>
              <a:rPr lang="ru-RU" b="0" i="0" dirty="0" smtClean="0">
                <a:effectLst/>
                <a:latin typeface="Times New Roman" panose="02020603050405020304" pitchFamily="18" charset="0"/>
                <a:cs typeface="Times New Roman" panose="02020603050405020304" pitchFamily="18" charset="0"/>
              </a:rPr>
              <a:t> — неофициальное обозначение периода в </a:t>
            </a:r>
            <a:r>
              <a:rPr lang="ru-RU" b="0" i="0" dirty="0" smtClean="0">
                <a:effectLst/>
                <a:latin typeface="Times New Roman" panose="02020603050405020304" pitchFamily="18" charset="0"/>
                <a:cs typeface="Times New Roman" panose="02020603050405020304" pitchFamily="18" charset="0"/>
                <a:hlinkClick r:id="rId3" tooltip="История СССР"/>
              </a:rPr>
              <a:t>истории СССР</a:t>
            </a:r>
            <a:r>
              <a:rPr lang="ru-RU" b="0" i="0" dirty="0" smtClean="0">
                <a:effectLst/>
                <a:latin typeface="Times New Roman" panose="02020603050405020304" pitchFamily="18" charset="0"/>
                <a:cs typeface="Times New Roman" panose="02020603050405020304" pitchFamily="18" charset="0"/>
              </a:rPr>
              <a:t> после </a:t>
            </a:r>
            <a:r>
              <a:rPr lang="ru-RU" b="0" i="0" dirty="0" smtClean="0">
                <a:effectLst/>
                <a:latin typeface="Times New Roman" panose="02020603050405020304" pitchFamily="18" charset="0"/>
                <a:cs typeface="Times New Roman" panose="02020603050405020304" pitchFamily="18" charset="0"/>
                <a:hlinkClick r:id="rId4" tooltip="Смерть Сталина"/>
              </a:rPr>
              <a:t>смерти</a:t>
            </a:r>
            <a:r>
              <a:rPr lang="ru-RU" b="0" i="0" dirty="0" smtClean="0">
                <a:effectLst/>
                <a:latin typeface="Times New Roman" panose="02020603050405020304" pitchFamily="18" charset="0"/>
                <a:cs typeface="Times New Roman" panose="02020603050405020304" pitchFamily="18" charset="0"/>
              </a:rPr>
              <a:t> </a:t>
            </a:r>
            <a:r>
              <a:rPr lang="ru-RU" b="0" i="0" dirty="0" smtClean="0">
                <a:effectLst/>
                <a:latin typeface="Times New Roman" panose="02020603050405020304" pitchFamily="18" charset="0"/>
                <a:cs typeface="Times New Roman" panose="02020603050405020304" pitchFamily="18" charset="0"/>
                <a:hlinkClick r:id="rId5" tooltip="И. В. Сталин"/>
              </a:rPr>
              <a:t>И. В. Сталина</a:t>
            </a:r>
            <a:r>
              <a:rPr lang="ru-RU" b="0" i="0" dirty="0" smtClean="0">
                <a:effectLst/>
                <a:latin typeface="Times New Roman" panose="02020603050405020304" pitchFamily="18" charset="0"/>
                <a:cs typeface="Times New Roman" panose="02020603050405020304" pitchFamily="18" charset="0"/>
              </a:rPr>
              <a:t>, продолжавшегося около десяти лет (середина 1950-х — середина 1960-х годов, время правления </a:t>
            </a:r>
            <a:r>
              <a:rPr lang="ru-RU" b="0" i="0" dirty="0" smtClean="0">
                <a:effectLst/>
                <a:latin typeface="Times New Roman" panose="02020603050405020304" pitchFamily="18" charset="0"/>
                <a:cs typeface="Times New Roman" panose="02020603050405020304" pitchFamily="18" charset="0"/>
                <a:hlinkClick r:id="rId6" tooltip="Хрущёв, Никита Сергеевич"/>
              </a:rPr>
              <a:t>Н. С. Хрущёва</a:t>
            </a:r>
            <a:r>
              <a:rPr lang="ru-RU" b="0" i="0" dirty="0" smtClean="0">
                <a:effectLst/>
                <a:latin typeface="Times New Roman" panose="02020603050405020304" pitchFamily="18" charset="0"/>
                <a:cs typeface="Times New Roman" panose="02020603050405020304" pitchFamily="18" charset="0"/>
              </a:rPr>
              <a:t>). Характеризовался во внутриполитической жизни СССР осуждением </a:t>
            </a:r>
            <a:r>
              <a:rPr lang="ru-RU" b="0" i="0" dirty="0" smtClean="0">
                <a:effectLst/>
                <a:latin typeface="Times New Roman" panose="02020603050405020304" pitchFamily="18" charset="0"/>
                <a:cs typeface="Times New Roman" panose="02020603050405020304" pitchFamily="18" charset="0"/>
                <a:hlinkClick r:id="rId7" tooltip="Культ личности Сталина"/>
              </a:rPr>
              <a:t>культа личности Сталина</a:t>
            </a:r>
            <a:r>
              <a:rPr lang="ru-RU" b="0" i="0" dirty="0" smtClean="0">
                <a:effectLst/>
                <a:latin typeface="Times New Roman" panose="02020603050405020304" pitchFamily="18" charset="0"/>
                <a:cs typeface="Times New Roman" panose="02020603050405020304" pitchFamily="18" charset="0"/>
              </a:rPr>
              <a:t> и </a:t>
            </a:r>
            <a:r>
              <a:rPr lang="ru-RU" b="0" i="0" dirty="0" smtClean="0">
                <a:effectLst/>
                <a:latin typeface="Times New Roman" panose="02020603050405020304" pitchFamily="18" charset="0"/>
                <a:cs typeface="Times New Roman" panose="02020603050405020304" pitchFamily="18" charset="0"/>
                <a:hlinkClick r:id="rId8" tooltip="Сталинские репрессии"/>
              </a:rPr>
              <a:t>репрессий</a:t>
            </a:r>
            <a:r>
              <a:rPr lang="ru-RU" b="0" i="0" dirty="0" smtClean="0">
                <a:effectLst/>
                <a:latin typeface="Times New Roman" panose="02020603050405020304" pitchFamily="18" charset="0"/>
                <a:cs typeface="Times New Roman" panose="02020603050405020304" pitchFamily="18" charset="0"/>
              </a:rPr>
              <a:t>, освобождением политических заключённых, ликвидацией </a:t>
            </a:r>
            <a:r>
              <a:rPr lang="ru-RU" b="0" i="0" dirty="0" smtClean="0">
                <a:effectLst/>
                <a:latin typeface="Times New Roman" panose="02020603050405020304" pitchFamily="18" charset="0"/>
                <a:cs typeface="Times New Roman" panose="02020603050405020304" pitchFamily="18" charset="0"/>
                <a:hlinkClick r:id="rId9" tooltip="ГУЛАГ"/>
              </a:rPr>
              <a:t>ГУЛАГа</a:t>
            </a:r>
            <a:r>
              <a:rPr lang="ru-RU" b="0" i="0" dirty="0" smtClean="0">
                <a:effectLst/>
                <a:latin typeface="Times New Roman" panose="02020603050405020304" pitchFamily="18" charset="0"/>
                <a:cs typeface="Times New Roman" panose="02020603050405020304" pitchFamily="18" charset="0"/>
              </a:rPr>
              <a:t>, сменой </a:t>
            </a:r>
            <a:r>
              <a:rPr lang="ru-RU" b="0" i="0" dirty="0" smtClean="0">
                <a:effectLst/>
                <a:latin typeface="Times New Roman" panose="02020603050405020304" pitchFamily="18" charset="0"/>
                <a:cs typeface="Times New Roman" panose="02020603050405020304" pitchFamily="18" charset="0"/>
                <a:hlinkClick r:id="rId10" tooltip="Тоталитаризм"/>
              </a:rPr>
              <a:t>тоталитаризма</a:t>
            </a:r>
            <a:r>
              <a:rPr lang="ru-RU" b="0" i="0" dirty="0" smtClean="0">
                <a:effectLst/>
                <a:latin typeface="Times New Roman" panose="02020603050405020304" pitchFamily="18" charset="0"/>
                <a:cs typeface="Times New Roman" panose="02020603050405020304" pitchFamily="18" charset="0"/>
              </a:rPr>
              <a:t> </a:t>
            </a:r>
            <a:r>
              <a:rPr lang="ru-RU" b="0" i="0" dirty="0" smtClean="0">
                <a:effectLst/>
                <a:latin typeface="Times New Roman" panose="02020603050405020304" pitchFamily="18" charset="0"/>
                <a:cs typeface="Times New Roman" panose="02020603050405020304" pitchFamily="18" charset="0"/>
                <a:hlinkClick r:id="rId11" tooltip="Авторитаризм"/>
              </a:rPr>
              <a:t>более мягкой</a:t>
            </a:r>
            <a:r>
              <a:rPr lang="ru-RU" b="0" i="0" dirty="0" smtClean="0">
                <a:effectLst/>
                <a:latin typeface="Times New Roman" panose="02020603050405020304" pitchFamily="18" charset="0"/>
                <a:cs typeface="Times New Roman" panose="02020603050405020304" pitchFamily="18" charset="0"/>
              </a:rPr>
              <a:t> </a:t>
            </a:r>
            <a:r>
              <a:rPr lang="ru-RU" b="0" i="0" dirty="0" smtClean="0">
                <a:effectLst/>
                <a:latin typeface="Times New Roman" panose="02020603050405020304" pitchFamily="18" charset="0"/>
                <a:cs typeface="Times New Roman" panose="02020603050405020304" pitchFamily="18" charset="0"/>
                <a:hlinkClick r:id="rId12" tooltip="Диктатура"/>
              </a:rPr>
              <a:t>диктатурой</a:t>
            </a:r>
            <a:r>
              <a:rPr lang="ru-RU" b="0" i="0" dirty="0" smtClean="0">
                <a:effectLst/>
                <a:latin typeface="Times New Roman" panose="02020603050405020304" pitchFamily="18" charset="0"/>
                <a:cs typeface="Times New Roman" panose="02020603050405020304" pitchFamily="18" charset="0"/>
              </a:rPr>
              <a:t>, ослаблением </a:t>
            </a:r>
            <a:r>
              <a:rPr lang="ru-RU" b="0" i="0" dirty="0" smtClean="0">
                <a:effectLst/>
                <a:latin typeface="Times New Roman" panose="02020603050405020304" pitchFamily="18" charset="0"/>
                <a:cs typeface="Times New Roman" panose="02020603050405020304" pitchFamily="18" charset="0"/>
                <a:hlinkClick r:id="rId13" tooltip="Цензура в СССР"/>
              </a:rPr>
              <a:t>цензуры</a:t>
            </a:r>
            <a:r>
              <a:rPr lang="ru-RU" b="0" i="0" dirty="0" smtClean="0">
                <a:effectLst/>
                <a:latin typeface="Times New Roman" panose="02020603050405020304" pitchFamily="18" charset="0"/>
                <a:cs typeface="Times New Roman" panose="02020603050405020304" pitchFamily="18" charset="0"/>
              </a:rPr>
              <a:t>, повышением уровня </a:t>
            </a:r>
            <a:r>
              <a:rPr lang="ru-RU" b="0" i="0" dirty="0" smtClean="0">
                <a:effectLst/>
                <a:latin typeface="Times New Roman" panose="02020603050405020304" pitchFamily="18" charset="0"/>
                <a:cs typeface="Times New Roman" panose="02020603050405020304" pitchFamily="18" charset="0"/>
                <a:hlinkClick r:id="rId14"/>
              </a:rPr>
              <a:t>свободы слова</a:t>
            </a:r>
            <a:r>
              <a:rPr lang="ru-RU" b="0" i="0" dirty="0" smtClean="0">
                <a:effectLst/>
                <a:latin typeface="Times New Roman" panose="02020603050405020304" pitchFamily="18" charset="0"/>
                <a:cs typeface="Times New Roman" panose="02020603050405020304" pitchFamily="18" charset="0"/>
              </a:rPr>
              <a:t>, относительной </a:t>
            </a:r>
            <a:r>
              <a:rPr lang="ru-RU" b="0" i="0" dirty="0" smtClean="0">
                <a:effectLst/>
                <a:latin typeface="Times New Roman" panose="02020603050405020304" pitchFamily="18" charset="0"/>
                <a:cs typeface="Times New Roman" panose="02020603050405020304" pitchFamily="18" charset="0"/>
                <a:hlinkClick r:id="rId15" tooltip="Либерализация"/>
              </a:rPr>
              <a:t>либерализацией</a:t>
            </a:r>
            <a:r>
              <a:rPr lang="ru-RU" b="0" i="0" dirty="0" smtClean="0">
                <a:effectLst/>
                <a:latin typeface="Times New Roman" panose="02020603050405020304" pitchFamily="18" charset="0"/>
                <a:cs typeface="Times New Roman" panose="02020603050405020304" pitchFamily="18" charset="0"/>
              </a:rPr>
              <a:t> политической и общественной жизни, открытостью </a:t>
            </a:r>
            <a:r>
              <a:rPr lang="ru-RU" b="0" i="0" dirty="0" smtClean="0">
                <a:effectLst/>
                <a:latin typeface="Times New Roman" panose="02020603050405020304" pitchFamily="18" charset="0"/>
                <a:cs typeface="Times New Roman" panose="02020603050405020304" pitchFamily="18" charset="0"/>
                <a:hlinkClick r:id="rId16" tooltip="Западный мир"/>
              </a:rPr>
              <a:t>западному миру</a:t>
            </a:r>
            <a:r>
              <a:rPr lang="ru-RU" b="0" i="0" dirty="0" smtClean="0">
                <a:effectLst/>
                <a:latin typeface="Times New Roman" panose="02020603050405020304" pitchFamily="18" charset="0"/>
                <a:cs typeface="Times New Roman" panose="02020603050405020304" pitchFamily="18" charset="0"/>
              </a:rPr>
              <a:t>, большей свободой </a:t>
            </a:r>
            <a:r>
              <a:rPr lang="ru-RU" b="0" i="0" dirty="0" smtClean="0">
                <a:effectLst/>
                <a:latin typeface="Times New Roman" panose="02020603050405020304" pitchFamily="18" charset="0"/>
                <a:cs typeface="Times New Roman" panose="02020603050405020304" pitchFamily="18" charset="0"/>
                <a:hlinkClick r:id="rId17" tooltip="Культура СССР"/>
              </a:rPr>
              <a:t>творческой деятельности</a:t>
            </a:r>
            <a:r>
              <a:rPr lang="ru-RU" b="0" i="0" dirty="0" smtClean="0">
                <a:effectLst/>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79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69891" y="1758689"/>
            <a:ext cx="6096000" cy="1477328"/>
          </a:xfrm>
          <a:prstGeom prst="rect">
            <a:avLst/>
          </a:prstGeom>
        </p:spPr>
        <p:txBody>
          <a:bodyPr>
            <a:spAutoFit/>
          </a:bodyPr>
          <a:lstStyle/>
          <a:p>
            <a:pPr fontAlgn="base"/>
            <a:r>
              <a:rPr lang="ru-RU" b="0" i="0" u="sng" dirty="0" smtClean="0">
                <a:solidFill>
                  <a:srgbClr val="302F35"/>
                </a:solidFill>
                <a:effectLst/>
                <a:latin typeface="Times New Roman" panose="02020603050405020304" pitchFamily="18" charset="0"/>
                <a:cs typeface="Times New Roman" panose="02020603050405020304" pitchFamily="18" charset="0"/>
              </a:rPr>
              <a:t>Период застоя (эпоха застоя</a:t>
            </a:r>
            <a:r>
              <a:rPr lang="ru-RU" b="0" i="0" dirty="0" smtClean="0">
                <a:solidFill>
                  <a:srgbClr val="302F35"/>
                </a:solidFill>
                <a:effectLst/>
                <a:latin typeface="Times New Roman" panose="02020603050405020304" pitchFamily="18" charset="0"/>
                <a:cs typeface="Times New Roman" panose="02020603050405020304" pitchFamily="18" charset="0"/>
              </a:rPr>
              <a:t>) – период в развитии Советского Союза, который характеризуется относительной стабильностью всех сфер жизни, отсутствием серьезных политических и экономических потрясений и ростом благосостояния граждан.</a:t>
            </a:r>
            <a:endParaRPr lang="ru-RU" b="0" i="0" dirty="0">
              <a:solidFill>
                <a:srgbClr val="302F35"/>
              </a:solidFill>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408218" y="45722"/>
            <a:ext cx="8589817" cy="1631216"/>
          </a:xfrm>
          <a:prstGeom prst="rect">
            <a:avLst/>
          </a:prstGeom>
        </p:spPr>
        <p:txBody>
          <a:bodyPr wrap="square">
            <a:spAutoFit/>
          </a:bodyPr>
          <a:lstStyle/>
          <a:p>
            <a:pPr algn="ctr" fontAlgn="base"/>
            <a:r>
              <a:rPr lang="ru-RU" sz="2800" b="1" i="0" dirty="0" smtClean="0">
                <a:solidFill>
                  <a:srgbClr val="302F35"/>
                </a:solidFill>
                <a:effectLst/>
                <a:latin typeface="Times New Roman" panose="02020603050405020304" pitchFamily="18" charset="0"/>
                <a:cs typeface="Times New Roman" panose="02020603050405020304" pitchFamily="18" charset="0"/>
              </a:rPr>
              <a:t>3 Период Брежневского застоя</a:t>
            </a:r>
          </a:p>
          <a:p>
            <a:pPr algn="ctr" fontAlgn="base"/>
            <a:r>
              <a:rPr lang="ru-RU" b="0" i="0" dirty="0" smtClean="0">
                <a:solidFill>
                  <a:srgbClr val="302F35"/>
                </a:solidFill>
                <a:effectLst/>
                <a:latin typeface="Times New Roman" panose="02020603050405020304" pitchFamily="18" charset="0"/>
                <a:cs typeface="Times New Roman" panose="02020603050405020304" pitchFamily="18" charset="0"/>
              </a:rPr>
              <a:t>Период застоя (эпоха застоя) – период в развитии Советского Союза, который характеризуется относительной стабильностью всех сфер жизни, отсутствием серьезных политических и экономических потрясений и ростом благосостояния граждан.</a:t>
            </a:r>
            <a:endParaRPr lang="ru-RU" b="0" i="0" dirty="0">
              <a:solidFill>
                <a:srgbClr val="302F35"/>
              </a:solidFill>
              <a:effectLst/>
              <a:latin typeface="Times New Roman" panose="02020603050405020304" pitchFamily="18" charset="0"/>
              <a:cs typeface="Times New Roman" panose="02020603050405020304" pitchFamily="18" charset="0"/>
            </a:endParaRPr>
          </a:p>
        </p:txBody>
      </p:sp>
      <p:pic>
        <p:nvPicPr>
          <p:cNvPr id="6148" name="Picture 4" descr="https://cf.ppt-online.org/files/slide/e/EgYUMRHW2uVbl5r3J08N9Pwm7ZA1jzaKnhIsDp/slid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4" y="1999006"/>
            <a:ext cx="6189807" cy="4636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75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27239"/>
            <a:ext cx="10515600" cy="1325563"/>
          </a:xfrm>
        </p:spPr>
        <p:txBody>
          <a:bodyPr/>
          <a:lstStyle/>
          <a:p>
            <a:r>
              <a:rPr lang="ru-RU" b="1" dirty="0" smtClean="0">
                <a:latin typeface="Times New Roman" panose="02020603050405020304" pitchFamily="18" charset="0"/>
                <a:cs typeface="Times New Roman" panose="02020603050405020304" pitchFamily="18" charset="0"/>
              </a:rPr>
              <a:t>4 период: перестройка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816388"/>
            <a:ext cx="10515600" cy="1785793"/>
          </a:xfrm>
        </p:spPr>
        <p:txBody>
          <a:bodyPr>
            <a:normAutofit fontScale="92500"/>
          </a:bodyPr>
          <a:lstStyle/>
          <a:p>
            <a:pPr marL="0" indent="0">
              <a:buNone/>
            </a:pPr>
            <a:r>
              <a:rPr lang="ru-RU" dirty="0">
                <a:latin typeface="Times New Roman" panose="02020603050405020304" pitchFamily="18" charset="0"/>
                <a:cs typeface="Times New Roman" panose="02020603050405020304" pitchFamily="18" charset="0"/>
              </a:rPr>
              <a:t>Перестройка — наименование периода в истории СССР, ознаменованного новой идеологией советской власти и проведением реформ в области экономической и политической сферы.</a:t>
            </a:r>
            <a:r>
              <a:rPr lang="ru-RU" dirty="0" smtClean="0"/>
              <a:t/>
            </a:r>
            <a:br>
              <a:rPr lang="ru-RU" dirty="0" smtClean="0"/>
            </a:br>
            <a:endParaRPr lang="ru-RU" dirty="0"/>
          </a:p>
        </p:txBody>
      </p:sp>
      <p:pic>
        <p:nvPicPr>
          <p:cNvPr id="7170" name="Picture 2" descr="perestroika_v_sssp"/>
          <p:cNvPicPr>
            <a:picLocks noChangeAspect="1" noChangeArrowheads="1"/>
          </p:cNvPicPr>
          <p:nvPr/>
        </p:nvPicPr>
        <p:blipFill rotWithShape="1">
          <a:blip r:embed="rId2">
            <a:extLst>
              <a:ext uri="{28A0092B-C50C-407E-A947-70E740481C1C}">
                <a14:useLocalDpi xmlns:a14="http://schemas.microsoft.com/office/drawing/2010/main" val="0"/>
              </a:ext>
            </a:extLst>
          </a:blip>
          <a:srcRect l="16535" t="50300" r="16143" b="6225"/>
          <a:stretch/>
        </p:blipFill>
        <p:spPr bwMode="auto">
          <a:xfrm>
            <a:off x="8200448" y="0"/>
            <a:ext cx="3762538" cy="1951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33318" y="3106664"/>
            <a:ext cx="10125363" cy="3139321"/>
          </a:xfrm>
          <a:prstGeom prst="rect">
            <a:avLst/>
          </a:prstGeom>
        </p:spPr>
        <p:txBody>
          <a:bodyPr wrap="square">
            <a:spAutoFit/>
          </a:bodyPr>
          <a:lstStyle/>
          <a:p>
            <a:pPr algn="just"/>
            <a:r>
              <a:rPr lang="ru-RU" b="0" i="0" dirty="0" smtClean="0">
                <a:solidFill>
                  <a:srgbClr val="444444"/>
                </a:solidFill>
                <a:effectLst/>
                <a:latin typeface="Times New Roman" panose="02020603050405020304" pitchFamily="18" charset="0"/>
                <a:cs typeface="Times New Roman" panose="02020603050405020304" pitchFamily="18" charset="0"/>
              </a:rPr>
              <a:t>Основные же причины перестройки были следующими: </a:t>
            </a:r>
          </a:p>
          <a:p>
            <a:pPr marL="342900" indent="-342900" algn="just">
              <a:buAutoNum type="arabicPeriod"/>
            </a:pPr>
            <a:r>
              <a:rPr lang="ru-RU" b="0" i="0" dirty="0" smtClean="0">
                <a:solidFill>
                  <a:srgbClr val="444444"/>
                </a:solidFill>
                <a:effectLst/>
                <a:latin typeface="Times New Roman" panose="02020603050405020304" pitchFamily="18" charset="0"/>
                <a:cs typeface="Times New Roman" panose="02020603050405020304" pitchFamily="18" charset="0"/>
              </a:rPr>
              <a:t>Навязывание, «проталкивание» в умы либеральных и демократических идей со стороны Запада. На фоне однопартийной системы и идеологических догм в СССР такие модели воспринимались многими как «глоток свежего воздуха». </a:t>
            </a:r>
          </a:p>
          <a:p>
            <a:pPr marL="342900" indent="-342900" algn="just">
              <a:buAutoNum type="arabicPeriod"/>
            </a:pPr>
            <a:r>
              <a:rPr lang="ru-RU" b="0" i="0" dirty="0" smtClean="0">
                <a:solidFill>
                  <a:srgbClr val="444444"/>
                </a:solidFill>
                <a:effectLst/>
                <a:latin typeface="Times New Roman" panose="02020603050405020304" pitchFamily="18" charset="0"/>
                <a:cs typeface="Times New Roman" panose="02020603050405020304" pitchFamily="18" charset="0"/>
              </a:rPr>
              <a:t>Повышение заработной платы трудящихся на фоне товарного дефицита. </a:t>
            </a:r>
          </a:p>
          <a:p>
            <a:pPr marL="342900" indent="-342900" algn="just">
              <a:buAutoNum type="arabicPeriod"/>
            </a:pPr>
            <a:r>
              <a:rPr lang="ru-RU" b="0" i="0" dirty="0" smtClean="0">
                <a:solidFill>
                  <a:srgbClr val="444444"/>
                </a:solidFill>
                <a:effectLst/>
                <a:latin typeface="Times New Roman" panose="02020603050405020304" pitchFamily="18" charset="0"/>
                <a:cs typeface="Times New Roman" panose="02020603050405020304" pitchFamily="18" charset="0"/>
              </a:rPr>
              <a:t>Значительное социальное расслоение общества в отдельных республиках. Речь в первую очередь идет о южных регионах. </a:t>
            </a:r>
          </a:p>
          <a:p>
            <a:pPr marL="342900" indent="-342900" algn="just">
              <a:buAutoNum type="arabicPeriod"/>
            </a:pPr>
            <a:r>
              <a:rPr lang="ru-RU" b="0" i="0" dirty="0" smtClean="0">
                <a:solidFill>
                  <a:srgbClr val="444444"/>
                </a:solidFill>
                <a:effectLst/>
                <a:latin typeface="Times New Roman" panose="02020603050405020304" pitchFamily="18" charset="0"/>
                <a:cs typeface="Times New Roman" panose="02020603050405020304" pitchFamily="18" charset="0"/>
              </a:rPr>
              <a:t>Зависимость экономики от мировых цен на энергоносители. Развитие отраслей тяжелой промышленности в ущерб легкой, как следствие гонки вооружений. </a:t>
            </a:r>
          </a:p>
          <a:p>
            <a:pPr marL="342900" indent="-342900" algn="just">
              <a:buAutoNum type="arabicPeriod"/>
            </a:pPr>
            <a:r>
              <a:rPr lang="ru-RU" b="0" i="0" dirty="0" smtClean="0">
                <a:solidFill>
                  <a:srgbClr val="444444"/>
                </a:solidFill>
                <a:effectLst/>
                <a:latin typeface="Times New Roman" panose="02020603050405020304" pitchFamily="18" charset="0"/>
                <a:cs typeface="Times New Roman" panose="02020603050405020304" pitchFamily="18" charset="0"/>
              </a:rPr>
              <a:t>Убытки сельскохозяйственных предприятий и на их фоне рост импорта продовольствия.</a:t>
            </a:r>
            <a:r>
              <a:rPr lang="ru-RU" dirty="0" smtClean="0"/>
              <a:t/>
            </a:r>
            <a:br>
              <a:rPr lang="ru-RU" dirty="0" smtClean="0"/>
            </a:br>
            <a:endParaRPr lang="ru-RU" dirty="0"/>
          </a:p>
        </p:txBody>
      </p:sp>
    </p:spTree>
    <p:extLst>
      <p:ext uri="{BB962C8B-B14F-4D97-AF65-F5344CB8AC3E}">
        <p14:creationId xmlns:p14="http://schemas.microsoft.com/office/powerpoint/2010/main" val="6112885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749</Words>
  <Application>Microsoft Office PowerPoint</Application>
  <PresentationFormat>Широкоэкранный</PresentationFormat>
  <Paragraphs>54</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СССР 1945-1991 гг.</vt:lpstr>
      <vt:lpstr>1 период: холодная война</vt:lpstr>
      <vt:lpstr>Презентация PowerPoint</vt:lpstr>
      <vt:lpstr>Презентация PowerPoint</vt:lpstr>
      <vt:lpstr>Презентация PowerPoint</vt:lpstr>
      <vt:lpstr>2 период: СССР в 1956-1964 гг. </vt:lpstr>
      <vt:lpstr>Презентация PowerPoint</vt:lpstr>
      <vt:lpstr>Презентация PowerPoint</vt:lpstr>
      <vt:lpstr>4 период: перестройка</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СССР 1945-1991 гг.</dc:title>
  <dc:creator>Admin</dc:creator>
  <cp:lastModifiedBy>Admin</cp:lastModifiedBy>
  <cp:revision>6</cp:revision>
  <dcterms:created xsi:type="dcterms:W3CDTF">2022-05-23T13:20:08Z</dcterms:created>
  <dcterms:modified xsi:type="dcterms:W3CDTF">2022-05-23T14:17:58Z</dcterms:modified>
</cp:coreProperties>
</file>