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3" r:id="rId2"/>
    <p:sldId id="256" r:id="rId3"/>
    <p:sldId id="257" r:id="rId4"/>
    <p:sldId id="259" r:id="rId5"/>
    <p:sldId id="263" r:id="rId6"/>
    <p:sldId id="264" r:id="rId7"/>
    <p:sldId id="272" r:id="rId8"/>
    <p:sldId id="268" r:id="rId9"/>
    <p:sldId id="266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4A3F71"/>
    <a:srgbClr val="663300"/>
    <a:srgbClr val="336600"/>
    <a:srgbClr val="0000FF"/>
    <a:srgbClr val="C15FB3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A0C38-9338-43BD-B18F-52A92A62774E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77337-4524-477E-8104-8EE4DCED1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30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465B5-EFAD-4FFF-9028-963E3665C67F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67394-55C7-4BBF-9FD0-577F113A5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7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6" name="Picture 94" descr="D:\My Documents\My Webs\soniacoleman\PowerPoint Templates\Templates6\Flame\flame_tit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6B560A6-D4C6-4CB0-922B-D9E8263CA11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D36CFCC-E29D-4F64-84A6-FEEE43A00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B560A6-D4C6-4CB0-922B-D9E8263CA11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6CFCC-E29D-4F64-84A6-FEEE43A00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B560A6-D4C6-4CB0-922B-D9E8263CA11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6CFCC-E29D-4F64-84A6-FEEE43A00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B560A6-D4C6-4CB0-922B-D9E8263CA11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6CFCC-E29D-4F64-84A6-FEEE43A00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B560A6-D4C6-4CB0-922B-D9E8263CA11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6CFCC-E29D-4F64-84A6-FEEE43A00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B560A6-D4C6-4CB0-922B-D9E8263CA11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6CFCC-E29D-4F64-84A6-FEEE43A00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B560A6-D4C6-4CB0-922B-D9E8263CA11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6CFCC-E29D-4F64-84A6-FEEE43A00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B560A6-D4C6-4CB0-922B-D9E8263CA11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6CFCC-E29D-4F64-84A6-FEEE43A00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B560A6-D4C6-4CB0-922B-D9E8263CA11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6CFCC-E29D-4F64-84A6-FEEE43A00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B560A6-D4C6-4CB0-922B-D9E8263CA11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6CFCC-E29D-4F64-84A6-FEEE43A00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B560A6-D4C6-4CB0-922B-D9E8263CA11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6CFCC-E29D-4F64-84A6-FEEE43A00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6B560A6-D4C6-4CB0-922B-D9E8263CA11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36CFCC-E29D-4F64-84A6-FEEE43A008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357166"/>
            <a:ext cx="7075976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§21,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вопросы и задания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Стр.189.</a:t>
            </a:r>
          </a:p>
          <a:p>
            <a:r>
              <a:rPr lang="ru-RU" sz="36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  Сообщения или презентации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о нетрадиционных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религиях, деструктивных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культах.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Подготовиться к конференции.</a:t>
            </a:r>
            <a:endParaRPr lang="ru-RU" sz="36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L38_p4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736"/>
            <a:ext cx="2000232" cy="435771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643042" y="1214422"/>
            <a:ext cx="5905500" cy="4572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  <a:latin typeface="Arial" charset="0"/>
              </a:rPr>
              <a:t>По степени охвата религии делятся на:</a:t>
            </a:r>
            <a:endParaRPr lang="ru-RU" sz="2000" b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14282" y="2428868"/>
            <a:ext cx="4343400" cy="4572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>
                <a:solidFill>
                  <a:schemeClr val="bg1"/>
                </a:solidFill>
                <a:latin typeface="Arial" charset="0"/>
              </a:rPr>
              <a:t>Этноплеменные религии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514600" y="1657352"/>
            <a:ext cx="0" cy="7620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14282" y="3714752"/>
            <a:ext cx="4343400" cy="6858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>
                <a:solidFill>
                  <a:schemeClr val="bg1"/>
                </a:solidFill>
                <a:latin typeface="Arial" charset="0"/>
              </a:rPr>
              <a:t>Национально-государственные</a:t>
            </a:r>
          </a:p>
          <a:p>
            <a:pPr algn="ctr"/>
            <a:r>
              <a:rPr lang="ru-RU" sz="1800" b="1">
                <a:solidFill>
                  <a:schemeClr val="bg1"/>
                </a:solidFill>
                <a:latin typeface="Arial" charset="0"/>
              </a:rPr>
              <a:t>религии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2514600" y="2876552"/>
            <a:ext cx="0" cy="8382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943600" y="3714752"/>
            <a:ext cx="2743200" cy="6858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>
                <a:solidFill>
                  <a:schemeClr val="bg1"/>
                </a:solidFill>
                <a:latin typeface="Arial" charset="0"/>
              </a:rPr>
              <a:t>Синтоизм, индуизм,</a:t>
            </a:r>
          </a:p>
          <a:p>
            <a:pPr algn="ctr"/>
            <a:r>
              <a:rPr lang="ru-RU" sz="1800" b="1">
                <a:solidFill>
                  <a:schemeClr val="bg1"/>
                </a:solidFill>
                <a:latin typeface="Arial" charset="0"/>
              </a:rPr>
              <a:t>конфуцианство и др.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4572000" y="4095752"/>
            <a:ext cx="1371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2514600" y="4400552"/>
            <a:ext cx="0" cy="8382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85720" y="5286388"/>
            <a:ext cx="4343400" cy="5334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>
                <a:solidFill>
                  <a:schemeClr val="bg1"/>
                </a:solidFill>
                <a:latin typeface="Arial" charset="0"/>
              </a:rPr>
              <a:t>Мировые религии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000760" y="4929198"/>
            <a:ext cx="2886076" cy="9906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Буддизм</a:t>
            </a: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 (VI-V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в. 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д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о н.э.),</a:t>
            </a:r>
            <a:endParaRPr lang="ru-RU" sz="18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Христианство (</a:t>
            </a: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I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в. 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н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.э.), </a:t>
            </a:r>
            <a:endParaRPr lang="ru-RU" sz="18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Ислам (</a:t>
            </a: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VII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в.)</a:t>
            </a:r>
            <a:endParaRPr lang="ru-RU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4572000" y="5391152"/>
            <a:ext cx="1371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76200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400" b="1" dirty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Исторические формы развития религии</a:t>
            </a:r>
          </a:p>
        </p:txBody>
      </p:sp>
      <p:pic>
        <p:nvPicPr>
          <p:cNvPr id="14" name="Picture 9" descr="u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86314" y="1857364"/>
            <a:ext cx="1238511" cy="1730373"/>
          </a:xfrm>
          <a:prstGeom prst="rect">
            <a:avLst/>
          </a:prstGeom>
          <a:noFill/>
          <a:ln/>
        </p:spPr>
      </p:pic>
      <p:pic>
        <p:nvPicPr>
          <p:cNvPr id="15" name="Picture 5" descr="kel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214950"/>
            <a:ext cx="1190785" cy="1500174"/>
          </a:xfrm>
          <a:prstGeom prst="rect">
            <a:avLst/>
          </a:prstGeom>
          <a:noFill/>
        </p:spPr>
      </p:pic>
      <p:pic>
        <p:nvPicPr>
          <p:cNvPr id="16" name="Picture 4" descr="4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>
          <a:xfrm>
            <a:off x="6429388" y="1857364"/>
            <a:ext cx="1214449" cy="1618605"/>
          </a:xfrm>
          <a:prstGeom prst="rect">
            <a:avLst/>
          </a:prstGeom>
          <a:noFill/>
          <a:ln w="76200">
            <a:solidFill>
              <a:srgbClr val="660033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 autoUpdateAnimBg="0"/>
      <p:bldP spid="15365" grpId="0" animBg="1"/>
      <p:bldP spid="15366" grpId="0" animBg="1" autoUpdateAnimBg="0"/>
      <p:bldP spid="15367" grpId="0" animBg="1"/>
      <p:bldP spid="15368" grpId="0" animBg="1" autoUpdateAnimBg="0"/>
      <p:bldP spid="15369" grpId="0" animBg="1"/>
      <p:bldP spid="15370" grpId="0" animBg="1"/>
      <p:bldP spid="15371" grpId="0" animBg="1" autoUpdateAnimBg="0"/>
      <p:bldP spid="15372" grpId="0" animBg="1" autoUpdateAnimBg="0"/>
      <p:bldP spid="153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858312" cy="66479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Характерные черты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ировых религий:</a:t>
            </a:r>
          </a:p>
          <a:p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Большое количество последователей;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Космополитизм</a:t>
            </a:r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(открытость миру);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Эгалитаризм</a:t>
            </a:r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(признание равенства всех верующих перед лицом Бога);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Активная миссионерская деятельность и </a:t>
            </a:r>
            <a:r>
              <a:rPr lang="ru-RU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прозелитизм</a:t>
            </a:r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(привлечение в свои ряды новообращённых);</a:t>
            </a:r>
          </a:p>
          <a:p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0"/>
            <a:ext cx="6717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Структура религии</a:t>
            </a:r>
            <a:endParaRPr lang="ru-RU" sz="5400" b="1" cap="none" spc="0" dirty="0">
              <a:ln w="11430"/>
              <a:solidFill>
                <a:srgbClr val="6600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 rot="8134567">
            <a:off x="2772939" y="1035589"/>
            <a:ext cx="838200" cy="304800"/>
          </a:xfrm>
          <a:prstGeom prst="rightArrow">
            <a:avLst>
              <a:gd name="adj1" fmla="val 36278"/>
              <a:gd name="adj2" fmla="val 104958"/>
            </a:avLst>
          </a:prstGeom>
          <a:gradFill rotWithShape="1">
            <a:gsLst>
              <a:gs pos="0">
                <a:srgbClr val="EE1E08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428596" y="2071678"/>
            <a:ext cx="328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3200" b="1" dirty="0" smtClean="0">
              <a:solidFill>
                <a:srgbClr val="C15FB3"/>
              </a:solidFill>
            </a:endParaRPr>
          </a:p>
          <a:p>
            <a:pPr algn="ctr"/>
            <a:endParaRPr lang="ru-RU" sz="3200" b="1" dirty="0">
              <a:solidFill>
                <a:srgbClr val="C15FB3"/>
              </a:solidFill>
            </a:endParaRPr>
          </a:p>
          <a:p>
            <a:pPr algn="ctr"/>
            <a:endParaRPr lang="ru-RU" sz="3200" b="1" dirty="0" smtClean="0">
              <a:solidFill>
                <a:srgbClr val="C15FB3"/>
              </a:solidFill>
            </a:endParaRPr>
          </a:p>
          <a:p>
            <a:pPr algn="ctr"/>
            <a:endParaRPr lang="ru-RU" sz="3200" b="1" dirty="0">
              <a:solidFill>
                <a:srgbClr val="C15FB3"/>
              </a:solidFill>
            </a:endParaRPr>
          </a:p>
          <a:p>
            <a:pPr algn="ctr"/>
            <a:endParaRPr lang="ru-RU" sz="3200" b="1" dirty="0" smtClean="0">
              <a:solidFill>
                <a:srgbClr val="C15FB3"/>
              </a:solidFill>
            </a:endParaRPr>
          </a:p>
          <a:p>
            <a:pPr algn="ctr"/>
            <a:endParaRPr lang="ru-RU" sz="3200" b="1" dirty="0">
              <a:solidFill>
                <a:srgbClr val="C15FB3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15FB3"/>
                </a:solidFill>
              </a:rPr>
              <a:t>религиозное сознание</a:t>
            </a:r>
          </a:p>
          <a:p>
            <a:pPr algn="ctr"/>
            <a:endParaRPr lang="ru-RU" sz="3200" b="1" dirty="0">
              <a:solidFill>
                <a:srgbClr val="C15FB3"/>
              </a:solidFill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5643570" y="1571612"/>
            <a:ext cx="328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3200" b="1" dirty="0">
                <a:solidFill>
                  <a:srgbClr val="663300"/>
                </a:solidFill>
              </a:rPr>
              <a:t>религиозный культ</a:t>
            </a: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3214678" y="2214554"/>
            <a:ext cx="328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3200" b="1" dirty="0">
                <a:solidFill>
                  <a:srgbClr val="336600"/>
                </a:solidFill>
              </a:rPr>
              <a:t>религиозные организации</a:t>
            </a: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 rot="5400000">
            <a:off x="4264819" y="1307289"/>
            <a:ext cx="1062038" cy="304800"/>
          </a:xfrm>
          <a:prstGeom prst="rightArrow">
            <a:avLst>
              <a:gd name="adj1" fmla="val 36278"/>
              <a:gd name="adj2" fmla="val 104958"/>
            </a:avLst>
          </a:prstGeom>
          <a:gradFill rotWithShape="1">
            <a:gsLst>
              <a:gs pos="0">
                <a:srgbClr val="EE1E08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 rot="2640023">
            <a:off x="6131876" y="962716"/>
            <a:ext cx="838200" cy="304800"/>
          </a:xfrm>
          <a:prstGeom prst="rightArrow">
            <a:avLst>
              <a:gd name="adj1" fmla="val 36278"/>
              <a:gd name="adj2" fmla="val 104958"/>
            </a:avLst>
          </a:prstGeom>
          <a:gradFill rotWithShape="1">
            <a:gsLst>
              <a:gs pos="0">
                <a:srgbClr val="EE1E08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7158" y="3000372"/>
            <a:ext cx="3002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15FB3"/>
                </a:solidFill>
              </a:rPr>
              <a:t> Религиозная вера;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15FB3"/>
                </a:solidFill>
              </a:rPr>
              <a:t> Религиозные чувства;</a:t>
            </a:r>
            <a:endParaRPr lang="ru-RU" b="1" dirty="0">
              <a:solidFill>
                <a:srgbClr val="C15FB3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785918" y="2357430"/>
            <a:ext cx="341756" cy="714380"/>
          </a:xfrm>
          <a:prstGeom prst="downArrow">
            <a:avLst/>
          </a:prstGeom>
          <a:solidFill>
            <a:srgbClr val="C15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643438" y="3000372"/>
            <a:ext cx="341756" cy="714380"/>
          </a:xfrm>
          <a:prstGeom prst="downArrow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215206" y="2428868"/>
            <a:ext cx="341756" cy="714380"/>
          </a:xfrm>
          <a:prstGeom prst="downArrow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929058" y="3714752"/>
            <a:ext cx="2039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rgbClr val="336600"/>
                </a:solidFill>
              </a:rPr>
              <a:t> Церковь;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rgbClr val="336600"/>
                </a:solidFill>
              </a:rPr>
              <a:t> Секта;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rgbClr val="336600"/>
                </a:solidFill>
              </a:rPr>
              <a:t> Деноминация;</a:t>
            </a:r>
            <a:endParaRPr lang="ru-RU" b="1" dirty="0">
              <a:solidFill>
                <a:srgbClr val="33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3702" y="3214686"/>
            <a:ext cx="18852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660033"/>
                </a:solidFill>
              </a:rPr>
              <a:t>Религиозная </a:t>
            </a:r>
          </a:p>
          <a:p>
            <a:r>
              <a:rPr lang="ru-RU" b="1" dirty="0" smtClean="0">
                <a:solidFill>
                  <a:srgbClr val="660033"/>
                </a:solidFill>
              </a:rPr>
              <a:t>деятельность;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660033"/>
                </a:solidFill>
              </a:rPr>
              <a:t>Религиозные</a:t>
            </a:r>
          </a:p>
          <a:p>
            <a:r>
              <a:rPr lang="ru-RU" b="1" dirty="0">
                <a:solidFill>
                  <a:srgbClr val="660033"/>
                </a:solidFill>
              </a:rPr>
              <a:t>о</a:t>
            </a:r>
            <a:r>
              <a:rPr lang="ru-RU" b="1" dirty="0" smtClean="0">
                <a:solidFill>
                  <a:srgbClr val="660033"/>
                </a:solidFill>
              </a:rPr>
              <a:t>тношения:</a:t>
            </a:r>
            <a:endParaRPr lang="ru-RU" b="1" dirty="0">
              <a:solidFill>
                <a:srgbClr val="660033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6929454" y="4357694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358082" y="4357694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57884" y="4714884"/>
            <a:ext cx="1413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культовые</a:t>
            </a:r>
            <a:endParaRPr lang="ru-RU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20103" y="4714884"/>
            <a:ext cx="182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внекультовые</a:t>
            </a:r>
            <a:endParaRPr lang="ru-RU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" name="Picture 5" descr="«Храм Троицы Живоначальной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638692"/>
            <a:ext cx="2512424" cy="2076456"/>
          </a:xfrm>
          <a:prstGeom prst="rect">
            <a:avLst/>
          </a:prstGeom>
          <a:noFill/>
        </p:spPr>
      </p:pic>
      <p:pic>
        <p:nvPicPr>
          <p:cNvPr id="27" name="Рисунок 26" descr="L38_p6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3" y="4000504"/>
            <a:ext cx="2968945" cy="2571768"/>
          </a:xfrm>
          <a:prstGeom prst="rect">
            <a:avLst/>
          </a:prstGeom>
        </p:spPr>
      </p:pic>
      <p:pic>
        <p:nvPicPr>
          <p:cNvPr id="28" name="Рисунок 27" descr="J03416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5286388"/>
            <a:ext cx="1928947" cy="1375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5"/>
          <p:cNvSpPr txBox="1">
            <a:spLocks noChangeArrowheads="1"/>
          </p:cNvSpPr>
          <p:nvPr/>
        </p:nvSpPr>
        <p:spPr bwMode="auto">
          <a:xfrm>
            <a:off x="142844" y="928670"/>
            <a:ext cx="348138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0" normalizeH="0" baseline="0" noProof="0" dirty="0" smtClean="0">
                <a:ln w="11430"/>
                <a:solidFill>
                  <a:srgbClr val="C15FB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Христианство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Православие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Католицизм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kumimoji="0" lang="ru-RU" sz="2800" b="1" i="0" u="none" strike="noStrike" kern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ротестантизм</a:t>
            </a:r>
            <a:endParaRPr kumimoji="0" lang="ru-RU" sz="2800" b="1" i="0" u="none" strike="noStrike" kern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3786182" y="1357298"/>
            <a:ext cx="257176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Суннизм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Шиизм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dirty="0" err="1" smtClean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Хариджизм</a:t>
            </a:r>
            <a:endParaRPr lang="ru-RU" sz="2800" b="1" dirty="0" smtClean="0">
              <a:ln w="11430"/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dirty="0" err="1" smtClean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Вахабизм</a:t>
            </a:r>
            <a:endParaRPr lang="ru-RU" sz="2800" b="1" dirty="0" smtClean="0">
              <a:ln w="11430"/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dirty="0" err="1" smtClean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Бахаизм</a:t>
            </a:r>
            <a:endParaRPr lang="ru-RU" sz="2800" b="1" dirty="0" smtClean="0">
              <a:ln w="11430"/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dirty="0" smtClean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Суфизм</a:t>
            </a:r>
            <a:endParaRPr lang="ru-RU" sz="2800" b="1" dirty="0">
              <a:ln w="11430"/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6572264" y="1571612"/>
            <a:ext cx="2743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1" dirty="0" err="1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Хинаяма</a:t>
            </a:r>
            <a:endParaRPr lang="ru-RU" sz="2800" b="1" dirty="0">
              <a:ln w="11430"/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1" dirty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Махаяна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1" dirty="0" err="1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Тантризм</a:t>
            </a:r>
            <a:endParaRPr lang="ru-RU" sz="2800" b="1" dirty="0">
              <a:ln w="11430"/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0"/>
            <a:ext cx="6444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bg1">
                    <a:lumMod val="75000"/>
                  </a:schemeClr>
                </a:solidFill>
              </a:rPr>
              <a:t>Мировые религии</a:t>
            </a:r>
            <a:endParaRPr lang="ru-RU" sz="5400" b="1" dirty="0">
              <a:ln/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857232"/>
            <a:ext cx="172675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C15FB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Ислам</a:t>
            </a:r>
            <a:endParaRPr lang="ru-RU" sz="3200" b="1" dirty="0">
              <a:ln w="11430"/>
              <a:solidFill>
                <a:srgbClr val="C15FB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264" y="1000108"/>
            <a:ext cx="196226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C15FB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Буддизм</a:t>
            </a:r>
            <a:endParaRPr lang="ru-RU" sz="3200" b="1" dirty="0">
              <a:ln w="11430"/>
              <a:solidFill>
                <a:srgbClr val="C15FB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500958" y="3071810"/>
            <a:ext cx="484632" cy="1549912"/>
          </a:xfrm>
          <a:prstGeom prst="downArrow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715140" y="4572008"/>
            <a:ext cx="2398477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err="1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Типитака</a:t>
            </a:r>
            <a:endParaRPr lang="ru-RU" sz="3600" b="1" dirty="0" smtClean="0">
              <a:ln w="11430"/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600" b="1" dirty="0" smtClean="0">
                <a:ln w="11430"/>
                <a:solidFill>
                  <a:srgbClr val="4A3F7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(Сансара,</a:t>
            </a:r>
          </a:p>
          <a:p>
            <a:r>
              <a:rPr lang="ru-RU" sz="3600" b="1" dirty="0" smtClean="0">
                <a:ln w="11430"/>
                <a:solidFill>
                  <a:srgbClr val="4A3F7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Нирвана)</a:t>
            </a:r>
          </a:p>
          <a:p>
            <a:endParaRPr lang="ru-RU" sz="3600" b="1" dirty="0">
              <a:ln w="11430"/>
              <a:solidFill>
                <a:srgbClr val="4A3F7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714876" y="4429132"/>
            <a:ext cx="484632" cy="571504"/>
          </a:xfrm>
          <a:prstGeom prst="downArrow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357290" y="3000372"/>
            <a:ext cx="48463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42844" y="3643314"/>
            <a:ext cx="3071834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Библия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(Священное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Писание)</a:t>
            </a:r>
          </a:p>
          <a:p>
            <a:r>
              <a:rPr lang="ru-RU" sz="2800" b="1" dirty="0" smtClean="0">
                <a:ln w="11430"/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Ветхий    Новый</a:t>
            </a:r>
          </a:p>
          <a:p>
            <a:r>
              <a:rPr lang="ru-RU" sz="2800" b="1" dirty="0" smtClean="0">
                <a:ln w="11430"/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Завет       Завет</a:t>
            </a:r>
            <a:endParaRPr lang="ru-RU" sz="2800" b="1" dirty="0">
              <a:ln w="11430"/>
              <a:solidFill>
                <a:srgbClr val="33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0" y="4929198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Коран     </a:t>
            </a:r>
            <a:r>
              <a:rPr lang="ru-RU" sz="3600" b="1" dirty="0" smtClean="0">
                <a:solidFill>
                  <a:srgbClr val="663300"/>
                </a:solidFill>
              </a:rPr>
              <a:t>+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Сунна</a:t>
            </a:r>
          </a:p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(Шариат)</a:t>
            </a:r>
            <a:endParaRPr lang="ru-RU" sz="36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428596" y="4357694"/>
            <a:ext cx="500066" cy="42862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2393141" y="4393413"/>
            <a:ext cx="428628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0034" y="5786454"/>
            <a:ext cx="2326342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Священное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предание</a:t>
            </a:r>
            <a:endParaRPr lang="ru-RU" sz="2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286388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63300"/>
                </a:solidFill>
              </a:rPr>
              <a:t>+</a:t>
            </a:r>
            <a:endParaRPr lang="ru-RU" sz="4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2786058"/>
            <a:ext cx="40382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6000" b="1" cap="all" spc="0" dirty="0" smtClean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религия</a:t>
            </a:r>
            <a:endParaRPr lang="ru-RU" sz="6000" b="1" cap="all" spc="0" dirty="0">
              <a:ln/>
              <a:solidFill>
                <a:srgbClr val="660033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Bartolomew_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812748" cy="2500342"/>
          </a:xfrm>
          <a:prstGeom prst="rect">
            <a:avLst/>
          </a:prstGeom>
        </p:spPr>
      </p:pic>
      <p:pic>
        <p:nvPicPr>
          <p:cNvPr id="6" name="Рисунок 5" descr="L38_p5_12(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786190"/>
            <a:ext cx="2776544" cy="2862416"/>
          </a:xfrm>
          <a:prstGeom prst="rect">
            <a:avLst/>
          </a:prstGeom>
        </p:spPr>
      </p:pic>
      <p:pic>
        <p:nvPicPr>
          <p:cNvPr id="9" name="Рисунок 8" descr="Pokrovskyay-church-4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929066"/>
            <a:ext cx="3429025" cy="2571769"/>
          </a:xfrm>
          <a:prstGeom prst="rect">
            <a:avLst/>
          </a:prstGeom>
        </p:spPr>
      </p:pic>
      <p:pic>
        <p:nvPicPr>
          <p:cNvPr id="10" name="Рисунок 9" descr="Pokrovskyay-chur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214290"/>
            <a:ext cx="3234414" cy="2419342"/>
          </a:xfrm>
          <a:prstGeom prst="rect">
            <a:avLst/>
          </a:prstGeom>
        </p:spPr>
      </p:pic>
      <p:pic>
        <p:nvPicPr>
          <p:cNvPr id="11" name="Picture 4" descr="kor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14290"/>
            <a:ext cx="2589632" cy="2486047"/>
          </a:xfrm>
          <a:prstGeom prst="rect">
            <a:avLst/>
          </a:prstGeom>
          <a:noFill/>
        </p:spPr>
      </p:pic>
      <p:pic>
        <p:nvPicPr>
          <p:cNvPr id="12" name="Picture 4" descr="budha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4071942"/>
            <a:ext cx="2276944" cy="2533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0"/>
            <a:ext cx="7493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и задачи урока: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71546"/>
            <a:ext cx="7789889" cy="458587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Выяснить: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включает в себя понятие «религия»;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этапы развития религии;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включает в себя структура религии;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Разобраться:</a:t>
            </a:r>
          </a:p>
          <a:p>
            <a:r>
              <a:rPr lang="ru-RU" sz="2800" b="1" dirty="0" smtClean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Каковы основные характеристики: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религиозного сознания,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религиозной веры,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религиозных действий,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мировых религий; </a:t>
            </a:r>
            <a:endParaRPr lang="ru-RU" sz="2800" b="1" dirty="0">
              <a:ln w="11430"/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6" descr="polo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00826" y="3910971"/>
            <a:ext cx="2492367" cy="2764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76200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Подходы к определению понятия «религия»</a:t>
            </a:r>
          </a:p>
        </p:txBody>
      </p:sp>
      <p:pic>
        <p:nvPicPr>
          <p:cNvPr id="7171" name="Picture 3" descr="C:\WINDOWS\Рабочий стол\религия\цицер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2578100" cy="36576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7172" name="Picture 4" descr="C:\WINDOWS\Рабочий стол\религия\фома аквин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0" y="2819400"/>
            <a:ext cx="2752725" cy="37338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124200" y="2590800"/>
            <a:ext cx="1075936" cy="338554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charset="0"/>
              </a:rPr>
              <a:t>Цицерон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86200" y="5105400"/>
            <a:ext cx="1899302" cy="338554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Arial" charset="0"/>
              </a:rPr>
              <a:t>Фома Аквинский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124200" y="1143000"/>
            <a:ext cx="5791200" cy="12192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charset="0"/>
              </a:rPr>
              <a:t>Религия – это то, что должно быть чисто и свято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Arial" charset="0"/>
              </a:rPr>
              <a:t>воздаваемо богам; что имеет смысл, если толь-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Arial" charset="0"/>
              </a:rPr>
              <a:t>ко  они замечают это, и сели есть роду </a:t>
            </a:r>
            <a:r>
              <a:rPr lang="ru-RU" sz="1800" b="1" dirty="0" err="1">
                <a:solidFill>
                  <a:srgbClr val="002060"/>
                </a:solidFill>
                <a:latin typeface="Arial" charset="0"/>
              </a:rPr>
              <a:t>челове</a:t>
            </a:r>
            <a:r>
              <a:rPr lang="ru-RU" sz="1800" b="1" dirty="0">
                <a:solidFill>
                  <a:srgbClr val="002060"/>
                </a:solidFill>
                <a:latin typeface="Arial" charset="0"/>
              </a:rPr>
              <a:t>-</a:t>
            </a:r>
          </a:p>
          <a:p>
            <a:pPr algn="ctr"/>
            <a:r>
              <a:rPr lang="ru-RU" sz="1800" b="1" dirty="0" err="1">
                <a:solidFill>
                  <a:srgbClr val="002060"/>
                </a:solidFill>
                <a:latin typeface="Arial" charset="0"/>
              </a:rPr>
              <a:t>ческому</a:t>
            </a:r>
            <a:r>
              <a:rPr lang="ru-RU" sz="1800" b="1" dirty="0">
                <a:solidFill>
                  <a:srgbClr val="002060"/>
                </a:solidFill>
                <a:latin typeface="Arial" charset="0"/>
              </a:rPr>
              <a:t>  от бессмертных богов некое воздаяние.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28600" y="5791200"/>
            <a:ext cx="5638800" cy="6858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 dirty="0">
                <a:solidFill>
                  <a:srgbClr val="7030A0"/>
                </a:solidFill>
                <a:latin typeface="Arial" charset="0"/>
              </a:rPr>
              <a:t>Религия – это «</a:t>
            </a:r>
            <a:r>
              <a:rPr lang="en-US" sz="1800" b="1" dirty="0" err="1">
                <a:solidFill>
                  <a:srgbClr val="7030A0"/>
                </a:solidFill>
                <a:latin typeface="Arial" charset="0"/>
              </a:rPr>
              <a:t>ordo</a:t>
            </a:r>
            <a:r>
              <a:rPr lang="en-US" sz="1800" b="1" dirty="0">
                <a:solidFill>
                  <a:srgbClr val="7030A0"/>
                </a:solidFill>
                <a:latin typeface="Arial" charset="0"/>
              </a:rPr>
              <a:t> ad Deum</a:t>
            </a:r>
            <a:r>
              <a:rPr lang="ru-RU" sz="1800" b="1" dirty="0">
                <a:solidFill>
                  <a:srgbClr val="7030A0"/>
                </a:solidFill>
                <a:latin typeface="Arial" charset="0"/>
              </a:rPr>
              <a:t>» (подчинение</a:t>
            </a:r>
          </a:p>
          <a:p>
            <a:pPr algn="ctr"/>
            <a:r>
              <a:rPr lang="ru-RU" sz="1800" b="1" dirty="0">
                <a:solidFill>
                  <a:srgbClr val="7030A0"/>
                </a:solidFill>
                <a:latin typeface="Arial" charset="0"/>
              </a:rPr>
              <a:t> Богу).</a:t>
            </a:r>
          </a:p>
        </p:txBody>
      </p:sp>
      <p:pic>
        <p:nvPicPr>
          <p:cNvPr id="9" name="Picture 4" descr="Памятник Евфросинье Полоцкой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7620" y="3071810"/>
            <a:ext cx="1500198" cy="1874976"/>
          </a:xfrm>
          <a:prstGeom prst="rect">
            <a:avLst/>
          </a:prstGeom>
          <a:noFill/>
          <a:ln w="12700">
            <a:solidFill>
              <a:srgbClr val="9933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WINDOWS\Рабочий стол\религия\смелз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1129"/>
            <a:ext cx="1857388" cy="2849271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1269" name="Picture 5" descr="C:\WINDOWS\Рабочий стол\религия\флоренский.jpg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668112" y="1857364"/>
            <a:ext cx="2335808" cy="2985412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09800" y="285728"/>
            <a:ext cx="6719918" cy="10668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Религия – это система верований и ритуалов, с по-</a:t>
            </a:r>
          </a:p>
          <a:p>
            <a:pPr algn="ctr"/>
            <a:r>
              <a:rPr lang="ru-RU" sz="1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мощью которых группа людей объясняет и реагирует</a:t>
            </a:r>
          </a:p>
          <a:p>
            <a:pPr algn="ctr"/>
            <a:r>
              <a:rPr lang="ru-RU" sz="1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на то, что находит сверхъестественным и священным.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214546" y="1500174"/>
            <a:ext cx="1272015" cy="338554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Н.Смелзер</a:t>
            </a:r>
            <a:endParaRPr lang="ru-RU" sz="1600" b="1" dirty="0">
              <a:solidFill>
                <a:schemeClr val="bg1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143636" y="3857628"/>
            <a:ext cx="2743200" cy="9525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 dirty="0">
                <a:solidFill>
                  <a:srgbClr val="C15FB3"/>
                </a:solidFill>
                <a:latin typeface="Arial" charset="0"/>
              </a:rPr>
              <a:t>Религия – это </a:t>
            </a:r>
            <a:r>
              <a:rPr lang="ru-RU" sz="1800" b="1" dirty="0" err="1">
                <a:solidFill>
                  <a:srgbClr val="C15FB3"/>
                </a:solidFill>
                <a:latin typeface="Arial" charset="0"/>
              </a:rPr>
              <a:t>пребы</a:t>
            </a:r>
            <a:r>
              <a:rPr lang="ru-RU" sz="1800" b="1" dirty="0">
                <a:solidFill>
                  <a:srgbClr val="C15FB3"/>
                </a:solidFill>
                <a:latin typeface="Arial" charset="0"/>
              </a:rPr>
              <a:t>-</a:t>
            </a:r>
          </a:p>
          <a:p>
            <a:pPr algn="ctr"/>
            <a:r>
              <a:rPr lang="ru-RU" sz="1800" b="1" dirty="0" err="1">
                <a:solidFill>
                  <a:srgbClr val="C15FB3"/>
                </a:solidFill>
                <a:latin typeface="Arial" charset="0"/>
              </a:rPr>
              <a:t>вание</a:t>
            </a:r>
            <a:r>
              <a:rPr lang="ru-RU" sz="1800" b="1" dirty="0">
                <a:solidFill>
                  <a:srgbClr val="C15FB3"/>
                </a:solidFill>
                <a:latin typeface="Arial" charset="0"/>
              </a:rPr>
              <a:t> меня в Боге и</a:t>
            </a:r>
          </a:p>
          <a:p>
            <a:pPr algn="ctr"/>
            <a:r>
              <a:rPr lang="ru-RU" sz="1800" b="1" dirty="0">
                <a:solidFill>
                  <a:srgbClr val="C15FB3"/>
                </a:solidFill>
                <a:latin typeface="Arial" charset="0"/>
              </a:rPr>
              <a:t> Бога во мне.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143636" y="3357562"/>
            <a:ext cx="1643591" cy="338554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15FB3"/>
                </a:solidFill>
                <a:latin typeface="Arial" charset="0"/>
              </a:rPr>
              <a:t>П.Флоренский</a:t>
            </a:r>
          </a:p>
        </p:txBody>
      </p:sp>
      <p:pic>
        <p:nvPicPr>
          <p:cNvPr id="11274" name="Picture 10" descr="C:\WINDOWS\Рабочий стол\религия\фейербах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442645"/>
            <a:ext cx="2405050" cy="3072455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857488" y="5786454"/>
            <a:ext cx="6096000" cy="762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 dirty="0">
                <a:solidFill>
                  <a:srgbClr val="663300"/>
                </a:solidFill>
                <a:latin typeface="Arial" charset="0"/>
              </a:rPr>
              <a:t>Религия – это проекция нереализованных </a:t>
            </a:r>
            <a:endParaRPr lang="ru-RU" sz="1800" b="1" dirty="0" smtClean="0">
              <a:solidFill>
                <a:srgbClr val="663300"/>
              </a:solidFill>
              <a:latin typeface="Arial" charset="0"/>
            </a:endParaRPr>
          </a:p>
          <a:p>
            <a:pPr algn="ctr"/>
            <a:r>
              <a:rPr lang="ru-RU" sz="1800" b="1" dirty="0" smtClean="0">
                <a:solidFill>
                  <a:srgbClr val="663300"/>
                </a:solidFill>
                <a:latin typeface="Arial" charset="0"/>
              </a:rPr>
              <a:t>устремлений </a:t>
            </a:r>
            <a:r>
              <a:rPr lang="ru-RU" sz="1800" b="1" dirty="0">
                <a:solidFill>
                  <a:srgbClr val="663300"/>
                </a:solidFill>
                <a:latin typeface="Arial" charset="0"/>
              </a:rPr>
              <a:t>и чаяний человечества.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859088" y="5257800"/>
            <a:ext cx="1394934" cy="338554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663300"/>
                </a:solidFill>
                <a:latin typeface="Arial" charset="0"/>
              </a:rPr>
              <a:t>Л.Фейербах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WINDOWS\Рабочий стол\религия\марк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2895600" cy="36195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2292" name="Picture 4" descr="C:\WINDOWS\Рабочий стол\религия\энгель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048000"/>
            <a:ext cx="2865438" cy="35814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286116" y="428604"/>
            <a:ext cx="5643602" cy="1571636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b="1" dirty="0" smtClean="0">
                <a:solidFill>
                  <a:srgbClr val="0000FF"/>
                </a:solidFill>
                <a:latin typeface="Arial" charset="0"/>
              </a:rPr>
              <a:t> Религия </a:t>
            </a:r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– это опиум народа</a:t>
            </a:r>
            <a:r>
              <a:rPr lang="ru-RU" sz="2000" b="1" dirty="0" smtClean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Религия – это </a:t>
            </a:r>
            <a:r>
              <a:rPr lang="ru-RU" sz="2000" b="1" dirty="0" smtClean="0">
                <a:solidFill>
                  <a:srgbClr val="0000FF"/>
                </a:solidFill>
                <a:latin typeface="Arial" charset="0"/>
              </a:rPr>
              <a:t>самосознание </a:t>
            </a:r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и </a:t>
            </a:r>
            <a:endParaRPr lang="ru-RU" sz="2000" b="1" dirty="0" smtClean="0">
              <a:solidFill>
                <a:srgbClr val="0000FF"/>
              </a:solidFill>
              <a:latin typeface="Arial" charset="0"/>
            </a:endParaRPr>
          </a:p>
          <a:p>
            <a:r>
              <a:rPr lang="ru-RU" sz="2000" b="1" dirty="0" err="1" smtClean="0">
                <a:solidFill>
                  <a:srgbClr val="0000FF"/>
                </a:solidFill>
                <a:latin typeface="Arial" charset="0"/>
              </a:rPr>
              <a:t>самочувствование</a:t>
            </a:r>
            <a:r>
              <a:rPr lang="ru-RU" sz="20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человека, </a:t>
            </a:r>
            <a:r>
              <a:rPr lang="ru-RU" sz="2000" b="1" dirty="0" smtClean="0">
                <a:solidFill>
                  <a:srgbClr val="0000FF"/>
                </a:solidFill>
                <a:latin typeface="Arial" charset="0"/>
              </a:rPr>
              <a:t>который или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ещё не обрёл себя, или уже снова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потерял себя.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286116" y="2143116"/>
            <a:ext cx="993990" cy="338554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  <a:latin typeface="Arial" charset="0"/>
              </a:rPr>
              <a:t>К.Маркс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04800" y="5181600"/>
            <a:ext cx="5486400" cy="14478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 dirty="0">
                <a:solidFill>
                  <a:srgbClr val="CC6600"/>
                </a:solidFill>
                <a:latin typeface="Arial" charset="0"/>
              </a:rPr>
              <a:t>Религия – это фантастическое отражение в го-</a:t>
            </a:r>
          </a:p>
          <a:p>
            <a:pPr algn="ctr"/>
            <a:r>
              <a:rPr lang="ru-RU" sz="1800" b="1" dirty="0">
                <a:solidFill>
                  <a:srgbClr val="CC6600"/>
                </a:solidFill>
                <a:latin typeface="Arial" charset="0"/>
              </a:rPr>
              <a:t>ловах людей сил, которые господствуют над</a:t>
            </a:r>
          </a:p>
          <a:p>
            <a:pPr algn="ctr"/>
            <a:r>
              <a:rPr lang="ru-RU" sz="1800" b="1" dirty="0">
                <a:solidFill>
                  <a:srgbClr val="CC6600"/>
                </a:solidFill>
                <a:latin typeface="Arial" charset="0"/>
              </a:rPr>
              <a:t>ними в их повседневной жизни; отражение, в</a:t>
            </a:r>
          </a:p>
          <a:p>
            <a:pPr algn="ctr"/>
            <a:r>
              <a:rPr lang="ru-RU" sz="1800" b="1" dirty="0">
                <a:solidFill>
                  <a:srgbClr val="CC6600"/>
                </a:solidFill>
                <a:latin typeface="Arial" charset="0"/>
              </a:rPr>
              <a:t>котором земные силы принимают форму не-</a:t>
            </a:r>
          </a:p>
          <a:p>
            <a:pPr algn="ctr"/>
            <a:r>
              <a:rPr lang="ru-RU" sz="1800" b="1" dirty="0">
                <a:solidFill>
                  <a:srgbClr val="CC6600"/>
                </a:solidFill>
                <a:latin typeface="Arial" charset="0"/>
              </a:rPr>
              <a:t>земных.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500562" y="4714884"/>
            <a:ext cx="1255472" cy="338554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C6600"/>
                </a:solidFill>
                <a:latin typeface="Arial" charset="0"/>
              </a:rPr>
              <a:t>Ф.Энгельс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286117" y="2571745"/>
          <a:ext cx="2571768" cy="1998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Фотография Photo Editor" r:id="rId5" imgW="5601482" imgH="3704762" progId="">
                  <p:embed/>
                </p:oleObj>
              </mc:Choice>
              <mc:Fallback>
                <p:oleObj name="Фотография Photo Editor" r:id="rId5" imgW="5601482" imgH="370476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7" y="2571745"/>
                        <a:ext cx="2571768" cy="1998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0"/>
            <a:ext cx="8143932" cy="71096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же такое религия?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1430"/>
                <a:solidFill>
                  <a:srgbClr val="C15FB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Религия</a:t>
            </a:r>
            <a:r>
              <a:rPr lang="ru-RU" sz="4000" b="1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это особая форма                мировоззрения, основанная </a:t>
            </a:r>
          </a:p>
          <a:p>
            <a:r>
              <a:rPr lang="ru-RU" sz="4000" b="1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вере в существование сверхъестественных сил и </a:t>
            </a:r>
          </a:p>
          <a:p>
            <a:r>
              <a:rPr lang="ru-RU" sz="4000" b="1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зависимость от них человеческих действий </a:t>
            </a:r>
          </a:p>
          <a:p>
            <a:r>
              <a:rPr lang="ru-RU" sz="4000" b="1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самой жизни человека.</a:t>
            </a: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L1_p2_рис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3643314"/>
            <a:ext cx="2045069" cy="3032099"/>
          </a:xfrm>
          <a:prstGeom prst="cloud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28600" y="1981200"/>
            <a:ext cx="8686800" cy="609600"/>
            <a:chOff x="144" y="1248"/>
            <a:chExt cx="5472" cy="384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144" y="1248"/>
              <a:ext cx="1488" cy="384"/>
            </a:xfrm>
            <a:prstGeom prst="rect">
              <a:avLst/>
            </a:prstGeom>
            <a:noFill/>
            <a:ln w="762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800" b="1">
                  <a:solidFill>
                    <a:schemeClr val="bg1"/>
                  </a:solidFill>
                  <a:latin typeface="Arial" charset="0"/>
                </a:rPr>
                <a:t>Богословско-</a:t>
              </a:r>
            </a:p>
            <a:p>
              <a:pPr algn="ctr"/>
              <a:r>
                <a:rPr lang="ru-RU" sz="1800" b="1">
                  <a:solidFill>
                    <a:schemeClr val="bg1"/>
                  </a:solidFill>
                  <a:latin typeface="Arial" charset="0"/>
                </a:rPr>
                <a:t>теологический</a:t>
              </a:r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2136" y="1248"/>
              <a:ext cx="1488" cy="384"/>
            </a:xfrm>
            <a:prstGeom prst="rect">
              <a:avLst/>
            </a:prstGeom>
            <a:noFill/>
            <a:ln w="762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800" b="1">
                  <a:solidFill>
                    <a:schemeClr val="bg1"/>
                  </a:solidFill>
                  <a:latin typeface="Arial" charset="0"/>
                </a:rPr>
                <a:t>Научный </a:t>
              </a:r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4128" y="1248"/>
              <a:ext cx="1488" cy="384"/>
            </a:xfrm>
            <a:prstGeom prst="rect">
              <a:avLst/>
            </a:prstGeom>
            <a:noFill/>
            <a:ln w="762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800" b="1">
                  <a:solidFill>
                    <a:schemeClr val="bg1"/>
                  </a:solidFill>
                  <a:latin typeface="Arial" charset="0"/>
                </a:rPr>
                <a:t>Философский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285852" y="785794"/>
            <a:ext cx="6643734" cy="1181104"/>
            <a:chOff x="1296" y="864"/>
            <a:chExt cx="3120" cy="384"/>
          </a:xfrm>
        </p:grpSpPr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2880" y="864"/>
              <a:ext cx="0" cy="384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1296" y="864"/>
              <a:ext cx="0" cy="384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4416" y="864"/>
              <a:ext cx="0" cy="384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28600" y="3200400"/>
            <a:ext cx="2362200" cy="6096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>
                <a:solidFill>
                  <a:schemeClr val="bg1"/>
                </a:solidFill>
                <a:latin typeface="Arial" charset="0"/>
              </a:rPr>
              <a:t>рассматривает</a:t>
            </a:r>
          </a:p>
          <a:p>
            <a:pPr algn="ctr"/>
            <a:r>
              <a:rPr lang="ru-RU" sz="1800" b="1">
                <a:solidFill>
                  <a:schemeClr val="bg1"/>
                </a:solidFill>
                <a:latin typeface="Arial" charset="0"/>
              </a:rPr>
              <a:t>религию «изнутри»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1447800" y="2590800"/>
            <a:ext cx="0" cy="6096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8600" y="3886200"/>
            <a:ext cx="8686800" cy="1295400"/>
            <a:chOff x="144" y="2448"/>
            <a:chExt cx="5472" cy="816"/>
          </a:xfrm>
        </p:grpSpPr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144" y="2880"/>
              <a:ext cx="5472" cy="384"/>
            </a:xfrm>
            <a:prstGeom prst="rect">
              <a:avLst/>
            </a:prstGeom>
            <a:noFill/>
            <a:ln w="762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800" b="1">
                  <a:solidFill>
                    <a:schemeClr val="bg1"/>
                  </a:solidFill>
                  <a:latin typeface="Arial" charset="0"/>
                </a:rPr>
                <a:t>Религия – это особое явление, обеспечивающее связь человека с Богом,</a:t>
              </a:r>
            </a:p>
            <a:p>
              <a:pPr algn="ctr"/>
              <a:r>
                <a:rPr lang="ru-RU" sz="1800" b="1">
                  <a:solidFill>
                    <a:schemeClr val="bg1"/>
                  </a:solidFill>
                  <a:latin typeface="Arial" charset="0"/>
                </a:rPr>
                <a:t>сверхприродное явление, имеющее надобщественный статус.</a:t>
              </a:r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>
              <a:off x="912" y="2448"/>
              <a:ext cx="0" cy="384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4572000" y="2590800"/>
            <a:ext cx="0" cy="6096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3390900" y="3200400"/>
            <a:ext cx="2362200" cy="6096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>
                <a:solidFill>
                  <a:schemeClr val="bg1"/>
                </a:solidFill>
                <a:latin typeface="Arial" charset="0"/>
              </a:rPr>
              <a:t>изучает</a:t>
            </a:r>
          </a:p>
          <a:p>
            <a:pPr algn="ctr"/>
            <a:r>
              <a:rPr lang="ru-RU" sz="1800" b="1">
                <a:solidFill>
                  <a:schemeClr val="bg1"/>
                </a:solidFill>
                <a:latin typeface="Arial" charset="0"/>
              </a:rPr>
              <a:t>религию «извне»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28600" y="3810000"/>
            <a:ext cx="8686800" cy="1371600"/>
            <a:chOff x="144" y="2400"/>
            <a:chExt cx="5472" cy="864"/>
          </a:xfrm>
        </p:grpSpPr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144" y="2880"/>
              <a:ext cx="5472" cy="384"/>
            </a:xfrm>
            <a:prstGeom prst="rect">
              <a:avLst/>
            </a:prstGeom>
            <a:noFill/>
            <a:ln w="762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800" b="1">
                  <a:solidFill>
                    <a:schemeClr val="bg1"/>
                  </a:solidFill>
                  <a:latin typeface="Arial" charset="0"/>
                </a:rPr>
                <a:t>Изучает различные аспекты религии, например особенности психологии</a:t>
              </a:r>
            </a:p>
            <a:p>
              <a:pPr algn="ctr"/>
              <a:r>
                <a:rPr lang="ru-RU" sz="1800" b="1">
                  <a:solidFill>
                    <a:schemeClr val="bg1"/>
                  </a:solidFill>
                  <a:latin typeface="Arial" charset="0"/>
                </a:rPr>
                <a:t>верующих  (психология), язык Библии (лингвистика).</a:t>
              </a:r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>
              <a:off x="2880" y="2400"/>
              <a:ext cx="0" cy="384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7772400" y="2590800"/>
            <a:ext cx="0" cy="6096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6553200" y="3200400"/>
            <a:ext cx="2362200" cy="6096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>
                <a:solidFill>
                  <a:schemeClr val="bg1"/>
                </a:solidFill>
                <a:latin typeface="Arial" charset="0"/>
              </a:rPr>
              <a:t>изучает</a:t>
            </a:r>
          </a:p>
          <a:p>
            <a:pPr algn="ctr"/>
            <a:r>
              <a:rPr lang="ru-RU" sz="1800" b="1">
                <a:solidFill>
                  <a:schemeClr val="bg1"/>
                </a:solidFill>
                <a:latin typeface="Arial" charset="0"/>
              </a:rPr>
              <a:t>религию «извне»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228600" y="3810000"/>
            <a:ext cx="8686800" cy="1371600"/>
            <a:chOff x="144" y="2400"/>
            <a:chExt cx="5472" cy="864"/>
          </a:xfrm>
        </p:grpSpPr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144" y="2880"/>
              <a:ext cx="5472" cy="384"/>
            </a:xfrm>
            <a:prstGeom prst="rect">
              <a:avLst/>
            </a:prstGeom>
            <a:noFill/>
            <a:ln w="762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800" b="1">
                  <a:solidFill>
                    <a:schemeClr val="bg1"/>
                  </a:solidFill>
                  <a:latin typeface="Arial" charset="0"/>
                </a:rPr>
                <a:t>Стремится объяснить религию как элемент духовной культуры; характер-</a:t>
              </a:r>
            </a:p>
            <a:p>
              <a:pPr algn="ctr"/>
              <a:r>
                <a:rPr lang="ru-RU" sz="1800" b="1">
                  <a:solidFill>
                    <a:schemeClr val="bg1"/>
                  </a:solidFill>
                  <a:latin typeface="Arial" charset="0"/>
                </a:rPr>
                <a:t>на универсальность и критичность.</a:t>
              </a:r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>
              <a:off x="4896" y="2400"/>
              <a:ext cx="0" cy="384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0" y="228600"/>
            <a:ext cx="9144000" cy="914384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  <a:ln w="76200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Главные подходы к изучению религии</a:t>
            </a:r>
          </a:p>
        </p:txBody>
      </p: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08672"/>
            <a:ext cx="8715436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 autoUpdateAnimBg="0"/>
      <p:bldP spid="13324" grpId="0" animBg="1"/>
      <p:bldP spid="13331" grpId="0" animBg="1"/>
      <p:bldP spid="13332" grpId="0" animBg="1" autoUpdateAnimBg="0"/>
      <p:bldP spid="13337" grpId="0" animBg="1"/>
      <p:bldP spid="13338" grpId="0" animBg="1" autoUpdateAnimBg="0"/>
      <p:bldP spid="133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43042" y="1071546"/>
            <a:ext cx="5905500" cy="4572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charset="0"/>
              </a:rPr>
              <a:t>Ранние религиозные верования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4572000" y="714356"/>
            <a:ext cx="0" cy="3810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28600" y="2895600"/>
            <a:ext cx="8686800" cy="3657600"/>
            <a:chOff x="144" y="1824"/>
            <a:chExt cx="5472" cy="2304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44" y="1824"/>
              <a:ext cx="2592" cy="1008"/>
              <a:chOff x="144" y="1824"/>
              <a:chExt cx="2592" cy="1008"/>
            </a:xfrm>
          </p:grpSpPr>
          <p:sp>
            <p:nvSpPr>
              <p:cNvPr id="14342" name="Rectangle 6"/>
              <p:cNvSpPr>
                <a:spLocks noChangeArrowheads="1"/>
              </p:cNvSpPr>
              <p:nvPr/>
            </p:nvSpPr>
            <p:spPr bwMode="auto">
              <a:xfrm>
                <a:off x="144" y="1824"/>
                <a:ext cx="2592" cy="1008"/>
              </a:xfrm>
              <a:prstGeom prst="rect">
                <a:avLst/>
              </a:prstGeom>
              <a:noFill/>
              <a:ln w="76200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 sz="1800" b="1">
                    <a:solidFill>
                      <a:schemeClr val="bg1"/>
                    </a:solidFill>
                    <a:latin typeface="Arial" charset="0"/>
                  </a:rPr>
                  <a:t>фетишизм – наделение </a:t>
                </a:r>
              </a:p>
              <a:p>
                <a:r>
                  <a:rPr lang="ru-RU" sz="1800" b="1">
                    <a:solidFill>
                      <a:schemeClr val="bg1"/>
                    </a:solidFill>
                    <a:latin typeface="Arial" charset="0"/>
                  </a:rPr>
                  <a:t>реальных предметов </a:t>
                </a:r>
              </a:p>
              <a:p>
                <a:r>
                  <a:rPr lang="ru-RU" sz="1800" b="1">
                    <a:solidFill>
                      <a:schemeClr val="bg1"/>
                    </a:solidFill>
                    <a:latin typeface="Arial" charset="0"/>
                  </a:rPr>
                  <a:t>сверхъестественными ка-</a:t>
                </a:r>
              </a:p>
              <a:p>
                <a:r>
                  <a:rPr lang="ru-RU" sz="1800" b="1">
                    <a:solidFill>
                      <a:schemeClr val="bg1"/>
                    </a:solidFill>
                    <a:latin typeface="Arial" charset="0"/>
                  </a:rPr>
                  <a:t>чествами, а также поело-</a:t>
                </a:r>
              </a:p>
              <a:p>
                <a:r>
                  <a:rPr lang="ru-RU" sz="1800" b="1">
                    <a:solidFill>
                      <a:schemeClr val="bg1"/>
                    </a:solidFill>
                    <a:latin typeface="Arial" charset="0"/>
                  </a:rPr>
                  <a:t>нение им</a:t>
                </a:r>
              </a:p>
            </p:txBody>
          </p:sp>
          <p:pic>
            <p:nvPicPr>
              <p:cNvPr id="14346" name="Picture 10" descr="C:\WINDOWS\Рабочий стол\религия\фетишизм.jpg"/>
              <p:cNvPicPr>
                <a:picLocks noChangeAspect="1" noChangeArrowheads="1"/>
              </p:cNvPicPr>
              <p:nvPr/>
            </p:nvPicPr>
            <p:blipFill>
              <a:blip r:embed="rId2"/>
              <a:srcRect l="10406" t="6000" r="10406" b="6000"/>
              <a:stretch>
                <a:fillRect/>
              </a:stretch>
            </p:blipFill>
            <p:spPr bwMode="auto">
              <a:xfrm>
                <a:off x="2160" y="1872"/>
                <a:ext cx="539" cy="912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3024" y="1824"/>
              <a:ext cx="2592" cy="768"/>
              <a:chOff x="3024" y="1824"/>
              <a:chExt cx="2592" cy="768"/>
            </a:xfrm>
          </p:grpSpPr>
          <p:sp>
            <p:nvSpPr>
              <p:cNvPr id="14343" name="Rectangle 7"/>
              <p:cNvSpPr>
                <a:spLocks noChangeArrowheads="1"/>
              </p:cNvSpPr>
              <p:nvPr/>
            </p:nvSpPr>
            <p:spPr bwMode="auto">
              <a:xfrm>
                <a:off x="3024" y="1824"/>
                <a:ext cx="2592" cy="768"/>
              </a:xfrm>
              <a:prstGeom prst="rect">
                <a:avLst/>
              </a:prstGeom>
              <a:noFill/>
              <a:ln w="76200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 sz="1800" b="1">
                    <a:solidFill>
                      <a:schemeClr val="bg1"/>
                    </a:solidFill>
                    <a:latin typeface="Arial" charset="0"/>
                  </a:rPr>
                  <a:t>анимизм – вера в ду-</a:t>
                </a:r>
              </a:p>
              <a:p>
                <a:r>
                  <a:rPr lang="ru-RU" sz="1800" b="1">
                    <a:solidFill>
                      <a:schemeClr val="bg1"/>
                    </a:solidFill>
                    <a:latin typeface="Arial" charset="0"/>
                  </a:rPr>
                  <a:t>хов и души умерших</a:t>
                </a:r>
              </a:p>
            </p:txBody>
          </p:sp>
          <p:pic>
            <p:nvPicPr>
              <p:cNvPr id="14348" name="Picture 12" descr="C:\WINDOWS\Рабочий стол\религия\анимизм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36" y="1872"/>
                <a:ext cx="528" cy="672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3024" y="2880"/>
              <a:ext cx="2592" cy="1248"/>
              <a:chOff x="3024" y="2880"/>
              <a:chExt cx="2592" cy="1248"/>
            </a:xfrm>
          </p:grpSpPr>
          <p:sp>
            <p:nvSpPr>
              <p:cNvPr id="14345" name="Rectangle 9"/>
              <p:cNvSpPr>
                <a:spLocks noChangeArrowheads="1"/>
              </p:cNvSpPr>
              <p:nvPr/>
            </p:nvSpPr>
            <p:spPr bwMode="auto">
              <a:xfrm>
                <a:off x="3024" y="2880"/>
                <a:ext cx="2592" cy="1248"/>
              </a:xfrm>
              <a:prstGeom prst="rect">
                <a:avLst/>
              </a:prstGeom>
              <a:noFill/>
              <a:ln w="76200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 sz="1800" b="1">
                    <a:solidFill>
                      <a:schemeClr val="bg1"/>
                    </a:solidFill>
                    <a:latin typeface="Arial" charset="0"/>
                  </a:rPr>
                  <a:t>магия – суеверные дей-</a:t>
                </a:r>
              </a:p>
              <a:p>
                <a:r>
                  <a:rPr lang="ru-RU" sz="1800" b="1">
                    <a:solidFill>
                      <a:schemeClr val="bg1"/>
                    </a:solidFill>
                    <a:latin typeface="Arial" charset="0"/>
                  </a:rPr>
                  <a:t>ствия с целью оказать</a:t>
                </a:r>
              </a:p>
              <a:p>
                <a:r>
                  <a:rPr lang="ru-RU" sz="1800" b="1">
                    <a:solidFill>
                      <a:schemeClr val="bg1"/>
                    </a:solidFill>
                    <a:latin typeface="Arial" charset="0"/>
                  </a:rPr>
                  <a:t>влияние сверхъестест-</a:t>
                </a:r>
              </a:p>
              <a:p>
                <a:r>
                  <a:rPr lang="ru-RU" sz="1800" b="1">
                    <a:solidFill>
                      <a:schemeClr val="bg1"/>
                    </a:solidFill>
                    <a:latin typeface="Arial" charset="0"/>
                  </a:rPr>
                  <a:t>венным образом на че-</a:t>
                </a:r>
              </a:p>
              <a:p>
                <a:r>
                  <a:rPr lang="ru-RU" sz="1800" b="1">
                    <a:solidFill>
                      <a:schemeClr val="bg1"/>
                    </a:solidFill>
                    <a:latin typeface="Arial" charset="0"/>
                  </a:rPr>
                  <a:t>ловека, предмет или</a:t>
                </a:r>
              </a:p>
              <a:p>
                <a:r>
                  <a:rPr lang="ru-RU" sz="1800" b="1">
                    <a:solidFill>
                      <a:schemeClr val="bg1"/>
                    </a:solidFill>
                    <a:latin typeface="Arial" charset="0"/>
                  </a:rPr>
                  <a:t>явление</a:t>
                </a:r>
              </a:p>
            </p:txBody>
          </p:sp>
          <p:pic>
            <p:nvPicPr>
              <p:cNvPr id="14349" name="Picture 13" descr="C:\WINDOWS\Рабочий стол\религия\магия.jpg"/>
              <p:cNvPicPr>
                <a:picLocks noChangeAspect="1" noChangeArrowheads="1"/>
              </p:cNvPicPr>
              <p:nvPr/>
            </p:nvPicPr>
            <p:blipFill>
              <a:blip r:embed="rId4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4788" y="2928"/>
                <a:ext cx="765" cy="1173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44" y="3120"/>
              <a:ext cx="2592" cy="1008"/>
              <a:chOff x="3024" y="1824"/>
              <a:chExt cx="2592" cy="1008"/>
            </a:xfrm>
          </p:grpSpPr>
          <p:sp>
            <p:nvSpPr>
              <p:cNvPr id="14352" name="Rectangle 16"/>
              <p:cNvSpPr>
                <a:spLocks noChangeArrowheads="1"/>
              </p:cNvSpPr>
              <p:nvPr/>
            </p:nvSpPr>
            <p:spPr bwMode="auto">
              <a:xfrm>
                <a:off x="3024" y="1824"/>
                <a:ext cx="2592" cy="1008"/>
              </a:xfrm>
              <a:prstGeom prst="rect">
                <a:avLst/>
              </a:prstGeom>
              <a:noFill/>
              <a:ln w="76200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 sz="1800" b="1">
                    <a:solidFill>
                      <a:schemeClr val="bg1"/>
                    </a:solidFill>
                    <a:latin typeface="Arial" charset="0"/>
                  </a:rPr>
                  <a:t>тотемизм – вера в </a:t>
                </a:r>
              </a:p>
              <a:p>
                <a:r>
                  <a:rPr lang="ru-RU" sz="1800" b="1">
                    <a:solidFill>
                      <a:schemeClr val="bg1"/>
                    </a:solidFill>
                    <a:latin typeface="Arial" charset="0"/>
                  </a:rPr>
                  <a:t>сверхъестественную ро-</a:t>
                </a:r>
              </a:p>
              <a:p>
                <a:r>
                  <a:rPr lang="ru-RU" sz="1800" b="1">
                    <a:solidFill>
                      <a:schemeClr val="bg1"/>
                    </a:solidFill>
                    <a:latin typeface="Arial" charset="0"/>
                  </a:rPr>
                  <a:t>довую связь между</a:t>
                </a:r>
              </a:p>
              <a:p>
                <a:r>
                  <a:rPr lang="ru-RU" sz="1800" b="1">
                    <a:solidFill>
                      <a:schemeClr val="bg1"/>
                    </a:solidFill>
                    <a:latin typeface="Arial" charset="0"/>
                  </a:rPr>
                  <a:t>людьми и животными, а</a:t>
                </a:r>
              </a:p>
              <a:p>
                <a:r>
                  <a:rPr lang="ru-RU" sz="1800" b="1">
                    <a:solidFill>
                      <a:schemeClr val="bg1"/>
                    </a:solidFill>
                    <a:latin typeface="Arial" charset="0"/>
                  </a:rPr>
                  <a:t>также поклонение им</a:t>
                </a:r>
              </a:p>
            </p:txBody>
          </p:sp>
          <p:pic>
            <p:nvPicPr>
              <p:cNvPr id="14353" name="Picture 17" descr="C:\WINDOWS\Рабочий стол\религия\тотемизм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882" y="1872"/>
                <a:ext cx="726" cy="91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4572000" y="1571612"/>
            <a:ext cx="0" cy="3810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1571604" y="2000240"/>
            <a:ext cx="5905500" cy="4572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>
                <a:solidFill>
                  <a:schemeClr val="bg1"/>
                </a:solidFill>
                <a:latin typeface="Arial" charset="0"/>
              </a:rPr>
              <a:t>Теизм (учение о «божественном» в реальности)</a:t>
            </a: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4572000" y="2428868"/>
            <a:ext cx="0" cy="3810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1643042" y="2857496"/>
            <a:ext cx="5905500" cy="4572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>
                <a:solidFill>
                  <a:schemeClr val="bg1"/>
                </a:solidFill>
                <a:latin typeface="Arial" charset="0"/>
              </a:rPr>
              <a:t>Политеизм (учение о существовании многих богов)</a:t>
            </a: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4572000" y="3357562"/>
            <a:ext cx="0" cy="3810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1571604" y="3786190"/>
            <a:ext cx="5905500" cy="4572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>
                <a:solidFill>
                  <a:schemeClr val="bg1"/>
                </a:solidFill>
                <a:latin typeface="Arial" charset="0"/>
              </a:rPr>
              <a:t>Монотеизм (единобожие)</a:t>
            </a: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228600" y="0"/>
            <a:ext cx="8686800" cy="7620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76200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Исторические этапы формирования религий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 autoUpdateAnimBg="0"/>
      <p:bldP spid="14341" grpId="0" animBg="1"/>
      <p:bldP spid="14358" grpId="0" animBg="1"/>
      <p:bldP spid="14359" grpId="0" animBg="1" autoUpdateAnimBg="0"/>
      <p:bldP spid="14360" grpId="0" animBg="1"/>
      <p:bldP spid="14361" grpId="0" animBg="1" autoUpdateAnimBg="0"/>
      <p:bldP spid="14362" grpId="0" animBg="1"/>
      <p:bldP spid="14363" grpId="0" animBg="1" autoUpdateAnimBg="0"/>
    </p:bldLst>
  </p:timing>
</p:sld>
</file>

<file path=ppt/theme/theme1.xml><?xml version="1.0" encoding="utf-8"?>
<a:theme xmlns:a="http://schemas.openxmlformats.org/drawingml/2006/main" name="Flame">
  <a:themeElements>
    <a:clrScheme name="Тема Office 1">
      <a:dk1>
        <a:srgbClr val="00458A"/>
      </a:dk1>
      <a:lt1>
        <a:srgbClr val="D7D6AE"/>
      </a:lt1>
      <a:dk2>
        <a:srgbClr val="000066"/>
      </a:dk2>
      <a:lt2>
        <a:srgbClr val="006666"/>
      </a:lt2>
      <a:accent1>
        <a:srgbClr val="007A77"/>
      </a:accent1>
      <a:accent2>
        <a:srgbClr val="005856"/>
      </a:accent2>
      <a:accent3>
        <a:srgbClr val="AAAAB8"/>
      </a:accent3>
      <a:accent4>
        <a:srgbClr val="B7B794"/>
      </a:accent4>
      <a:accent5>
        <a:srgbClr val="AABEBD"/>
      </a:accent5>
      <a:accent6>
        <a:srgbClr val="004F4D"/>
      </a:accent6>
      <a:hlink>
        <a:srgbClr val="A8A884"/>
      </a:hlink>
      <a:folHlink>
        <a:srgbClr val="867E5E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Flame</Template>
  <TotalTime>225</TotalTime>
  <Words>606</Words>
  <Application>Microsoft Office PowerPoint</Application>
  <PresentationFormat>Экран (4:3)</PresentationFormat>
  <Paragraphs>166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Flame</vt:lpstr>
      <vt:lpstr>Фотография Photo Editor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Ларчик Л А</dc:creator>
  <cp:lastModifiedBy>User</cp:lastModifiedBy>
  <cp:revision>24</cp:revision>
  <dcterms:created xsi:type="dcterms:W3CDTF">2010-03-20T23:15:27Z</dcterms:created>
  <dcterms:modified xsi:type="dcterms:W3CDTF">2017-04-11T17:02:58Z</dcterms:modified>
</cp:coreProperties>
</file>