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Pacifico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cifico-regular.fnt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225b86b7b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d225b86b7b_1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225b86b7b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d225b86b7b_1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25b86b7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d225b86b7b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225b86b7b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225b86b7b_1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225b86b7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225b86b7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225b86b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d225b86b7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225b86b7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d225b86b7b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225b86b7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d225b86b7b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225b86b7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d225b86b7b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225b86b7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d225b86b7b_1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25b86b7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d225b86b7b_1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225b86b7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d225b86b7b_1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225b86b7b_1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d225b86b7b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d225b86b7b_1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n-TNTP0p-0A" TargetMode="External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amXjz4Q5RbU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http://learningapps.org/watch?v=pzmwoaiij17" TargetMode="External"/><Relationship Id="rId5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4exam.ru/test/10217/" TargetMode="External"/><Relationship Id="rId4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1.wmv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1134750" y="513875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038550" y="1432150"/>
            <a:ext cx="54483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55675" y="3063325"/>
            <a:ext cx="83262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7 класс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«Политический кризис Речи Посполитой»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775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0" y="4143351"/>
            <a:ext cx="9144000" cy="10476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Каковы цели и результаты </a:t>
            </a:r>
            <a:r>
              <a:rPr b="1" lang="ru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создания 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Барской к</a:t>
            </a:r>
            <a:r>
              <a:rPr b="1" lang="ru" sz="2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онфедерации?</a:t>
            </a:r>
            <a:endParaRPr b="1" sz="29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 title="Барская канфедэрацы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75" y="2349325"/>
            <a:ext cx="2392050" cy="17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148415" y="-11142"/>
            <a:ext cx="892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Цели создания Барской  конфедерации:</a:t>
            </a:r>
            <a:endParaRPr b="1" sz="25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0" y="465850"/>
            <a:ext cx="9144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➢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Защитить католическую веру и суверенитет Речи Посполитой;</a:t>
            </a:r>
            <a:endParaRPr sz="2100">
              <a:solidFill>
                <a:schemeClr val="dk1"/>
              </a:solidFill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➢"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Отречение от престола Станислава Августа </a:t>
            </a:r>
            <a:endParaRPr sz="21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Понятовского;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b="1" lang="ru" sz="2100">
                <a:solidFill>
                  <a:schemeClr val="dk1"/>
                </a:solidFill>
              </a:rPr>
              <a:t>Ослабление влияния России на внутриполитическую жизнь;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2408787" y="1946852"/>
            <a:ext cx="4408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Результаты:</a:t>
            </a:r>
            <a:endParaRPr b="1" sz="3600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3373" y="2815700"/>
            <a:ext cx="5131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Ввод на территорию Речи 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Посполитой российских войск;</a:t>
            </a:r>
            <a:endParaRPr sz="1200">
              <a:solidFill>
                <a:schemeClr val="dk1"/>
              </a:solidFill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Разгром конфедерации в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сражении у д. Столовичи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ru" sz="3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12 сентября 1771г.;</a:t>
            </a:r>
            <a:endParaRPr b="1" sz="3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Первый раздел РП;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© «Православная телекомпания «Союз» 2016&#10;http://tv-soyuz.ru/" id="143" name="Google Shape;143;p23" title="ПЕРВЫЙ РАЗДЕЛ РЕЧИ ПОСПОЛИТОЙ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525" y="2571750"/>
            <a:ext cx="3264042" cy="24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39450" y="0"/>
            <a:ext cx="91440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34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5 августа 1772г.</a:t>
            </a:r>
            <a:r>
              <a:rPr b="1" lang="ru" sz="36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Петербурге </a:t>
            </a:r>
            <a:r>
              <a:rPr b="1" lang="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был подписан трёхсторонний договор (Россия, Австрия, Пруссия) 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 разделе Речи Посполитой.</a:t>
            </a:r>
            <a:endParaRPr b="1" sz="2400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625" y="1112325"/>
            <a:ext cx="3498824" cy="38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4971036" y="4785996"/>
            <a:ext cx="4069200" cy="369300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Карикатура на Первый раздел РП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315550" y="1701613"/>
            <a:ext cx="4583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92D050"/>
                </a:solidFill>
              </a:rPr>
              <a:t>К России отошли: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</a:rPr>
              <a:t>Восточная Беларусь и часть Прибалтики (Инфлянты);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A5A5A5"/>
                </a:solidFill>
              </a:rPr>
              <a:t>К Пруссии: </a:t>
            </a:r>
            <a:r>
              <a:rPr b="1" lang="ru" sz="2000">
                <a:solidFill>
                  <a:srgbClr val="FFCCFF"/>
                </a:solidFill>
              </a:rPr>
              <a:t>Северо-западная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CCFF"/>
                </a:solidFill>
              </a:rPr>
              <a:t>часть Польши;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947696"/>
                </a:solidFill>
              </a:rPr>
              <a:t>К Австрии:</a:t>
            </a:r>
            <a:r>
              <a:rPr lang="ru" sz="1000"/>
              <a:t> </a:t>
            </a:r>
            <a:r>
              <a:rPr b="1" lang="ru" sz="2000">
                <a:solidFill>
                  <a:srgbClr val="BFBFBF"/>
                </a:solidFill>
              </a:rPr>
              <a:t>Часть Западной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BFBFBF"/>
                </a:solidFill>
              </a:rPr>
              <a:t>Украины и южная часть Польши;</a:t>
            </a:r>
            <a:endParaRPr b="1" sz="2000">
              <a:solidFill>
                <a:srgbClr val="BFBFB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0" y="0"/>
            <a:ext cx="91440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1773-1775г.- </a:t>
            </a:r>
            <a:r>
              <a:rPr b="1" lang="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под давлением российского посла, угрожавшего шляхте новой войной и разорением стран созван трёхлетний сейм , утвердивший раздел РП созданием Постоянной Рады.</a:t>
            </a:r>
            <a:endParaRPr b="1"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4712" y="1828553"/>
            <a:ext cx="5130570" cy="28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3022475" y="4748175"/>
            <a:ext cx="59943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Рейтан на сейме 1773 г. Художник Я. Матейко. XIX в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34125" y="1828550"/>
            <a:ext cx="341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2"/>
                </a:solidFill>
              </a:rPr>
              <a:t>Против выступили Тадеуш Рейтан, Самуэль Корсак и Станислав Богушевич.</a:t>
            </a:r>
            <a:endParaRPr b="1" sz="280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1401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2690100" y="299750"/>
            <a:ext cx="3605100" cy="3234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2690100" y="238250"/>
            <a:ext cx="36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Roboto"/>
                <a:ea typeface="Roboto"/>
                <a:cs typeface="Roboto"/>
                <a:sym typeface="Roboto"/>
              </a:rPr>
              <a:t>Функции Постоянной Рады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197225" y="2792625"/>
            <a:ext cx="880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</a:rPr>
              <a:t>Каким образом Россия могла через Постоянную Раду влиять на положение в Речи Посполитой?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1817075" y="4480825"/>
            <a:ext cx="55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hlinkClick r:id="rId4"/>
              </a:rPr>
              <a:t>http://LearningApps.org/watch?v=pzmwoaiij17</a:t>
            </a:r>
            <a:r>
              <a:rPr b="1" lang="ru" sz="1800"/>
              <a:t> </a:t>
            </a:r>
            <a:endParaRPr b="1" sz="180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25" y="3380425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3695" y="456640"/>
            <a:ext cx="90366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500" u="none" cap="none" strike="noStrike">
                <a:solidFill>
                  <a:srgbClr val="CDA8FF"/>
                </a:solidFill>
                <a:latin typeface="Courier New"/>
                <a:ea typeface="Courier New"/>
                <a:cs typeface="Courier New"/>
                <a:sym typeface="Courier New"/>
              </a:rPr>
              <a:t>ДОМАШНЕЕ ЗАДАНИЕ</a:t>
            </a:r>
            <a:endParaRPr sz="2500">
              <a:solidFill>
                <a:srgbClr val="CDA8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§ 2</a:t>
            </a:r>
            <a:r>
              <a:rPr b="1" lang="ru" sz="5400">
                <a:solidFill>
                  <a:srgbClr val="FFC000"/>
                </a:solidFill>
              </a:rPr>
              <a:t>6</a:t>
            </a:r>
            <a:r>
              <a:rPr b="1" i="0" lang="ru" sz="5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C000"/>
                </a:solidFill>
              </a:rPr>
              <a:t>даты, термины, вопросы и задания страницы 180.</a:t>
            </a:r>
            <a:endParaRPr b="1" i="0" sz="5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91440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DA8FF"/>
                </a:solidFill>
                <a:latin typeface="Pacifico"/>
                <a:ea typeface="Pacifico"/>
                <a:cs typeface="Pacifico"/>
                <a:sym typeface="Pacifico"/>
              </a:rPr>
              <a:t>Повторим пройденное</a:t>
            </a:r>
            <a:endParaRPr b="1" i="0" sz="5400" u="none" cap="none" strike="noStrike">
              <a:solidFill>
                <a:srgbClr val="CDA8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139900" y="3865000"/>
            <a:ext cx="458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u="sng">
                <a:solidFill>
                  <a:schemeClr val="hlink"/>
                </a:solidFill>
                <a:hlinkClick r:id="rId3"/>
              </a:rPr>
              <a:t>https://4exam.ru/test/10217/</a:t>
            </a:r>
            <a:r>
              <a:rPr b="1" lang="ru" sz="2600"/>
              <a:t> </a:t>
            </a:r>
            <a:endParaRPr b="1" sz="26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350" y="1598550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6672" y="3024593"/>
            <a:ext cx="4052712" cy="205222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733778"/>
            <a:ext cx="5088900" cy="2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 cap="none">
                <a:solidFill>
                  <a:srgbClr val="FFC000"/>
                </a:solidFill>
                <a:latin typeface="Pacifico"/>
                <a:ea typeface="Pacifico"/>
                <a:cs typeface="Pacifico"/>
                <a:sym typeface="Pacifico"/>
              </a:rPr>
              <a:t>ПОЛИТИЧЕСКИЙ КРИЗИС  РЕЧИ ПОСПОЛИТОЙ</a:t>
            </a:r>
            <a:endParaRPr b="1" sz="3800" cap="none">
              <a:solidFill>
                <a:srgbClr val="FFC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79" y="141480"/>
            <a:ext cx="3409597" cy="227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6">
            <a:alphaModFix/>
          </a:blip>
          <a:srcRect b="0" l="0" r="23531" t="14259"/>
          <a:stretch/>
        </p:blipFill>
        <p:spPr>
          <a:xfrm>
            <a:off x="4997700" y="141475"/>
            <a:ext cx="3941676" cy="27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6">
            <a:alphaModFix/>
          </a:blip>
          <a:srcRect b="0" l="0" r="23531" t="14259"/>
          <a:stretch/>
        </p:blipFill>
        <p:spPr>
          <a:xfrm>
            <a:off x="4997700" y="255775"/>
            <a:ext cx="3941676" cy="27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107500" y="710000"/>
            <a:ext cx="90591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Централизация страны;</a:t>
            </a:r>
            <a:endParaRPr sz="1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Продолжение реформ;</a:t>
            </a:r>
            <a:endParaRPr sz="1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Отмена «либерум вето»;</a:t>
            </a:r>
            <a:endParaRPr sz="1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Введение наследственной королевской власти;</a:t>
            </a:r>
            <a:endParaRPr sz="10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lang="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Увеличение армии;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25775" y="0"/>
            <a:ext cx="90498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Меры по преодолению кризиса</a:t>
            </a:r>
            <a:endParaRPr b="1" sz="4400" cap="none">
              <a:solidFill>
                <a:srgbClr val="CDA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2375" y="2447200"/>
            <a:ext cx="9036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согласно секретной статье </a:t>
            </a:r>
            <a:r>
              <a:rPr b="1" lang="ru" sz="2400">
                <a:solidFill>
                  <a:schemeClr val="dk1"/>
                </a:solidFill>
              </a:rPr>
              <a:t>р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оссийско-прусского договора от 1764г. монархи договорились сохранить:  выборность короля, «либерум вето», шляхетские вольности.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2496925" y="4017100"/>
            <a:ext cx="46188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7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Почему?</a:t>
            </a:r>
            <a:endParaRPr b="1" sz="5700" cap="none">
              <a:solidFill>
                <a:srgbClr val="CDA8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125950" y="71850"/>
            <a:ext cx="89226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Дисиденты-</a:t>
            </a:r>
            <a:r>
              <a:rPr b="1" lang="ru" sz="48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шляхта некатолического в</a:t>
            </a:r>
            <a:r>
              <a:rPr b="1" lang="ru" sz="2400" cap="non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ероисповедания (православные и протестанты);</a:t>
            </a:r>
            <a:endParaRPr b="1" sz="2400" cap="none">
              <a:solidFill>
                <a:srgbClr val="CDA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479748" y="1104724"/>
            <a:ext cx="4215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4000" cap="none">
              <a:solidFill>
                <a:srgbClr val="CDA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9972" y="1923678"/>
            <a:ext cx="9134028" cy="108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Каково было положение</a:t>
            </a:r>
            <a:endParaRPr sz="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некатолической шляхты в РП?</a:t>
            </a:r>
            <a:endParaRPr b="1" sz="3200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650" y="3198575"/>
            <a:ext cx="904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могли занимать государственные должности;</a:t>
            </a:r>
            <a:endParaRPr sz="24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Избираться послами на государственный сейм и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   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Депутатами Главного Трибунала ВКЛ;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Запрещалось строить собственные храмы;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87474"/>
            <a:ext cx="878426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244550" y="717875"/>
            <a:ext cx="8583000" cy="3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Каковы причины 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вмешательства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иностранных государств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во внутренние дела</a:t>
            </a:r>
            <a:endParaRPr sz="9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>
                <a:solidFill>
                  <a:srgbClr val="003E6C"/>
                </a:solidFill>
                <a:latin typeface="Arial"/>
                <a:ea typeface="Arial"/>
                <a:cs typeface="Arial"/>
                <a:sym typeface="Arial"/>
              </a:rPr>
              <a:t>Речи Посполитой?</a:t>
            </a:r>
            <a:endParaRPr b="1" sz="4900">
              <a:solidFill>
                <a:srgbClr val="003E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2256" l="0" r="2824" t="0"/>
          <a:stretch/>
        </p:blipFill>
        <p:spPr>
          <a:xfrm>
            <a:off x="107504" y="68659"/>
            <a:ext cx="1656184" cy="155830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14" name="Google Shape;114;p20"/>
          <p:cNvSpPr txBox="1"/>
          <p:nvPr/>
        </p:nvSpPr>
        <p:spPr>
          <a:xfrm>
            <a:off x="2140251" y="62848"/>
            <a:ext cx="6847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Россия требовала уравнения 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правах диссидентов с католиками;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Её поддержали Пруссия, Англия, Дания и Швеция;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891929" y="1760347"/>
            <a:ext cx="67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Против выступили Чарторыйские;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Сейм 1767г</a:t>
            </a:r>
            <a:r>
              <a:rPr lang="ru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отказался выполнить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требования России;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54392" y="1760339"/>
            <a:ext cx="1635421" cy="156617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21744" r="11064" t="0"/>
          <a:stretch/>
        </p:blipFill>
        <p:spPr>
          <a:xfrm flipH="1">
            <a:off x="70150" y="3394880"/>
            <a:ext cx="2070099" cy="170765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18" name="Google Shape;118;p20"/>
          <p:cNvSpPr txBox="1"/>
          <p:nvPr/>
        </p:nvSpPr>
        <p:spPr>
          <a:xfrm>
            <a:off x="2106876" y="3088552"/>
            <a:ext cx="6997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Екатерина II предлагает создать шляхетские конфедерации и выделяет 335 тыс. злотых;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1767г.</a:t>
            </a: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ru" sz="2200">
                <a:solidFill>
                  <a:srgbClr val="CDA8FF"/>
                </a:solidFill>
                <a:latin typeface="Arial"/>
                <a:ea typeface="Arial"/>
                <a:cs typeface="Arial"/>
                <a:sym typeface="Arial"/>
              </a:rPr>
              <a:t> в Слуцке-</a:t>
            </a: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православно-протестантская (цыганская конфедерация)</a:t>
            </a:r>
            <a:r>
              <a:rPr b="1" lang="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В Торуни- </a:t>
            </a:r>
            <a:r>
              <a:rPr b="1" lang="ru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протестантская;</a:t>
            </a:r>
            <a:endParaRPr b="1" sz="2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8184" y="59606"/>
            <a:ext cx="2152070" cy="202609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25" name="Google Shape;125;p21"/>
          <p:cNvSpPr txBox="1"/>
          <p:nvPr/>
        </p:nvSpPr>
        <p:spPr>
          <a:xfrm>
            <a:off x="2555776" y="59606"/>
            <a:ext cx="6329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1767г.</a:t>
            </a: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создание конфедерации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Радоме; Возглавил её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Кароль Станислав Радзивилл;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просьбе конфедератов в РП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Вводится 40-тысячное войско России;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b="0" l="26949" r="0" t="0"/>
          <a:stretch/>
        </p:blipFill>
        <p:spPr>
          <a:xfrm>
            <a:off x="6226070" y="3192386"/>
            <a:ext cx="2868025" cy="183620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27" name="Google Shape;127;p21"/>
          <p:cNvSpPr txBox="1"/>
          <p:nvPr/>
        </p:nvSpPr>
        <p:spPr>
          <a:xfrm>
            <a:off x="73975" y="2085700"/>
            <a:ext cx="9020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1768г</a:t>
            </a:r>
            <a:r>
              <a:rPr b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Варшавский сейм РП решил установить государственный строй РП в форме        </a:t>
            </a:r>
            <a:r>
              <a:rPr b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lang="ru" sz="2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Кардинальных прав:</a:t>
            </a:r>
            <a:endParaRPr sz="20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Уравнять диссидентов с католиками;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Восстановлено право «либерум вето»;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Свободные выборы короля;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Право на создание конфедераций;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Право занимать государственные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должности, владеть землёй и крестьянами;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