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</p:sldIdLst>
  <p:sldSz cy="5143500" cx="9144000"/>
  <p:notesSz cx="6858000" cy="9144000"/>
  <p:embeddedFontLst>
    <p:embeddedFont>
      <p:font typeface="Lobster"/>
      <p:regular r:id="rId2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7" Type="http://schemas.openxmlformats.org/officeDocument/2006/relationships/font" Target="fonts/Lobster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d7e5c31804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d7e5c31804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d7e5c31804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d7e5c31804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d7e5c31804_0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d7e5c31804_0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b68347108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gb68347108a_0_0:notes"/>
          <p:cNvSpPr/>
          <p:nvPr>
            <p:ph idx="2" type="sldImg"/>
          </p:nvPr>
        </p:nvSpPr>
        <p:spPr>
          <a:xfrm>
            <a:off x="381187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b68347108a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gb68347108a_0_7:notes"/>
          <p:cNvSpPr/>
          <p:nvPr>
            <p:ph idx="2" type="sldImg"/>
          </p:nvPr>
        </p:nvSpPr>
        <p:spPr>
          <a:xfrm>
            <a:off x="381187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b68347108a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gb68347108a_0_12:notes"/>
          <p:cNvSpPr/>
          <p:nvPr>
            <p:ph idx="2" type="sldImg"/>
          </p:nvPr>
        </p:nvSpPr>
        <p:spPr>
          <a:xfrm>
            <a:off x="381187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dd2cc818b5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gdd2cc818b5_1_0:notes"/>
          <p:cNvSpPr/>
          <p:nvPr>
            <p:ph idx="2" type="sldImg"/>
          </p:nvPr>
        </p:nvSpPr>
        <p:spPr>
          <a:xfrm>
            <a:off x="381187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d7e5c31804_0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gd7e5c31804_0_122:notes"/>
          <p:cNvSpPr/>
          <p:nvPr>
            <p:ph idx="2" type="sldImg"/>
          </p:nvPr>
        </p:nvSpPr>
        <p:spPr>
          <a:xfrm>
            <a:off x="381187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b68347108a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gb68347108a_0_28:notes"/>
          <p:cNvSpPr/>
          <p:nvPr>
            <p:ph idx="2" type="sldImg"/>
          </p:nvPr>
        </p:nvSpPr>
        <p:spPr>
          <a:xfrm>
            <a:off x="381187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b68347108a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gb68347108a_0_46:notes"/>
          <p:cNvSpPr/>
          <p:nvPr>
            <p:ph idx="2" type="sldImg"/>
          </p:nvPr>
        </p:nvSpPr>
        <p:spPr>
          <a:xfrm>
            <a:off x="381187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d7e5c31804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d7e5c31804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d7e5c31804_0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gd7e5c31804_0_145:notes"/>
          <p:cNvSpPr/>
          <p:nvPr>
            <p:ph idx="2" type="sldImg"/>
          </p:nvPr>
        </p:nvSpPr>
        <p:spPr>
          <a:xfrm>
            <a:off x="381187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d7e5c31804_0_1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gd7e5c31804_0_162:notes"/>
          <p:cNvSpPr/>
          <p:nvPr>
            <p:ph idx="2" type="sldImg"/>
          </p:nvPr>
        </p:nvSpPr>
        <p:spPr>
          <a:xfrm>
            <a:off x="381187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7e5c31804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7e5c31804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d7e5c31804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d7e5c31804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d7e5c31804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d7e5c31804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d7e5c31804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d7e5c31804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d7e5c31804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d7e5c31804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d7e5c31804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d7e5c31804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d7e5c31804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d7e5c31804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jpg"/><Relationship Id="rId4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jpg"/><Relationship Id="rId4" Type="http://schemas.openxmlformats.org/officeDocument/2006/relationships/image" Target="../media/image1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jpg"/><Relationship Id="rId4" Type="http://schemas.openxmlformats.org/officeDocument/2006/relationships/image" Target="../media/image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jpg"/><Relationship Id="rId4" Type="http://schemas.openxmlformats.org/officeDocument/2006/relationships/image" Target="../media/image13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.jpg"/><Relationship Id="rId4" Type="http://schemas.openxmlformats.org/officeDocument/2006/relationships/image" Target="../media/image22.png"/><Relationship Id="rId5" Type="http://schemas.openxmlformats.org/officeDocument/2006/relationships/image" Target="../media/image1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.jpg"/><Relationship Id="rId4" Type="http://schemas.openxmlformats.org/officeDocument/2006/relationships/image" Target="../media/image17.png"/><Relationship Id="rId5" Type="http://schemas.openxmlformats.org/officeDocument/2006/relationships/image" Target="../media/image3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.jpg"/><Relationship Id="rId4" Type="http://schemas.openxmlformats.org/officeDocument/2006/relationships/image" Target="../media/image31.png"/><Relationship Id="rId5" Type="http://schemas.openxmlformats.org/officeDocument/2006/relationships/image" Target="../media/image20.png"/><Relationship Id="rId6" Type="http://schemas.openxmlformats.org/officeDocument/2006/relationships/image" Target="../media/image2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.jpg"/><Relationship Id="rId4" Type="http://schemas.openxmlformats.org/officeDocument/2006/relationships/image" Target="../media/image2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8.jpg"/><Relationship Id="rId4" Type="http://schemas.openxmlformats.org/officeDocument/2006/relationships/image" Target="../media/image19.jpg"/><Relationship Id="rId5" Type="http://schemas.openxmlformats.org/officeDocument/2006/relationships/image" Target="../media/image16.jpg"/><Relationship Id="rId6" Type="http://schemas.openxmlformats.org/officeDocument/2006/relationships/image" Target="../media/image26.png"/><Relationship Id="rId7" Type="http://schemas.openxmlformats.org/officeDocument/2006/relationships/image" Target="../media/image2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8.jpg"/><Relationship Id="rId4" Type="http://schemas.openxmlformats.org/officeDocument/2006/relationships/image" Target="../media/image15.png"/><Relationship Id="rId5" Type="http://schemas.openxmlformats.org/officeDocument/2006/relationships/image" Target="../media/image2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8.jpg"/><Relationship Id="rId4" Type="http://schemas.openxmlformats.org/officeDocument/2006/relationships/image" Target="../media/image2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8.jpg"/><Relationship Id="rId4" Type="http://schemas.openxmlformats.org/officeDocument/2006/relationships/hyperlink" Target="https://learningapps.org/watch?v=p2wyur5mj18" TargetMode="External"/><Relationship Id="rId5" Type="http://schemas.openxmlformats.org/officeDocument/2006/relationships/image" Target="../media/image29.gif"/><Relationship Id="rId6" Type="http://schemas.openxmlformats.org/officeDocument/2006/relationships/image" Target="../media/image2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Relationship Id="rId4" Type="http://schemas.openxmlformats.org/officeDocument/2006/relationships/image" Target="../media/image9.png"/><Relationship Id="rId5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jpg"/><Relationship Id="rId4" Type="http://schemas.openxmlformats.org/officeDocument/2006/relationships/image" Target="../media/image3.png"/><Relationship Id="rId5" Type="http://schemas.openxmlformats.org/officeDocument/2006/relationships/image" Target="../media/image2.jpg"/><Relationship Id="rId6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jp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2007501" y="-2000251"/>
            <a:ext cx="5129001" cy="9144002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1125300" y="342500"/>
            <a:ext cx="7070700" cy="7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Государственное учреждение образования</a:t>
            </a:r>
            <a:endParaRPr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«Гимназия №2 г. Солигорска»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702300" y="1321125"/>
            <a:ext cx="7739400" cy="12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Людмила Антоновна Ларчик</a:t>
            </a:r>
            <a:endParaRPr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учитель истории и обществоведения </a:t>
            </a:r>
            <a:endParaRPr b="1" sz="1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высшей квалификационной категории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57" name="Google Shape;57;p13"/>
          <p:cNvSpPr txBox="1"/>
          <p:nvPr/>
        </p:nvSpPr>
        <p:spPr>
          <a:xfrm>
            <a:off x="252150" y="2571750"/>
            <a:ext cx="86397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Урок истории Древнего мира 5 класс</a:t>
            </a:r>
            <a:endParaRPr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Тема урока : </a:t>
            </a:r>
            <a:r>
              <a:rPr b="1" lang="ru" sz="2500">
                <a:latin typeface="Times New Roman"/>
                <a:ea typeface="Times New Roman"/>
                <a:cs typeface="Times New Roman"/>
                <a:sym typeface="Times New Roman"/>
              </a:rPr>
              <a:t>“Древние славяне”</a:t>
            </a:r>
            <a:endParaRPr sz="11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2007498" y="-2016775"/>
            <a:ext cx="5129001" cy="9177048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2"/>
          <p:cNvSpPr txBox="1"/>
          <p:nvPr/>
        </p:nvSpPr>
        <p:spPr>
          <a:xfrm>
            <a:off x="6409375" y="282700"/>
            <a:ext cx="2459700" cy="35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200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</a:t>
            </a:r>
            <a:r>
              <a:rPr b="1" lang="ru" sz="2200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середине I тысячелетия н. э. </a:t>
            </a:r>
            <a:r>
              <a:rPr b="1" lang="ru" sz="2200">
                <a:latin typeface="Times New Roman"/>
                <a:ea typeface="Times New Roman"/>
                <a:cs typeface="Times New Roman"/>
                <a:sym typeface="Times New Roman"/>
              </a:rPr>
              <a:t>славяне расселились по Европе и </a:t>
            </a:r>
            <a:endParaRPr b="1" sz="2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200">
                <a:latin typeface="Times New Roman"/>
                <a:ea typeface="Times New Roman"/>
                <a:cs typeface="Times New Roman"/>
                <a:sym typeface="Times New Roman"/>
              </a:rPr>
              <a:t>занимали огромную территорию между реками Днепр и Одер.</a:t>
            </a:r>
            <a:endParaRPr b="1" sz="2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27" name="Google Shape;127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475" y="282700"/>
            <a:ext cx="6093025" cy="4447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2003873" y="-2003875"/>
            <a:ext cx="5129001" cy="9151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3150" y="268200"/>
            <a:ext cx="5321250" cy="3743625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3"/>
          <p:cNvSpPr txBox="1"/>
          <p:nvPr/>
        </p:nvSpPr>
        <p:spPr>
          <a:xfrm>
            <a:off x="5524400" y="377025"/>
            <a:ext cx="3398700" cy="3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600">
                <a:latin typeface="Times New Roman"/>
                <a:ea typeface="Times New Roman"/>
                <a:cs typeface="Times New Roman"/>
                <a:sym typeface="Times New Roman"/>
              </a:rPr>
              <a:t>Какие </a:t>
            </a:r>
            <a:r>
              <a:rPr b="1" lang="ru" sz="2600">
                <a:latin typeface="Times New Roman"/>
                <a:ea typeface="Times New Roman"/>
                <a:cs typeface="Times New Roman"/>
                <a:sym typeface="Times New Roman"/>
              </a:rPr>
              <a:t>группы славян сформировались</a:t>
            </a:r>
            <a:endParaRPr b="1" sz="2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2600">
                <a:latin typeface="Times New Roman"/>
                <a:ea typeface="Times New Roman"/>
                <a:cs typeface="Times New Roman"/>
                <a:sym typeface="Times New Roman"/>
              </a:rPr>
              <a:t>в результате древнеславянского расселения по территории Европы?</a:t>
            </a:r>
            <a:endParaRPr b="1" sz="2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2000361" y="-2007387"/>
            <a:ext cx="5129001" cy="9158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600" y="247675"/>
            <a:ext cx="5574575" cy="3781400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4"/>
          <p:cNvSpPr txBox="1"/>
          <p:nvPr/>
        </p:nvSpPr>
        <p:spPr>
          <a:xfrm>
            <a:off x="5872150" y="464325"/>
            <a:ext cx="30000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800">
                <a:latin typeface="Times New Roman"/>
                <a:ea typeface="Times New Roman"/>
                <a:cs typeface="Times New Roman"/>
                <a:sym typeface="Times New Roman"/>
              </a:rPr>
              <a:t>На территории Беларуси славяне появились приблизительно </a:t>
            </a:r>
            <a:r>
              <a:rPr b="1" lang="ru" sz="2800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VI в. н. э.</a:t>
            </a:r>
            <a:endParaRPr b="1" sz="2800">
              <a:solidFill>
                <a:srgbClr val="99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2007498" y="-1987974"/>
            <a:ext cx="5129001" cy="91194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Documents and Settings\Uzer\Рабочий стол\Лапардина Ольга Анатольевна\Презентация  урока\w50_R.jpg" id="147" name="Google Shape;147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5750" y="750100"/>
            <a:ext cx="8658226" cy="3979075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5"/>
          <p:cNvSpPr txBox="1"/>
          <p:nvPr/>
        </p:nvSpPr>
        <p:spPr>
          <a:xfrm>
            <a:off x="2736050" y="235725"/>
            <a:ext cx="3800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4400"/>
              <a:buFont typeface="Times New Roman"/>
              <a:buNone/>
            </a:pPr>
            <a:r>
              <a:rPr b="1" i="0" lang="ru" sz="3400" u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Занятия славян</a:t>
            </a:r>
            <a:endParaRPr b="1" sz="400"/>
          </a:p>
        </p:txBody>
      </p:sp>
    </p:spTree>
  </p:cSld>
  <p:clrMapOvr>
    <a:masterClrMapping/>
  </p:clrMapOvr>
  <p:transition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2007498" y="-1987974"/>
            <a:ext cx="5129001" cy="9119448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6"/>
          <p:cNvSpPr txBox="1"/>
          <p:nvPr/>
        </p:nvSpPr>
        <p:spPr>
          <a:xfrm>
            <a:off x="571500" y="242875"/>
            <a:ext cx="79368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4400"/>
              <a:buFont typeface="Times New Roman"/>
              <a:buNone/>
            </a:pPr>
            <a:r>
              <a:rPr b="1" lang="ru" sz="3500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Как жили славяне?</a:t>
            </a:r>
            <a:endParaRPr b="1" sz="500"/>
          </a:p>
        </p:txBody>
      </p:sp>
      <p:pic>
        <p:nvPicPr>
          <p:cNvPr id="155" name="Google Shape;155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5650" y="873775"/>
            <a:ext cx="4687476" cy="319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6"/>
          <p:cNvPicPr preferRelativeResize="0"/>
          <p:nvPr/>
        </p:nvPicPr>
        <p:blipFill rotWithShape="1">
          <a:blip r:embed="rId5">
            <a:alphaModFix/>
          </a:blip>
          <a:srcRect b="0" l="13598" r="39558" t="0"/>
          <a:stretch/>
        </p:blipFill>
        <p:spPr>
          <a:xfrm>
            <a:off x="6899100" y="287225"/>
            <a:ext cx="1937001" cy="3731825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6"/>
          <p:cNvSpPr txBox="1"/>
          <p:nvPr/>
        </p:nvSpPr>
        <p:spPr>
          <a:xfrm>
            <a:off x="4904100" y="873775"/>
            <a:ext cx="1995000" cy="29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latin typeface="Times New Roman"/>
                <a:ea typeface="Times New Roman"/>
                <a:cs typeface="Times New Roman"/>
                <a:sym typeface="Times New Roman"/>
              </a:rPr>
              <a:t>С</a:t>
            </a:r>
            <a:r>
              <a:rPr b="1" lang="ru" sz="2000">
                <a:latin typeface="Times New Roman"/>
                <a:ea typeface="Times New Roman"/>
                <a:cs typeface="Times New Roman"/>
                <a:sym typeface="Times New Roman"/>
              </a:rPr>
              <a:t>лавяне жили большими семьями.</a:t>
            </a:r>
            <a:endParaRPr b="1" sz="2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rgbClr val="FF0000"/>
                </a:solidFill>
                <a:latin typeface="Lobster"/>
                <a:ea typeface="Lobster"/>
                <a:cs typeface="Lobster"/>
                <a:sym typeface="Lobster"/>
              </a:rPr>
              <a:t>Несколько семей составляли род.</a:t>
            </a:r>
            <a:endParaRPr b="1" sz="2000">
              <a:solidFill>
                <a:srgbClr val="FF000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latin typeface="Times New Roman"/>
                <a:ea typeface="Times New Roman"/>
                <a:cs typeface="Times New Roman"/>
                <a:sym typeface="Times New Roman"/>
              </a:rPr>
              <a:t>Во главе рода всегда стоял </a:t>
            </a:r>
            <a:r>
              <a:rPr b="1" lang="ru" sz="2000">
                <a:solidFill>
                  <a:srgbClr val="FF0000"/>
                </a:solidFill>
                <a:latin typeface="Lobster"/>
                <a:ea typeface="Lobster"/>
                <a:cs typeface="Lobster"/>
                <a:sym typeface="Lobster"/>
              </a:rPr>
              <a:t>старейшина, или дед. </a:t>
            </a:r>
            <a:endParaRPr b="1" sz="2000">
              <a:solidFill>
                <a:srgbClr val="FF00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2007498" y="-1987974"/>
            <a:ext cx="5129001" cy="9119448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7"/>
          <p:cNvSpPr txBox="1"/>
          <p:nvPr>
            <p:ph type="title"/>
          </p:nvPr>
        </p:nvSpPr>
        <p:spPr>
          <a:xfrm>
            <a:off x="361700" y="178601"/>
            <a:ext cx="8520600" cy="50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4000"/>
              <a:buFont typeface="Times New Roman"/>
              <a:buNone/>
            </a:pPr>
            <a:r>
              <a:rPr b="1" i="0" lang="ru" sz="4000" u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Религиозные верования славян</a:t>
            </a:r>
            <a:endParaRPr b="1"/>
          </a:p>
        </p:txBody>
      </p:sp>
      <p:pic>
        <p:nvPicPr>
          <p:cNvPr id="164" name="Google Shape;164;p27"/>
          <p:cNvPicPr preferRelativeResize="0"/>
          <p:nvPr/>
        </p:nvPicPr>
        <p:blipFill rotWithShape="1">
          <a:blip r:embed="rId4">
            <a:alphaModFix/>
          </a:blip>
          <a:srcRect b="8046" l="4004" r="27534" t="9925"/>
          <a:stretch/>
        </p:blipFill>
        <p:spPr>
          <a:xfrm>
            <a:off x="478625" y="685900"/>
            <a:ext cx="4350600" cy="336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92004" y="685900"/>
            <a:ext cx="3845145" cy="3364499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7"/>
          <p:cNvSpPr txBox="1"/>
          <p:nvPr/>
        </p:nvSpPr>
        <p:spPr>
          <a:xfrm>
            <a:off x="4829225" y="3292775"/>
            <a:ext cx="3845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1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Бог Род, создатель всего существующего</a:t>
            </a:r>
            <a:endParaRPr b="1" sz="21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2007498" y="-1987974"/>
            <a:ext cx="5129001" cy="9119448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8"/>
          <p:cNvSpPr txBox="1"/>
          <p:nvPr>
            <p:ph type="title"/>
          </p:nvPr>
        </p:nvSpPr>
        <p:spPr>
          <a:xfrm>
            <a:off x="361700" y="178601"/>
            <a:ext cx="8520600" cy="50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4000"/>
              <a:buFont typeface="Times New Roman"/>
              <a:buNone/>
            </a:pPr>
            <a:r>
              <a:rPr b="1" i="0" lang="ru" sz="4000" u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Религиозные верования славян</a:t>
            </a:r>
            <a:endParaRPr b="1"/>
          </a:p>
        </p:txBody>
      </p:sp>
      <p:sp>
        <p:nvSpPr>
          <p:cNvPr id="173" name="Google Shape;173;p28"/>
          <p:cNvSpPr txBox="1"/>
          <p:nvPr/>
        </p:nvSpPr>
        <p:spPr>
          <a:xfrm>
            <a:off x="4829225" y="3292775"/>
            <a:ext cx="3845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1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Бог Род, создатель всего существующего</a:t>
            </a:r>
            <a:endParaRPr b="1" sz="21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74" name="Google Shape;174;p28"/>
          <p:cNvPicPr preferRelativeResize="0"/>
          <p:nvPr/>
        </p:nvPicPr>
        <p:blipFill rotWithShape="1">
          <a:blip r:embed="rId4">
            <a:alphaModFix/>
          </a:blip>
          <a:srcRect b="2372" l="19768" r="19084" t="-4205"/>
          <a:stretch/>
        </p:blipFill>
        <p:spPr>
          <a:xfrm>
            <a:off x="245100" y="523000"/>
            <a:ext cx="2162475" cy="3601074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8"/>
          <p:cNvSpPr txBox="1"/>
          <p:nvPr/>
        </p:nvSpPr>
        <p:spPr>
          <a:xfrm>
            <a:off x="84825" y="4166650"/>
            <a:ext cx="2322900" cy="70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700">
                <a:latin typeface="Times New Roman"/>
                <a:ea typeface="Times New Roman"/>
                <a:cs typeface="Times New Roman"/>
                <a:sym typeface="Times New Roman"/>
              </a:rPr>
              <a:t>Чур оберегал границы владений</a:t>
            </a:r>
            <a:endParaRPr b="1" sz="17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6" name="Google Shape;176;p28"/>
          <p:cNvSpPr txBox="1"/>
          <p:nvPr/>
        </p:nvSpPr>
        <p:spPr>
          <a:xfrm>
            <a:off x="2494775" y="4124075"/>
            <a:ext cx="2469900" cy="677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600">
                <a:latin typeface="Times New Roman"/>
                <a:ea typeface="Times New Roman"/>
                <a:cs typeface="Times New Roman"/>
                <a:sym typeface="Times New Roman"/>
              </a:rPr>
              <a:t>Купала являлся богом лета</a:t>
            </a:r>
            <a:endParaRPr b="1"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77" name="Google Shape;177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41775" y="663950"/>
            <a:ext cx="2322900" cy="3319174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8"/>
          <p:cNvSpPr txBox="1"/>
          <p:nvPr/>
        </p:nvSpPr>
        <p:spPr>
          <a:xfrm>
            <a:off x="5198725" y="4084675"/>
            <a:ext cx="3545400" cy="677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Л</a:t>
            </a:r>
            <a:r>
              <a:rPr b="1" lang="ru" sz="1600">
                <a:latin typeface="Times New Roman"/>
                <a:ea typeface="Times New Roman"/>
                <a:cs typeface="Times New Roman"/>
                <a:sym typeface="Times New Roman"/>
              </a:rPr>
              <a:t>ель и Лада покровительствовали влюбленным.</a:t>
            </a:r>
            <a:endParaRPr b="1"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79" name="Google Shape;179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38163" y="981950"/>
            <a:ext cx="3625913" cy="2683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2007498" y="-1987974"/>
            <a:ext cx="5129001" cy="9119448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9"/>
          <p:cNvSpPr txBox="1"/>
          <p:nvPr>
            <p:ph type="title"/>
          </p:nvPr>
        </p:nvSpPr>
        <p:spPr>
          <a:xfrm>
            <a:off x="361700" y="178601"/>
            <a:ext cx="8520600" cy="50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4000"/>
              <a:buFont typeface="Times New Roman"/>
              <a:buNone/>
            </a:pPr>
            <a:r>
              <a:rPr b="1" i="0" lang="ru" sz="4000" u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Религиозные верования славян</a:t>
            </a:r>
            <a:endParaRPr b="1"/>
          </a:p>
        </p:txBody>
      </p:sp>
      <p:sp>
        <p:nvSpPr>
          <p:cNvPr id="186" name="Google Shape;186;p29"/>
          <p:cNvSpPr txBox="1"/>
          <p:nvPr/>
        </p:nvSpPr>
        <p:spPr>
          <a:xfrm>
            <a:off x="4829225" y="3292775"/>
            <a:ext cx="3845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1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Бог Род, создатель всего существующего</a:t>
            </a:r>
            <a:endParaRPr b="1" sz="21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87" name="Google Shape;187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90625" y="643100"/>
            <a:ext cx="4491676" cy="336875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9"/>
          <p:cNvSpPr txBox="1"/>
          <p:nvPr/>
        </p:nvSpPr>
        <p:spPr>
          <a:xfrm>
            <a:off x="361700" y="802125"/>
            <a:ext cx="3845100" cy="269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200">
                <a:latin typeface="Times New Roman"/>
                <a:ea typeface="Times New Roman"/>
                <a:cs typeface="Times New Roman"/>
                <a:sym typeface="Times New Roman"/>
              </a:rPr>
              <a:t>Обряды языческого богослужения совершали специально избранные люди. </a:t>
            </a:r>
            <a:endParaRPr b="1" sz="2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500">
                <a:solidFill>
                  <a:srgbClr val="990000"/>
                </a:solidFill>
                <a:latin typeface="Lobster"/>
                <a:ea typeface="Lobster"/>
                <a:cs typeface="Lobster"/>
                <a:sym typeface="Lobster"/>
              </a:rPr>
              <a:t>Они назывались волхвами, жрецами, ведунами и ведуньями.</a:t>
            </a:r>
            <a:endParaRPr b="1" sz="2500">
              <a:solidFill>
                <a:srgbClr val="9900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2007498" y="-1987974"/>
            <a:ext cx="5129001" cy="91194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Documents and Settings\Uzer\Рабочий стол\Лапардина Ольга Анатольевна\Презентация  урока\картинки\водяной.jpg" id="194" name="Google Shape;194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0825" y="865175"/>
            <a:ext cx="2016925" cy="3166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Documents and Settings\Uzer\Рабочий стол\Лапардина Ольга Анатольевна\Презентация  урока\картинки\леший.jpg" id="195" name="Google Shape;195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826300" y="862775"/>
            <a:ext cx="1896141" cy="316675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30"/>
          <p:cNvSpPr txBox="1"/>
          <p:nvPr/>
        </p:nvSpPr>
        <p:spPr>
          <a:xfrm>
            <a:off x="2759875" y="221450"/>
            <a:ext cx="3624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4400"/>
              <a:buFont typeface="Times New Roman"/>
              <a:buNone/>
            </a:pPr>
            <a:r>
              <a:rPr b="1" i="0" lang="ru" sz="3600" u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Нечистая сила</a:t>
            </a:r>
            <a:endParaRPr b="1" sz="600"/>
          </a:p>
        </p:txBody>
      </p:sp>
      <p:pic>
        <p:nvPicPr>
          <p:cNvPr id="197" name="Google Shape;197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91018" y="865163"/>
            <a:ext cx="2080983" cy="316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84575" y="862775"/>
            <a:ext cx="2080975" cy="3166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2007498" y="-1987974"/>
            <a:ext cx="5129001" cy="9119448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31"/>
          <p:cNvSpPr txBox="1"/>
          <p:nvPr/>
        </p:nvSpPr>
        <p:spPr>
          <a:xfrm>
            <a:off x="309150" y="295550"/>
            <a:ext cx="86898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4000">
                <a:solidFill>
                  <a:srgbClr val="990000"/>
                </a:solidFill>
                <a:latin typeface="Lobster"/>
                <a:ea typeface="Lobster"/>
                <a:cs typeface="Lobster"/>
                <a:sym typeface="Lobster"/>
              </a:rPr>
              <a:t>Р</a:t>
            </a:r>
            <a:r>
              <a:rPr b="1" lang="ru" sz="4000">
                <a:solidFill>
                  <a:srgbClr val="990000"/>
                </a:solidFill>
                <a:latin typeface="Lobster"/>
                <a:ea typeface="Lobster"/>
                <a:cs typeface="Lobster"/>
                <a:sym typeface="Lobster"/>
              </a:rPr>
              <a:t>исуночное письмо славян.</a:t>
            </a:r>
            <a:endParaRPr b="1" sz="4000">
              <a:solidFill>
                <a:srgbClr val="9900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205" name="Google Shape;205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59900" y="1060850"/>
            <a:ext cx="3430900" cy="256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0490" y="1025663"/>
            <a:ext cx="2605025" cy="2605025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31"/>
          <p:cNvSpPr txBox="1"/>
          <p:nvPr/>
        </p:nvSpPr>
        <p:spPr>
          <a:xfrm>
            <a:off x="669313" y="3572875"/>
            <a:ext cx="2507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/>
              <a:t>Знак бога Рода</a:t>
            </a:r>
            <a:endParaRPr b="1" sz="2400"/>
          </a:p>
        </p:txBody>
      </p:sp>
      <p:sp>
        <p:nvSpPr>
          <p:cNvPr id="208" name="Google Shape;208;p31"/>
          <p:cNvSpPr txBox="1"/>
          <p:nvPr/>
        </p:nvSpPr>
        <p:spPr>
          <a:xfrm>
            <a:off x="4759900" y="3572875"/>
            <a:ext cx="34308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900"/>
              <a:t>Знак Солнца и бога Хорса</a:t>
            </a:r>
            <a:endParaRPr b="1" sz="1900"/>
          </a:p>
        </p:txBody>
      </p:sp>
    </p:spTree>
  </p:cSld>
  <p:clrMapOvr>
    <a:masterClrMapping/>
  </p:clrMapOvr>
  <p:transition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2007500" y="-2009513"/>
            <a:ext cx="5129001" cy="9162526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 txBox="1"/>
          <p:nvPr/>
        </p:nvSpPr>
        <p:spPr>
          <a:xfrm>
            <a:off x="529575" y="471525"/>
            <a:ext cx="8364600" cy="29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4500">
                <a:latin typeface="Lobster"/>
                <a:ea typeface="Lobster"/>
                <a:cs typeface="Lobster"/>
                <a:sym typeface="Lobster"/>
              </a:rPr>
              <a:t>Домашнее задание:</a:t>
            </a:r>
            <a:endParaRPr b="1" sz="4500"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4500">
                <a:latin typeface="Lobster"/>
                <a:ea typeface="Lobster"/>
                <a:cs typeface="Lobster"/>
                <a:sym typeface="Lobster"/>
              </a:rPr>
              <a:t>§ 31, </a:t>
            </a:r>
            <a:endParaRPr b="1" sz="4500"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4500">
                <a:latin typeface="Lobster"/>
                <a:ea typeface="Lobster"/>
                <a:cs typeface="Lobster"/>
                <a:sym typeface="Lobster"/>
              </a:rPr>
              <a:t>подготовиться к итоговому обобщению.</a:t>
            </a:r>
            <a:endParaRPr b="1" sz="4500">
              <a:latin typeface="Lobster"/>
              <a:ea typeface="Lobster"/>
              <a:cs typeface="Lobster"/>
              <a:sym typeface="Lobster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2007498" y="-1987974"/>
            <a:ext cx="5129001" cy="9119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3825" y="232150"/>
            <a:ext cx="8618450" cy="4505075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32"/>
          <p:cNvSpPr txBox="1"/>
          <p:nvPr/>
        </p:nvSpPr>
        <p:spPr>
          <a:xfrm>
            <a:off x="12275" y="56300"/>
            <a:ext cx="9055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800">
                <a:solidFill>
                  <a:srgbClr val="990000"/>
                </a:solidFill>
                <a:latin typeface="Lobster"/>
                <a:ea typeface="Lobster"/>
                <a:cs typeface="Lobster"/>
                <a:sym typeface="Lobster"/>
              </a:rPr>
              <a:t>Славянский языческий календарь</a:t>
            </a:r>
            <a:endParaRPr b="1" sz="2800">
              <a:solidFill>
                <a:srgbClr val="9900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</p:spTree>
  </p:cSld>
  <p:clrMapOvr>
    <a:masterClrMapping/>
  </p:clrMapOvr>
  <p:transition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2007498" y="-1987974"/>
            <a:ext cx="5129001" cy="9119448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33"/>
          <p:cNvSpPr txBox="1"/>
          <p:nvPr/>
        </p:nvSpPr>
        <p:spPr>
          <a:xfrm>
            <a:off x="541800" y="3321125"/>
            <a:ext cx="7711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 u="sng">
                <a:solidFill>
                  <a:schemeClr val="hlink"/>
                </a:solidFill>
                <a:hlinkClick r:id="rId4"/>
              </a:rPr>
              <a:t>https://learningapps.org/watch?v=p2wyur5mj18</a:t>
            </a:r>
            <a:r>
              <a:rPr b="1" lang="ru" sz="1800"/>
              <a:t> </a:t>
            </a:r>
            <a:endParaRPr b="1" sz="1800"/>
          </a:p>
        </p:txBody>
      </p:sp>
      <p:pic>
        <p:nvPicPr>
          <p:cNvPr id="222" name="Google Shape;222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07000" y="1759025"/>
            <a:ext cx="1562100" cy="1562100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33"/>
          <p:cNvSpPr txBox="1"/>
          <p:nvPr/>
        </p:nvSpPr>
        <p:spPr>
          <a:xfrm>
            <a:off x="2449625" y="373950"/>
            <a:ext cx="43956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100">
                <a:latin typeface="Times New Roman"/>
                <a:ea typeface="Times New Roman"/>
                <a:cs typeface="Times New Roman"/>
                <a:sym typeface="Times New Roman"/>
              </a:rPr>
              <a:t>Уточним наши знания!</a:t>
            </a:r>
            <a:endParaRPr b="1" sz="31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24" name="Google Shape;224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8500" y="465500"/>
            <a:ext cx="2031125" cy="2968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/>
        </p:nvSpPr>
        <p:spPr>
          <a:xfrm>
            <a:off x="275675" y="0"/>
            <a:ext cx="8661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800">
                <a:latin typeface="Times New Roman"/>
                <a:ea typeface="Times New Roman"/>
                <a:cs typeface="Times New Roman"/>
                <a:sym typeface="Times New Roman"/>
              </a:rPr>
              <a:t>Повторим пройденный материал</a:t>
            </a:r>
            <a:endParaRPr b="1" sz="2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9" name="Google Shape;69;p15"/>
          <p:cNvPicPr preferRelativeResize="0"/>
          <p:nvPr/>
        </p:nvPicPr>
        <p:blipFill rotWithShape="1">
          <a:blip r:embed="rId3">
            <a:alphaModFix/>
          </a:blip>
          <a:srcRect b="8892" l="17403" r="0" t="0"/>
          <a:stretch/>
        </p:blipFill>
        <p:spPr>
          <a:xfrm>
            <a:off x="224900" y="535850"/>
            <a:ext cx="6127500" cy="438270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5"/>
          <p:cNvSpPr txBox="1"/>
          <p:nvPr/>
        </p:nvSpPr>
        <p:spPr>
          <a:xfrm>
            <a:off x="6420300" y="913075"/>
            <a:ext cx="2611800" cy="19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300">
                <a:latin typeface="Times New Roman"/>
                <a:ea typeface="Times New Roman"/>
                <a:cs typeface="Times New Roman"/>
                <a:sym typeface="Times New Roman"/>
              </a:rPr>
              <a:t>Показать на карте</a:t>
            </a:r>
            <a:endParaRPr b="1" sz="2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300">
                <a:latin typeface="Times New Roman"/>
                <a:ea typeface="Times New Roman"/>
                <a:cs typeface="Times New Roman"/>
                <a:sym typeface="Times New Roman"/>
              </a:rPr>
              <a:t>прародину германских племен.</a:t>
            </a:r>
            <a:endParaRPr b="1" sz="23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850" y="94375"/>
            <a:ext cx="6246374" cy="4867775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6"/>
          <p:cNvSpPr txBox="1"/>
          <p:nvPr/>
        </p:nvSpPr>
        <p:spPr>
          <a:xfrm>
            <a:off x="6413050" y="471625"/>
            <a:ext cx="26625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800">
                <a:latin typeface="Times New Roman"/>
                <a:ea typeface="Times New Roman"/>
                <a:cs typeface="Times New Roman"/>
                <a:sym typeface="Times New Roman"/>
              </a:rPr>
              <a:t>Показать территорию занятую германцами к I веку нашей эры.</a:t>
            </a:r>
            <a:endParaRPr b="1" sz="2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/>
          <p:nvPr/>
        </p:nvSpPr>
        <p:spPr>
          <a:xfrm>
            <a:off x="193775" y="1958775"/>
            <a:ext cx="8553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latin typeface="Times New Roman"/>
                <a:ea typeface="Times New Roman"/>
                <a:cs typeface="Times New Roman"/>
                <a:sym typeface="Times New Roman"/>
              </a:rPr>
              <a:t>4. </a:t>
            </a:r>
            <a:r>
              <a:rPr b="1" lang="ru" sz="2400">
                <a:latin typeface="Times New Roman"/>
                <a:ea typeface="Times New Roman"/>
                <a:cs typeface="Times New Roman"/>
                <a:sym typeface="Times New Roman"/>
              </a:rPr>
              <a:t>Кого у </a:t>
            </a:r>
            <a:r>
              <a:rPr b="1" lang="ru" sz="2400">
                <a:latin typeface="Times New Roman"/>
                <a:ea typeface="Times New Roman"/>
                <a:cs typeface="Times New Roman"/>
                <a:sym typeface="Times New Roman"/>
              </a:rPr>
              <a:t>германских</a:t>
            </a:r>
            <a:r>
              <a:rPr b="1" lang="ru" sz="2400">
                <a:latin typeface="Times New Roman"/>
                <a:ea typeface="Times New Roman"/>
                <a:cs typeface="Times New Roman"/>
                <a:sym typeface="Times New Roman"/>
              </a:rPr>
              <a:t> племен называли конунгом?</a:t>
            </a:r>
            <a:endParaRPr b="1" sz="2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2" name="Google Shape;82;p17"/>
          <p:cNvSpPr txBox="1"/>
          <p:nvPr/>
        </p:nvSpPr>
        <p:spPr>
          <a:xfrm>
            <a:off x="193775" y="145100"/>
            <a:ext cx="8553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AutoNum type="arabicPeriod"/>
            </a:pPr>
            <a:r>
              <a:rPr b="1" lang="ru" sz="2400">
                <a:latin typeface="Times New Roman"/>
                <a:ea typeface="Times New Roman"/>
                <a:cs typeface="Times New Roman"/>
                <a:sym typeface="Times New Roman"/>
              </a:rPr>
              <a:t>Что было главным занятием германских племен?</a:t>
            </a:r>
            <a:endParaRPr b="1" sz="2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3" name="Google Shape;83;p17"/>
          <p:cNvSpPr txBox="1"/>
          <p:nvPr/>
        </p:nvSpPr>
        <p:spPr>
          <a:xfrm>
            <a:off x="193775" y="699200"/>
            <a:ext cx="87801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latin typeface="Times New Roman"/>
                <a:ea typeface="Times New Roman"/>
                <a:cs typeface="Times New Roman"/>
                <a:sym typeface="Times New Roman"/>
              </a:rPr>
              <a:t>2. </a:t>
            </a:r>
            <a:r>
              <a:rPr b="1" lang="ru" sz="2400">
                <a:latin typeface="Times New Roman"/>
                <a:ea typeface="Times New Roman"/>
                <a:cs typeface="Times New Roman"/>
                <a:sym typeface="Times New Roman"/>
              </a:rPr>
              <a:t>Как назывались коллективы, в которые объединялись германцы для проживания?</a:t>
            </a:r>
            <a:endParaRPr b="1" sz="2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4" name="Google Shape;84;p17"/>
          <p:cNvSpPr txBox="1"/>
          <p:nvPr/>
        </p:nvSpPr>
        <p:spPr>
          <a:xfrm>
            <a:off x="181950" y="1522275"/>
            <a:ext cx="8780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latin typeface="Times New Roman"/>
                <a:ea typeface="Times New Roman"/>
                <a:cs typeface="Times New Roman"/>
                <a:sym typeface="Times New Roman"/>
              </a:rPr>
              <a:t>3. </a:t>
            </a:r>
            <a:r>
              <a:rPr b="1" lang="ru" sz="2400">
                <a:latin typeface="Times New Roman"/>
                <a:ea typeface="Times New Roman"/>
                <a:cs typeface="Times New Roman"/>
                <a:sym typeface="Times New Roman"/>
              </a:rPr>
              <a:t>Кто стоял во главе родов и племен?</a:t>
            </a:r>
            <a:endParaRPr b="1" sz="2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5" name="Google Shape;85;p17"/>
          <p:cNvSpPr txBox="1"/>
          <p:nvPr/>
        </p:nvSpPr>
        <p:spPr>
          <a:xfrm>
            <a:off x="193775" y="2425825"/>
            <a:ext cx="8553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latin typeface="Times New Roman"/>
                <a:ea typeface="Times New Roman"/>
                <a:cs typeface="Times New Roman"/>
                <a:sym typeface="Times New Roman"/>
              </a:rPr>
              <a:t>5. </a:t>
            </a:r>
            <a:r>
              <a:rPr b="1" lang="ru" sz="2400">
                <a:latin typeface="Times New Roman"/>
                <a:ea typeface="Times New Roman"/>
                <a:cs typeface="Times New Roman"/>
                <a:sym typeface="Times New Roman"/>
              </a:rPr>
              <a:t>Назовите особо почитаемых германских богов.</a:t>
            </a:r>
            <a:endParaRPr b="1" sz="2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6" name="Google Shape;86;p17"/>
          <p:cNvSpPr txBox="1"/>
          <p:nvPr/>
        </p:nvSpPr>
        <p:spPr>
          <a:xfrm>
            <a:off x="193775" y="2899450"/>
            <a:ext cx="8190300" cy="209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latin typeface="Times New Roman"/>
                <a:ea typeface="Times New Roman"/>
                <a:cs typeface="Times New Roman"/>
                <a:sym typeface="Times New Roman"/>
              </a:rPr>
              <a:t>6. </a:t>
            </a:r>
            <a:r>
              <a:rPr b="1" lang="ru" sz="2400">
                <a:latin typeface="Times New Roman"/>
                <a:ea typeface="Times New Roman"/>
                <a:cs typeface="Times New Roman"/>
                <a:sym typeface="Times New Roman"/>
              </a:rPr>
              <a:t>Установите правильную последовательность:</a:t>
            </a:r>
            <a:endParaRPr b="1"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000">
                <a:latin typeface="Times New Roman"/>
                <a:ea typeface="Times New Roman"/>
                <a:cs typeface="Times New Roman"/>
                <a:sym typeface="Times New Roman"/>
              </a:rPr>
              <a:t>а) массовое расселение германцев в пределах Римской империи;</a:t>
            </a: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000">
                <a:latin typeface="Times New Roman"/>
                <a:ea typeface="Times New Roman"/>
                <a:cs typeface="Times New Roman"/>
                <a:sym typeface="Times New Roman"/>
              </a:rPr>
              <a:t>б) римские императоры начали принимать германцев на военную</a:t>
            </a: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000">
                <a:latin typeface="Times New Roman"/>
                <a:ea typeface="Times New Roman"/>
                <a:cs typeface="Times New Roman"/>
                <a:sym typeface="Times New Roman"/>
              </a:rPr>
              <a:t>    службу;</a:t>
            </a: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000">
                <a:latin typeface="Times New Roman"/>
                <a:ea typeface="Times New Roman"/>
                <a:cs typeface="Times New Roman"/>
                <a:sym typeface="Times New Roman"/>
              </a:rPr>
              <a:t>в) первое вторжение германцев в Северную Италию;</a:t>
            </a: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latin typeface="Times New Roman"/>
                <a:ea typeface="Times New Roman"/>
                <a:cs typeface="Times New Roman"/>
                <a:sym typeface="Times New Roman"/>
              </a:rPr>
              <a:t>г) битва в Тевтобургском лесу;</a:t>
            </a:r>
            <a:endParaRPr b="1" sz="2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8"/>
          <p:cNvPicPr preferRelativeResize="0"/>
          <p:nvPr/>
        </p:nvPicPr>
        <p:blipFill rotWithShape="1">
          <a:blip r:embed="rId3">
            <a:alphaModFix/>
          </a:blip>
          <a:srcRect b="0" l="0" r="0" t="5141"/>
          <a:stretch/>
        </p:blipFill>
        <p:spPr>
          <a:xfrm>
            <a:off x="152400" y="152400"/>
            <a:ext cx="2788925" cy="369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2525" y="152400"/>
            <a:ext cx="2705900" cy="369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8"/>
          <p:cNvPicPr preferRelativeResize="0"/>
          <p:nvPr/>
        </p:nvPicPr>
        <p:blipFill rotWithShape="1">
          <a:blip r:embed="rId5">
            <a:alphaModFix/>
          </a:blip>
          <a:srcRect b="6147" l="0" r="0" t="0"/>
          <a:stretch/>
        </p:blipFill>
        <p:spPr>
          <a:xfrm>
            <a:off x="3093725" y="152400"/>
            <a:ext cx="3036401" cy="3692524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8"/>
          <p:cNvSpPr txBox="1"/>
          <p:nvPr/>
        </p:nvSpPr>
        <p:spPr>
          <a:xfrm>
            <a:off x="667400" y="4135100"/>
            <a:ext cx="8132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latin typeface="Times New Roman"/>
                <a:ea typeface="Times New Roman"/>
                <a:cs typeface="Times New Roman"/>
                <a:sym typeface="Times New Roman"/>
              </a:rPr>
              <a:t>На какой картинке </a:t>
            </a:r>
            <a:r>
              <a:rPr b="1" lang="ru" sz="2400">
                <a:latin typeface="Times New Roman"/>
                <a:ea typeface="Times New Roman"/>
                <a:cs typeface="Times New Roman"/>
                <a:sym typeface="Times New Roman"/>
              </a:rPr>
              <a:t>изображен</a:t>
            </a:r>
            <a:r>
              <a:rPr b="1" lang="ru" sz="2400">
                <a:latin typeface="Times New Roman"/>
                <a:ea typeface="Times New Roman"/>
                <a:cs typeface="Times New Roman"/>
                <a:sym typeface="Times New Roman"/>
              </a:rPr>
              <a:t> германский воин?</a:t>
            </a:r>
            <a:endParaRPr b="1" sz="2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9"/>
          <p:cNvSpPr txBox="1"/>
          <p:nvPr/>
        </p:nvSpPr>
        <p:spPr>
          <a:xfrm>
            <a:off x="261175" y="174100"/>
            <a:ext cx="86184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latin typeface="Times New Roman"/>
                <a:ea typeface="Times New Roman"/>
                <a:cs typeface="Times New Roman"/>
                <a:sym typeface="Times New Roman"/>
              </a:rPr>
              <a:t>8. </a:t>
            </a:r>
            <a:r>
              <a:rPr b="1" lang="ru" sz="24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Верно или нет, что:</a:t>
            </a:r>
            <a:endParaRPr b="1" sz="24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latin typeface="Times New Roman"/>
                <a:ea typeface="Times New Roman"/>
                <a:cs typeface="Times New Roman"/>
                <a:sym typeface="Times New Roman"/>
              </a:rPr>
              <a:t>а) Прародиной германцев считаются Скандинавский полуостров и Ютландия.</a:t>
            </a:r>
            <a:endParaRPr b="1" sz="2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0" name="Google Shape;100;p19"/>
          <p:cNvSpPr txBox="1"/>
          <p:nvPr/>
        </p:nvSpPr>
        <p:spPr>
          <a:xfrm>
            <a:off x="261175" y="1329525"/>
            <a:ext cx="8618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б) В случае походов германцы выбирали военного вождя.</a:t>
            </a:r>
            <a:endParaRPr b="1"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1" name="Google Shape;101;p19"/>
          <p:cNvSpPr txBox="1"/>
          <p:nvPr/>
        </p:nvSpPr>
        <p:spPr>
          <a:xfrm>
            <a:off x="261175" y="1777350"/>
            <a:ext cx="8321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в) Вотан был германским богом мира и дружбы.</a:t>
            </a:r>
            <a:endParaRPr b="1"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2" name="Google Shape;102;p19"/>
          <p:cNvSpPr txBox="1"/>
          <p:nvPr/>
        </p:nvSpPr>
        <p:spPr>
          <a:xfrm>
            <a:off x="261175" y="2294700"/>
            <a:ext cx="8705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г) В 9 г. н. э. римляне одержали победу над германцами.</a:t>
            </a:r>
            <a:endParaRPr b="1"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3" name="Google Shape;103;p19"/>
          <p:cNvSpPr txBox="1"/>
          <p:nvPr/>
        </p:nvSpPr>
        <p:spPr>
          <a:xfrm>
            <a:off x="261175" y="2756725"/>
            <a:ext cx="81543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latin typeface="Times New Roman"/>
                <a:ea typeface="Times New Roman"/>
                <a:cs typeface="Times New Roman"/>
                <a:sym typeface="Times New Roman"/>
              </a:rPr>
              <a:t>д) В 476г. вождь германских отрядов Одоакр вернул     </a:t>
            </a:r>
            <a:endParaRPr b="1"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latin typeface="Times New Roman"/>
                <a:ea typeface="Times New Roman"/>
                <a:cs typeface="Times New Roman"/>
                <a:sym typeface="Times New Roman"/>
              </a:rPr>
              <a:t>    корону последнему императору Римской империи</a:t>
            </a:r>
            <a:endParaRPr b="1" sz="2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4" name="Google Shape;104;p19"/>
          <p:cNvSpPr txBox="1"/>
          <p:nvPr/>
        </p:nvSpPr>
        <p:spPr>
          <a:xfrm>
            <a:off x="279325" y="3598250"/>
            <a:ext cx="81180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latin typeface="Times New Roman"/>
                <a:ea typeface="Times New Roman"/>
                <a:cs typeface="Times New Roman"/>
                <a:sym typeface="Times New Roman"/>
              </a:rPr>
              <a:t>е) Во II веке до н.э. германцы впервые вторглись на    </a:t>
            </a:r>
            <a:endParaRPr b="1"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latin typeface="Times New Roman"/>
                <a:ea typeface="Times New Roman"/>
                <a:cs typeface="Times New Roman"/>
                <a:sym typeface="Times New Roman"/>
              </a:rPr>
              <a:t>    территорию Италии.</a:t>
            </a:r>
            <a:endParaRPr b="1" sz="2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2024024" y="-1690300"/>
            <a:ext cx="5129001" cy="9191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73850" y="620850"/>
            <a:ext cx="4396275" cy="3776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Наши предки древние славяне &gt; Образование и ВПР" id="111" name="Google Shape;111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78975" y="620850"/>
            <a:ext cx="3509675" cy="3776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7974" y="620838"/>
            <a:ext cx="3738071" cy="3776025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0"/>
          <p:cNvSpPr txBox="1"/>
          <p:nvPr/>
        </p:nvSpPr>
        <p:spPr>
          <a:xfrm>
            <a:off x="246650" y="2863850"/>
            <a:ext cx="87420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5400">
                <a:solidFill>
                  <a:schemeClr val="accent6"/>
                </a:solidFill>
                <a:latin typeface="Lobster"/>
                <a:ea typeface="Lobster"/>
                <a:cs typeface="Lobster"/>
                <a:sym typeface="Lobster"/>
              </a:rPr>
              <a:t>Древние славяне</a:t>
            </a:r>
            <a:endParaRPr b="1" sz="5400">
              <a:solidFill>
                <a:schemeClr val="accent6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21"/>
          <p:cNvPicPr preferRelativeResize="0"/>
          <p:nvPr/>
        </p:nvPicPr>
        <p:blipFill rotWithShape="1">
          <a:blip r:embed="rId3">
            <a:alphaModFix/>
          </a:blip>
          <a:srcRect b="0" l="0" r="78500" t="0"/>
          <a:stretch/>
        </p:blipFill>
        <p:spPr>
          <a:xfrm rot="-5400000">
            <a:off x="4008148" y="-3625"/>
            <a:ext cx="1102701" cy="9177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1350" y="660175"/>
            <a:ext cx="7395651" cy="3373375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1"/>
          <p:cNvSpPr txBox="1"/>
          <p:nvPr/>
        </p:nvSpPr>
        <p:spPr>
          <a:xfrm>
            <a:off x="135750" y="72550"/>
            <a:ext cx="8872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II тысячелетие до н.э.</a:t>
            </a:r>
            <a:r>
              <a:rPr b="1" lang="ru" sz="2000">
                <a:latin typeface="Times New Roman"/>
                <a:ea typeface="Times New Roman"/>
                <a:cs typeface="Times New Roman"/>
                <a:sym typeface="Times New Roman"/>
              </a:rPr>
              <a:t>- выделение славянских народов из индо-европейцев.</a:t>
            </a:r>
            <a:endParaRPr b="1" sz="2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