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135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01.05.2018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01.05.2018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6.wdp"/><Relationship Id="rId5" Type="http://schemas.openxmlformats.org/officeDocument/2006/relationships/image" Target="../media/image21.jpeg"/><Relationship Id="rId4" Type="http://schemas.microsoft.com/office/2007/relationships/hdphoto" Target="../media/hdphoto1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8.wdp"/><Relationship Id="rId5" Type="http://schemas.openxmlformats.org/officeDocument/2006/relationships/image" Target="../media/image23.jpeg"/><Relationship Id="rId4" Type="http://schemas.microsoft.com/office/2007/relationships/hdphoto" Target="../media/hdphoto17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microsoft.com/office/2007/relationships/hdphoto" Target="../media/hdphoto19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microsoft.com/office/2007/relationships/hdphoto" Target="../media/hdphoto21.wdp"/><Relationship Id="rId5" Type="http://schemas.openxmlformats.org/officeDocument/2006/relationships/image" Target="../media/image33.jpeg"/><Relationship Id="rId4" Type="http://schemas.microsoft.com/office/2007/relationships/hdphoto" Target="../media/hdphoto20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microsoft.com/office/2007/relationships/hdphoto" Target="../media/hdphoto23.wdp"/><Relationship Id="rId5" Type="http://schemas.openxmlformats.org/officeDocument/2006/relationships/image" Target="../media/image35.jpeg"/><Relationship Id="rId4" Type="http://schemas.microsoft.com/office/2007/relationships/hdphoto" Target="../media/hdphoto2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microsoft.com/office/2007/relationships/hdphoto" Target="../media/hdphoto2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microsoft.com/office/2007/relationships/hdphoto" Target="../media/hdphoto26.wdp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microsoft.com/office/2007/relationships/hdphoto" Target="../media/hdphoto25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microsoft.com/office/2007/relationships/hdphoto" Target="../media/hdphoto28.wdp"/><Relationship Id="rId5" Type="http://schemas.openxmlformats.org/officeDocument/2006/relationships/image" Target="../media/image41.jpeg"/><Relationship Id="rId4" Type="http://schemas.microsoft.com/office/2007/relationships/hdphoto" Target="../media/hdphoto27.wdp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31.wdp"/><Relationship Id="rId3" Type="http://schemas.openxmlformats.org/officeDocument/2006/relationships/image" Target="../media/image42.jpeg"/><Relationship Id="rId7" Type="http://schemas.openxmlformats.org/officeDocument/2006/relationships/image" Target="../media/image4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microsoft.com/office/2007/relationships/hdphoto" Target="../media/hdphoto30.wdp"/><Relationship Id="rId5" Type="http://schemas.openxmlformats.org/officeDocument/2006/relationships/image" Target="../media/image43.jpeg"/><Relationship Id="rId4" Type="http://schemas.microsoft.com/office/2007/relationships/hdphoto" Target="../media/hdphoto29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.jpe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microsoft.com/office/2007/relationships/hdphoto" Target="../media/hdphoto33.wdp"/><Relationship Id="rId5" Type="http://schemas.openxmlformats.org/officeDocument/2006/relationships/image" Target="../media/image46.jpeg"/><Relationship Id="rId4" Type="http://schemas.microsoft.com/office/2007/relationships/hdphoto" Target="../media/hdphoto3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10.jpeg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12.jpeg"/><Relationship Id="rId7" Type="http://schemas.openxmlformats.org/officeDocument/2006/relationships/image" Target="../media/image1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13.jpeg"/><Relationship Id="rId4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5" Type="http://schemas.openxmlformats.org/officeDocument/2006/relationships/image" Target="../media/image16.jpeg"/><Relationship Id="rId4" Type="http://schemas.microsoft.com/office/2007/relationships/hdphoto" Target="../media/hdphoto1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microsoft.com/office/2007/relationships/hdphoto" Target="../media/hdphoto14.wdp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microsoft.com/office/2007/relationships/hdphoto" Target="../media/hdphoto1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3688" y="1817389"/>
            <a:ext cx="5760640" cy="2979763"/>
          </a:xfrm>
        </p:spPr>
        <p:txBody>
          <a:bodyPr>
            <a:prstTxWarp prst="textPlain">
              <a:avLst/>
            </a:prstTxWarp>
            <a:normAutofit fontScale="90000"/>
          </a:bodyPr>
          <a:lstStyle/>
          <a:p>
            <a:r>
              <a:rPr lang="be-BY" b="1" dirty="0">
                <a:solidFill>
                  <a:schemeClr val="tx2">
                    <a:lumMod val="50000"/>
                  </a:schemeClr>
                </a:solidFill>
                <a:latin typeface="Fairy Tale" panose="02000000000000000000" pitchFamily="2" charset="0"/>
              </a:rPr>
              <a:t>Культура Беларуси </a:t>
            </a:r>
            <a:r>
              <a:rPr lang="be-BY" b="1" dirty="0" smtClean="0">
                <a:solidFill>
                  <a:schemeClr val="tx2">
                    <a:lumMod val="50000"/>
                  </a:schemeClr>
                </a:solidFill>
                <a:latin typeface="Fairy Tale" panose="02000000000000000000" pitchFamily="2" charset="0"/>
              </a:rPr>
              <a:t/>
            </a:r>
            <a:br>
              <a:rPr lang="be-BY" b="1" dirty="0" smtClean="0">
                <a:solidFill>
                  <a:schemeClr val="tx2">
                    <a:lumMod val="50000"/>
                  </a:schemeClr>
                </a:solidFill>
                <a:latin typeface="Fairy Tale" panose="02000000000000000000" pitchFamily="2" charset="0"/>
              </a:rPr>
            </a:br>
            <a:r>
              <a:rPr lang="be-BY" b="1" dirty="0" smtClean="0">
                <a:solidFill>
                  <a:schemeClr val="tx2">
                    <a:lumMod val="50000"/>
                  </a:schemeClr>
                </a:solidFill>
                <a:latin typeface="Fairy Tale" panose="02000000000000000000" pitchFamily="2" charset="0"/>
              </a:rPr>
              <a:t>в </a:t>
            </a:r>
            <a:r>
              <a:rPr lang="be-BY" b="1" dirty="0">
                <a:solidFill>
                  <a:schemeClr val="tx2">
                    <a:lumMod val="50000"/>
                  </a:schemeClr>
                </a:solidFill>
                <a:latin typeface="Fairy Tale" panose="02000000000000000000" pitchFamily="2" charset="0"/>
              </a:rPr>
              <a:t>первой половине </a:t>
            </a:r>
            <a:r>
              <a:rPr lang="be-BY" b="1" dirty="0" smtClean="0">
                <a:solidFill>
                  <a:schemeClr val="tx2">
                    <a:lumMod val="50000"/>
                  </a:schemeClr>
                </a:solidFill>
                <a:latin typeface="Fairy Tale" panose="02000000000000000000" pitchFamily="2" charset="0"/>
              </a:rPr>
              <a:t/>
            </a:r>
            <a:br>
              <a:rPr lang="be-BY" b="1" dirty="0" smtClean="0">
                <a:solidFill>
                  <a:schemeClr val="tx2">
                    <a:lumMod val="50000"/>
                  </a:schemeClr>
                </a:solidFill>
                <a:latin typeface="Fairy Tale" panose="02000000000000000000" pitchFamily="2" charset="0"/>
              </a:rPr>
            </a:br>
            <a:r>
              <a:rPr lang="be-BY" b="1" dirty="0" smtClean="0">
                <a:solidFill>
                  <a:schemeClr val="tx2">
                    <a:lumMod val="50000"/>
                  </a:schemeClr>
                </a:solidFill>
                <a:latin typeface="Fairy Tale" panose="02000000000000000000" pitchFamily="2" charset="0"/>
              </a:rPr>
              <a:t>XIX </a:t>
            </a:r>
            <a:r>
              <a:rPr lang="be-BY" b="1" dirty="0">
                <a:solidFill>
                  <a:schemeClr val="tx2">
                    <a:lumMod val="50000"/>
                  </a:schemeClr>
                </a:solidFill>
                <a:latin typeface="Fairy Tale" panose="02000000000000000000" pitchFamily="2" charset="0"/>
              </a:rPr>
              <a:t>в.</a:t>
            </a:r>
            <a:endParaRPr lang="be-BY" dirty="0">
              <a:solidFill>
                <a:schemeClr val="tx2">
                  <a:lumMod val="50000"/>
                </a:schemeClr>
              </a:solidFill>
              <a:latin typeface="Fairy Tal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888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548680"/>
            <a:ext cx="799288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be-BY" sz="2400" b="1" dirty="0"/>
              <a:t>В первой половине XIX в. проводились крупномасштабные измерения от Северного Ледовитого океана до Черного моря по так называемой </a:t>
            </a:r>
            <a:r>
              <a:rPr lang="be-BY" sz="2400" b="1" u="sng" dirty="0">
                <a:solidFill>
                  <a:srgbClr val="C00000"/>
                </a:solidFill>
              </a:rPr>
              <a:t>Дуге Струве</a:t>
            </a:r>
            <a:r>
              <a:rPr lang="be-BY" sz="2400" b="1" dirty="0"/>
              <a:t>, в т. ч. и на территории Беларуси. Это позволило определить точные размеры и форму Земли. Дуга Струве включена в список Всемирного культурного и природного наследия ЮНЕСКО.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683568" y="3140968"/>
            <a:ext cx="7850546" cy="3060007"/>
            <a:chOff x="683568" y="3140968"/>
            <a:chExt cx="7850546" cy="3060007"/>
          </a:xfrm>
        </p:grpSpPr>
        <p:pic>
          <p:nvPicPr>
            <p:cNvPr id="3074" name="Picture 2" descr="http://www.interfax.by/files/2010-09/20100908-130449-824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68" y="3212975"/>
              <a:ext cx="3991968" cy="2988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 descr="http://topograf.by/images/foto_011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26" r="8793"/>
            <a:stretch/>
          </p:blipFill>
          <p:spPr bwMode="auto">
            <a:xfrm>
              <a:off x="4788024" y="3140968"/>
              <a:ext cx="3746090" cy="2988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545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548680"/>
            <a:ext cx="799288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be-BY" sz="2400" b="1" dirty="0"/>
              <a:t>Плодотворно использовал в своем литературном творчестве белорусский фольклор польский поэт белорусского происхождения </a:t>
            </a:r>
            <a:r>
              <a:rPr lang="be-BY" sz="2400" b="1" dirty="0">
                <a:solidFill>
                  <a:srgbClr val="C00000"/>
                </a:solidFill>
              </a:rPr>
              <a:t>Адам</a:t>
            </a:r>
            <a:r>
              <a:rPr lang="be-BY" sz="2400" b="1" dirty="0"/>
              <a:t> </a:t>
            </a:r>
            <a:r>
              <a:rPr lang="be-BY" sz="2400" b="1" dirty="0">
                <a:solidFill>
                  <a:srgbClr val="C00000"/>
                </a:solidFill>
              </a:rPr>
              <a:t>Мицкевич</a:t>
            </a:r>
            <a:r>
              <a:rPr lang="be-BY" sz="2400" b="1" dirty="0"/>
              <a:t>. Вынужденный навсегда покинуть Отчизну после приговора по делу Общества филоматов, поэт выразил тоску по Родине на страницах романтической поэмы </a:t>
            </a:r>
            <a:r>
              <a:rPr lang="be-BY" sz="2400" b="1" dirty="0">
                <a:solidFill>
                  <a:srgbClr val="002060"/>
                </a:solidFill>
              </a:rPr>
              <a:t>«Деды».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611560" y="2924944"/>
            <a:ext cx="7992888" cy="3240360"/>
            <a:chOff x="611560" y="2924944"/>
            <a:chExt cx="7992888" cy="3240360"/>
          </a:xfrm>
        </p:grpSpPr>
        <p:pic>
          <p:nvPicPr>
            <p:cNvPr id="4098" name="Picture 2" descr="http://smoldaily.ru/wp-content/uploads/2015/10/IMG_2304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28" r="9544" b="8500"/>
            <a:stretch/>
          </p:blipFill>
          <p:spPr bwMode="auto">
            <a:xfrm flipH="1">
              <a:off x="4172060" y="2924944"/>
              <a:ext cx="4432388" cy="324036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 descr="http://www.21.by/pub/news/2015/08/1440740196574048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19"/>
            <a:stretch/>
          </p:blipFill>
          <p:spPr bwMode="auto">
            <a:xfrm>
              <a:off x="611560" y="3140968"/>
              <a:ext cx="3486725" cy="302433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40519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548680"/>
            <a:ext cx="799288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be-BY" sz="2400" b="1" dirty="0"/>
              <a:t>Образцом романтической прозы является польскоязычное произведение </a:t>
            </a:r>
            <a:r>
              <a:rPr lang="be-BY" sz="2400" b="1" dirty="0">
                <a:solidFill>
                  <a:srgbClr val="C00000"/>
                </a:solidFill>
              </a:rPr>
              <a:t>Яна</a:t>
            </a:r>
            <a:r>
              <a:rPr lang="be-BY" sz="2400" b="1" dirty="0"/>
              <a:t> </a:t>
            </a:r>
            <a:r>
              <a:rPr lang="be-BY" sz="2400" b="1" dirty="0">
                <a:solidFill>
                  <a:srgbClr val="C00000"/>
                </a:solidFill>
              </a:rPr>
              <a:t>Борщевского</a:t>
            </a:r>
            <a:r>
              <a:rPr lang="be-BY" sz="2400" b="1" dirty="0"/>
              <a:t> </a:t>
            </a:r>
            <a:r>
              <a:rPr lang="be-BY" sz="2400" b="1" dirty="0">
                <a:solidFill>
                  <a:srgbClr val="002060"/>
                </a:solidFill>
              </a:rPr>
              <a:t>«Шляхтич </a:t>
            </a:r>
            <a:r>
              <a:rPr lang="be-BY" sz="2400" b="1" dirty="0" smtClean="0">
                <a:solidFill>
                  <a:srgbClr val="002060"/>
                </a:solidFill>
              </a:rPr>
              <a:t>Завальня </a:t>
            </a:r>
            <a:r>
              <a:rPr lang="be-BY" sz="2400" b="1" dirty="0">
                <a:solidFill>
                  <a:srgbClr val="002060"/>
                </a:solidFill>
              </a:rPr>
              <a:t>или Беларусь в фантастических рассказах», </a:t>
            </a:r>
            <a:r>
              <a:rPr lang="be-BY" sz="2400" b="1" dirty="0"/>
              <a:t>где широко использованы белорусские сказки и предания. </a:t>
            </a:r>
          </a:p>
          <a:p>
            <a:pPr algn="just"/>
            <a:endParaRPr lang="be-BY" sz="2400" b="1" dirty="0" smtClean="0"/>
          </a:p>
          <a:p>
            <a:pPr algn="just"/>
            <a:endParaRPr lang="be-BY" sz="2400" b="1" dirty="0"/>
          </a:p>
          <a:p>
            <a:pPr algn="just"/>
            <a:endParaRPr lang="be-BY" sz="2400" b="1" dirty="0" smtClean="0"/>
          </a:p>
          <a:p>
            <a:pPr algn="just"/>
            <a:endParaRPr lang="be-BY" sz="2400" b="1" dirty="0"/>
          </a:p>
          <a:p>
            <a:pPr algn="just"/>
            <a:endParaRPr lang="be-BY" sz="2400" b="1" dirty="0" smtClean="0"/>
          </a:p>
          <a:p>
            <a:pPr algn="just"/>
            <a:r>
              <a:rPr lang="be-BY" sz="2400" b="1" dirty="0" smtClean="0"/>
              <a:t>Первым </a:t>
            </a:r>
            <a:r>
              <a:rPr lang="be-BY" sz="2400" b="1" dirty="0"/>
              <a:t>классиком новой белорусской литературы стал </a:t>
            </a:r>
            <a:r>
              <a:rPr lang="be-BY" sz="2400" b="1" dirty="0">
                <a:solidFill>
                  <a:srgbClr val="C00000"/>
                </a:solidFill>
              </a:rPr>
              <a:t>Винцент Дунин-Марцинкевич</a:t>
            </a:r>
            <a:r>
              <a:rPr lang="be-BY" sz="2400" b="1" dirty="0"/>
              <a:t>. В своей двуязычной комедии-опере </a:t>
            </a:r>
            <a:r>
              <a:rPr lang="be-BY" sz="2400" b="1" dirty="0">
                <a:solidFill>
                  <a:srgbClr val="002060"/>
                </a:solidFill>
              </a:rPr>
              <a:t>«Идиллия» </a:t>
            </a:r>
            <a:r>
              <a:rPr lang="be-BY" sz="2400" b="1" dirty="0"/>
              <a:t>он воплотил реалии той жизни, когда мужики говорили по-белорусски, а паны — по-польски.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755576" y="2018336"/>
            <a:ext cx="7776864" cy="2296800"/>
            <a:chOff x="755576" y="2018336"/>
            <a:chExt cx="7776864" cy="2296800"/>
          </a:xfrm>
        </p:grpSpPr>
        <p:grpSp>
          <p:nvGrpSpPr>
            <p:cNvPr id="3" name="Группа 2"/>
            <p:cNvGrpSpPr/>
            <p:nvPr/>
          </p:nvGrpSpPr>
          <p:grpSpPr>
            <a:xfrm>
              <a:off x="755576" y="2018336"/>
              <a:ext cx="7776864" cy="2296800"/>
              <a:chOff x="755576" y="2018336"/>
              <a:chExt cx="7776864" cy="2296800"/>
            </a:xfrm>
          </p:grpSpPr>
          <p:pic>
            <p:nvPicPr>
              <p:cNvPr id="5122" name="Picture 2" descr="http://fanread.ru/img/g/?src=4249948&amp;i=0&amp;ext=jp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8621"/>
              <a:stretch/>
            </p:blipFill>
            <p:spPr bwMode="auto">
              <a:xfrm>
                <a:off x="755576" y="2411508"/>
                <a:ext cx="1710257" cy="1895750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24" name="Picture 4" descr="http://img1.liveinternet.ru/images/attach/c/0/120/158/120158661_Vinsent_DuninMartsinkevich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6804091" y="2018336"/>
                <a:ext cx="1728349" cy="2296800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26" name="Picture 6" descr="http://biblio.by/media/catalog/product/cache/1/image/1200x1200/9df78eab33525d08d6e5fb8d27136e95/9/7/9789851524873--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724" r="19277"/>
              <a:stretch/>
            </p:blipFill>
            <p:spPr bwMode="auto">
              <a:xfrm>
                <a:off x="2555776" y="2340933"/>
                <a:ext cx="1224136" cy="18801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28" name="Picture 8" descr="http://s4.goods.ozstatic.by/1000/36/442/10/10442036_0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64088" y="2348880"/>
                <a:ext cx="1296144" cy="1872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5130" name="Picture 10" descr="http://media.bobruisk.ru/imagecache/photo/photos/2015/10/29/dsc_7253.jp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425" r="25394" b="4760"/>
            <a:stretch/>
          </p:blipFill>
          <p:spPr bwMode="auto">
            <a:xfrm>
              <a:off x="3851920" y="2276872"/>
              <a:ext cx="1440160" cy="201622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26480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548680"/>
            <a:ext cx="79928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be-BY" sz="2400" b="1" dirty="0"/>
              <a:t>Одним из ближайших соратников В. Дунина-Марцинкевича стал автор музыки к его сценическим произведениям, уроженец Беларуси, польский композитор </a:t>
            </a:r>
            <a:r>
              <a:rPr lang="be-BY" sz="2400" b="1" dirty="0">
                <a:solidFill>
                  <a:srgbClr val="C00000"/>
                </a:solidFill>
              </a:rPr>
              <a:t>Станислав</a:t>
            </a:r>
            <a:r>
              <a:rPr lang="be-BY" sz="2400" b="1" dirty="0"/>
              <a:t> </a:t>
            </a:r>
            <a:r>
              <a:rPr lang="be-BY" sz="2400" b="1" dirty="0">
                <a:solidFill>
                  <a:srgbClr val="C00000"/>
                </a:solidFill>
              </a:rPr>
              <a:t>Монюшко</a:t>
            </a:r>
            <a:r>
              <a:rPr lang="be-BY" sz="2400" b="1" dirty="0"/>
              <a:t>. Его музыкальная деятельность начиналась в Минске. Двенадцать песен композитор написал на стихи Я. Чечота. 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574112" y="2705456"/>
            <a:ext cx="8030336" cy="3387841"/>
            <a:chOff x="574112" y="2705456"/>
            <a:chExt cx="8030336" cy="3387841"/>
          </a:xfrm>
        </p:grpSpPr>
        <p:pic>
          <p:nvPicPr>
            <p:cNvPr id="6148" name="Picture 4" descr="http://www.mytravel.by/wp-content/uploads/manushko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66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597" t="4319" r="2172" b="33044"/>
            <a:stretch/>
          </p:blipFill>
          <p:spPr bwMode="auto">
            <a:xfrm flipH="1">
              <a:off x="574112" y="2852937"/>
              <a:ext cx="5366039" cy="324036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4" name="Picture 2" descr="http://delaemvmeste.by/wp-content/uploads/2013/07/494px-Stanis--aw_Moniuszko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17978" y="2705456"/>
              <a:ext cx="2786470" cy="338437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46" name="Picture 2" descr="http://www.mytravel.by/wp-content/uploads/manushko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981"/>
            <a:stretch/>
          </p:blipFill>
          <p:spPr bwMode="auto">
            <a:xfrm>
              <a:off x="755576" y="2996952"/>
              <a:ext cx="1955556" cy="29432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10982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548680"/>
            <a:ext cx="799288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be-BY" sz="2400" b="1" dirty="0"/>
              <a:t>Крестьянская тематика зазвучала в стихах </a:t>
            </a:r>
            <a:r>
              <a:rPr lang="be-BY" sz="2400" b="1" dirty="0">
                <a:solidFill>
                  <a:srgbClr val="C00000"/>
                </a:solidFill>
              </a:rPr>
              <a:t>Владислава</a:t>
            </a:r>
            <a:r>
              <a:rPr lang="be-BY" sz="2400" b="1" dirty="0"/>
              <a:t> </a:t>
            </a:r>
            <a:r>
              <a:rPr lang="be-BY" sz="2400" b="1" dirty="0">
                <a:solidFill>
                  <a:srgbClr val="C00000"/>
                </a:solidFill>
              </a:rPr>
              <a:t>Сырокомли</a:t>
            </a:r>
            <a:r>
              <a:rPr lang="be-BY" sz="2400" b="1" dirty="0"/>
              <a:t> (Людвика Кондратовича), устами которого белорусский крестьянин заявлял: </a:t>
            </a:r>
            <a:r>
              <a:rPr lang="be-BY" sz="2400" b="1" i="1" dirty="0">
                <a:solidFill>
                  <a:srgbClr val="0070C0"/>
                </a:solidFill>
              </a:rPr>
              <a:t>«Я край мой кармлю адвеку </a:t>
            </a:r>
            <a:r>
              <a:rPr lang="en-US" sz="2400" b="1" i="1" dirty="0" err="1">
                <a:solidFill>
                  <a:srgbClr val="0070C0"/>
                </a:solidFill>
              </a:rPr>
              <a:t>i</a:t>
            </a:r>
            <a:r>
              <a:rPr lang="be-BY" sz="2400" b="1" i="1" dirty="0">
                <a:solidFill>
                  <a:srgbClr val="0070C0"/>
                </a:solidFill>
              </a:rPr>
              <a:t> маю права звацца чалавекам». </a:t>
            </a:r>
            <a:r>
              <a:rPr lang="be-BY" sz="2400" b="1" dirty="0"/>
              <a:t>Стихотворение Сырокомли </a:t>
            </a:r>
            <a:r>
              <a:rPr lang="be-BY" sz="2400" b="1" dirty="0">
                <a:solidFill>
                  <a:srgbClr val="002060"/>
                </a:solidFill>
              </a:rPr>
              <a:t>«Почтальон» </a:t>
            </a:r>
            <a:r>
              <a:rPr lang="be-BY" sz="2400" b="1" dirty="0"/>
              <a:t>в переводе на русский язык стало известной песней «Когда я на почте служил ямщиком».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683568" y="2996952"/>
            <a:ext cx="7576306" cy="3188973"/>
            <a:chOff x="683568" y="2996952"/>
            <a:chExt cx="7576306" cy="3188973"/>
          </a:xfrm>
        </p:grpSpPr>
        <p:pic>
          <p:nvPicPr>
            <p:cNvPr id="7170" name="Picture 2" descr="http://baltnews.lt/images/101419/45/1014194562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69" r="14353"/>
            <a:stretch/>
          </p:blipFill>
          <p:spPr bwMode="auto">
            <a:xfrm>
              <a:off x="683568" y="3140968"/>
              <a:ext cx="4333478" cy="302433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4" name="Picture 6" descr="http://img1.liveinternet.ru/images/attach/c/4/78/555/78555429_large_Syrokomla_Wladyslaw_pomnik_w_Sw_Jana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868144" y="2996952"/>
              <a:ext cx="2391730" cy="318897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14736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548680"/>
            <a:ext cx="799288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be-BY" sz="2400" b="1" dirty="0"/>
              <a:t>Особое место в литературе первой половины XIX в. занимает творческое наследие крестьянского поэта </a:t>
            </a:r>
            <a:r>
              <a:rPr lang="be-BY" sz="2400" b="1" dirty="0">
                <a:solidFill>
                  <a:srgbClr val="C00000"/>
                </a:solidFill>
              </a:rPr>
              <a:t>Павлюка</a:t>
            </a:r>
            <a:r>
              <a:rPr lang="be-BY" sz="2400" b="1" dirty="0"/>
              <a:t> </a:t>
            </a:r>
            <a:r>
              <a:rPr lang="be-BY" sz="2400" b="1" dirty="0">
                <a:solidFill>
                  <a:srgbClr val="C00000"/>
                </a:solidFill>
              </a:rPr>
              <a:t>Багрима</a:t>
            </a:r>
            <a:r>
              <a:rPr lang="be-BY" sz="2400" b="1" dirty="0"/>
              <a:t>. В условиях крепостного права его талант не смог проявиться полностью. За переписывание запрещенных литературных произведений и участие в крестьянском выступлении он был отправлен на рекрутскую службу в царскую армию. Из трех тетрадей стихов молодого поэта до нас дошел только один — </a:t>
            </a:r>
            <a:r>
              <a:rPr lang="be-BY" sz="2400" b="1" dirty="0">
                <a:solidFill>
                  <a:srgbClr val="002060"/>
                </a:solidFill>
              </a:rPr>
              <a:t>«Зайграй, заиграй, хлопча малы...».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971600" y="3861048"/>
            <a:ext cx="7473863" cy="2331764"/>
            <a:chOff x="971600" y="3861048"/>
            <a:chExt cx="7473863" cy="2331764"/>
          </a:xfrm>
        </p:grpSpPr>
        <p:pic>
          <p:nvPicPr>
            <p:cNvPr id="8194" name="Picture 2" descr="http://delaemvmeste.by/wp-content/uploads/2014/11/Pashhlyuk-Bagryim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3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997"/>
            <a:stretch/>
          </p:blipFill>
          <p:spPr bwMode="auto">
            <a:xfrm>
              <a:off x="4139952" y="3861048"/>
              <a:ext cx="4305511" cy="230425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6" name="Picture 4" descr="http://1.bp.blogspot.com/-IRigKRGWQhA/UJvXPMvvG6I/AAAAAAAAA3E/DV1gphFPEaI/s400/IMG_0402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130"/>
            <a:stretch/>
          </p:blipFill>
          <p:spPr bwMode="auto">
            <a:xfrm>
              <a:off x="971600" y="3888812"/>
              <a:ext cx="3048883" cy="2304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63922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548680"/>
            <a:ext cx="79928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be-BY" sz="2400" b="1" dirty="0"/>
              <a:t>Творчество А. Мицкевича, В. Сырокомли, Я. Борщевского, В. Дунина-Марцинкевича стало свидетельством распространения </a:t>
            </a:r>
            <a:r>
              <a:rPr lang="be-BY" sz="2400" b="1" u="sng" dirty="0">
                <a:solidFill>
                  <a:srgbClr val="C00000"/>
                </a:solidFill>
              </a:rPr>
              <a:t>романтизма</a:t>
            </a:r>
            <a:r>
              <a:rPr lang="be-BY" sz="2400" b="1" dirty="0"/>
              <a:t>. Это художественное направление опиралось на национальные чувства и поэтизировало героических личностей, обращалось к внутреннему миру человека и идеализировало природу.</a:t>
            </a:r>
          </a:p>
        </p:txBody>
      </p:sp>
      <p:sp>
        <p:nvSpPr>
          <p:cNvPr id="3" name="AutoShape 2" descr="http://images.myshared.ru/4/313600/slide_1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e-BY"/>
          </a:p>
        </p:txBody>
      </p:sp>
      <p:sp>
        <p:nvSpPr>
          <p:cNvPr id="4" name="AutoShape 4" descr="http://images.myshared.ru/4/313600/slide_1.jpg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e-BY"/>
          </a:p>
        </p:txBody>
      </p:sp>
      <p:pic>
        <p:nvPicPr>
          <p:cNvPr id="9226" name="Picture 10" descr="http://www.vest-news.ru/files/article_images/2016/02/26/78289_47229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41140"/>
            <a:ext cx="8064896" cy="4084204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021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548680"/>
            <a:ext cx="799288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be-BY" sz="2400" b="1" dirty="0"/>
              <a:t>В изобразительном искусстве в историческом жанре работал портретист </a:t>
            </a:r>
            <a:r>
              <a:rPr lang="be-BY" sz="2400" b="1" dirty="0">
                <a:solidFill>
                  <a:srgbClr val="C00000"/>
                </a:solidFill>
              </a:rPr>
              <a:t>Валентин</a:t>
            </a:r>
            <a:r>
              <a:rPr lang="be-BY" sz="2400" b="1" dirty="0"/>
              <a:t> </a:t>
            </a:r>
            <a:r>
              <a:rPr lang="be-BY" sz="2400" b="1" dirty="0">
                <a:solidFill>
                  <a:srgbClr val="C00000"/>
                </a:solidFill>
              </a:rPr>
              <a:t>Ванькович</a:t>
            </a:r>
            <a:r>
              <a:rPr lang="be-BY" sz="2400" b="1" dirty="0"/>
              <a:t>. Он создал картины </a:t>
            </a:r>
            <a:r>
              <a:rPr lang="be-BY" sz="2400" b="1" dirty="0">
                <a:solidFill>
                  <a:srgbClr val="002060"/>
                </a:solidFill>
              </a:rPr>
              <a:t>«Наполеон у костра», «Мицкевич на скале Аю-Даг», портрет А. Пушкина </a:t>
            </a:r>
            <a:r>
              <a:rPr lang="be-BY" sz="2400" b="1" dirty="0"/>
              <a:t>и др. </a:t>
            </a:r>
            <a:endParaRPr lang="be-BY" sz="2400" b="1" dirty="0" smtClean="0"/>
          </a:p>
          <a:p>
            <a:pPr algn="just"/>
            <a:endParaRPr lang="ru-RU" sz="2400" b="1" dirty="0"/>
          </a:p>
          <a:p>
            <a:pPr algn="just"/>
            <a:endParaRPr lang="ru-RU" sz="2400" b="1" dirty="0" smtClean="0"/>
          </a:p>
          <a:p>
            <a:pPr algn="just"/>
            <a:endParaRPr lang="ru-RU" sz="2400" b="1" dirty="0"/>
          </a:p>
          <a:p>
            <a:pPr algn="just"/>
            <a:endParaRPr lang="ru-RU" sz="2400" b="1" dirty="0" smtClean="0"/>
          </a:p>
          <a:p>
            <a:pPr algn="just"/>
            <a:endParaRPr lang="ru-RU" sz="2400" b="1" dirty="0"/>
          </a:p>
          <a:p>
            <a:pPr algn="just"/>
            <a:endParaRPr lang="be-BY" sz="2400" b="1" dirty="0"/>
          </a:p>
          <a:p>
            <a:pPr algn="just"/>
            <a:r>
              <a:rPr lang="be-BY" sz="2400" b="1" dirty="0"/>
              <a:t>Немало полотен на исторические сюжеты создал </a:t>
            </a:r>
            <a:r>
              <a:rPr lang="be-BY" sz="2400" b="1" dirty="0" smtClean="0">
                <a:solidFill>
                  <a:srgbClr val="C00000"/>
                </a:solidFill>
              </a:rPr>
              <a:t>Ян Дамель,</a:t>
            </a:r>
            <a:r>
              <a:rPr lang="be-BY" sz="2400" b="1" dirty="0" smtClean="0"/>
              <a:t> </a:t>
            </a:r>
            <a:r>
              <a:rPr lang="be-BY" sz="2400" b="1" dirty="0"/>
              <a:t>среди которых «</a:t>
            </a:r>
            <a:r>
              <a:rPr lang="be-BY" sz="2400" b="1" dirty="0">
                <a:solidFill>
                  <a:srgbClr val="002060"/>
                </a:solidFill>
              </a:rPr>
              <a:t>Смерть магистра крестоносцев Ульриха фон Юнгингена в битве под Грюнвальдом», «Освобождение Т. Костюшко из темницы», «Отступление французов через Вильно в 1812 г.».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611560" y="2025096"/>
            <a:ext cx="7873693" cy="2268000"/>
            <a:chOff x="611560" y="2025096"/>
            <a:chExt cx="7873693" cy="2268000"/>
          </a:xfrm>
        </p:grpSpPr>
        <p:pic>
          <p:nvPicPr>
            <p:cNvPr id="10242" name="Picture 2" descr="Автопортрет Валентия Ваньковича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70" b="20232"/>
            <a:stretch/>
          </p:blipFill>
          <p:spPr bwMode="auto">
            <a:xfrm flipH="1">
              <a:off x="611560" y="2025096"/>
              <a:ext cx="2346426" cy="2268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44" name="Picture 4" descr="https://upload.wikimedia.org/wikipedia/commons/thumb/c/c3/HouseOfVankovich.JPG/220px-HouseOfVankovich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7726" y="2033084"/>
              <a:ext cx="3386482" cy="2232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46" name="Picture 6" descr="Автопортрет. 1817 г.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516216" y="2025096"/>
              <a:ext cx="1969037" cy="2268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39474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548680"/>
            <a:ext cx="79928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be-BY" sz="2400" b="1" dirty="0"/>
              <a:t>Развитие жанра натюрморта в белорусской живописи связано с именем уроженца Витебщины </a:t>
            </a:r>
            <a:r>
              <a:rPr lang="be-BY" sz="2400" b="1" dirty="0">
                <a:solidFill>
                  <a:srgbClr val="C00000"/>
                </a:solidFill>
              </a:rPr>
              <a:t>Ивана</a:t>
            </a:r>
            <a:r>
              <a:rPr lang="be-BY" sz="2400" b="1" dirty="0"/>
              <a:t> </a:t>
            </a:r>
            <a:r>
              <a:rPr lang="be-BY" sz="2400" b="1" dirty="0">
                <a:solidFill>
                  <a:srgbClr val="C00000"/>
                </a:solidFill>
              </a:rPr>
              <a:t>Хруцкого</a:t>
            </a:r>
            <a:r>
              <a:rPr lang="be-BY" sz="2400" b="1" dirty="0"/>
              <a:t>. Прославился он и как выдающийся портретист. Среди его произведений — </a:t>
            </a:r>
            <a:r>
              <a:rPr lang="be-BY" sz="2400" b="1" dirty="0">
                <a:solidFill>
                  <a:srgbClr val="002060"/>
                </a:solidFill>
              </a:rPr>
              <a:t>«Портрет </a:t>
            </a:r>
            <a:r>
              <a:rPr lang="be-BY" sz="2400" b="1" dirty="0" smtClean="0">
                <a:solidFill>
                  <a:srgbClr val="002060"/>
                </a:solidFill>
              </a:rPr>
              <a:t>жены </a:t>
            </a:r>
            <a:r>
              <a:rPr lang="be-BY" sz="2400" b="1" dirty="0">
                <a:solidFill>
                  <a:srgbClr val="002060"/>
                </a:solidFill>
              </a:rPr>
              <a:t>с цветами и фруктами» </a:t>
            </a:r>
            <a:r>
              <a:rPr lang="be-BY" sz="2400" b="1" dirty="0"/>
              <a:t>и др</a:t>
            </a:r>
            <a:r>
              <a:rPr lang="be-BY" sz="2400" b="1" dirty="0" smtClean="0"/>
              <a:t>.</a:t>
            </a:r>
            <a:endParaRPr lang="be-BY" sz="2400" b="1" dirty="0"/>
          </a:p>
        </p:txBody>
      </p:sp>
      <p:grpSp>
        <p:nvGrpSpPr>
          <p:cNvPr id="3" name="Группа 2"/>
          <p:cNvGrpSpPr/>
          <p:nvPr/>
        </p:nvGrpSpPr>
        <p:grpSpPr>
          <a:xfrm>
            <a:off x="583796" y="2391808"/>
            <a:ext cx="8022005" cy="3773080"/>
            <a:chOff x="539552" y="2391808"/>
            <a:chExt cx="8022005" cy="3773080"/>
          </a:xfrm>
        </p:grpSpPr>
        <p:pic>
          <p:nvPicPr>
            <p:cNvPr id="11266" name="Picture 2" descr="Фотография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838648" y="2391808"/>
              <a:ext cx="2722909" cy="3744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68" name="Picture 4" descr="http://www.bernardinai.lt/file/9d7b17780f070e47cc2d71fb0d0a5022eb40a07d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2420888"/>
              <a:ext cx="5264998" cy="3744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03860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548680"/>
            <a:ext cx="799288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be-BY" sz="2400" b="1" dirty="0"/>
              <a:t>Композитор </a:t>
            </a:r>
            <a:r>
              <a:rPr lang="be-BY" sz="2400" b="1" dirty="0">
                <a:solidFill>
                  <a:srgbClr val="C00000"/>
                </a:solidFill>
              </a:rPr>
              <a:t>Антон</a:t>
            </a:r>
            <a:r>
              <a:rPr lang="be-BY" sz="2400" b="1" dirty="0"/>
              <a:t> </a:t>
            </a:r>
            <a:r>
              <a:rPr lang="be-BY" sz="2400" b="1" dirty="0">
                <a:solidFill>
                  <a:srgbClr val="C00000"/>
                </a:solidFill>
              </a:rPr>
              <a:t>Абрамович</a:t>
            </a:r>
            <a:r>
              <a:rPr lang="be-BY" sz="2400" b="1" dirty="0"/>
              <a:t>, родившийся на Витебщине, писал свои музыкальные произведения на основе белорусских народных песен и танцев. </a:t>
            </a:r>
            <a:endParaRPr lang="be-BY" sz="2400" b="1" dirty="0" smtClean="0"/>
          </a:p>
          <a:p>
            <a:pPr algn="just"/>
            <a:r>
              <a:rPr lang="be-BY" sz="2400" b="1" dirty="0"/>
              <a:t>В своем поместье Залесье на Сморгонщине сочинял полонезы, в т. ч. </a:t>
            </a:r>
            <a:r>
              <a:rPr lang="be-BY" sz="2400" b="1" dirty="0" smtClean="0"/>
              <a:t>«</a:t>
            </a:r>
            <a:r>
              <a:rPr lang="be-BY" sz="2400" b="1" dirty="0" smtClean="0">
                <a:solidFill>
                  <a:srgbClr val="002060"/>
                </a:solidFill>
              </a:rPr>
              <a:t>Прощание</a:t>
            </a:r>
            <a:r>
              <a:rPr lang="be-BY" sz="2400" b="1" dirty="0" smtClean="0"/>
              <a:t> </a:t>
            </a:r>
            <a:r>
              <a:rPr lang="be-BY" sz="2400" b="1" dirty="0" smtClean="0">
                <a:solidFill>
                  <a:srgbClr val="002060"/>
                </a:solidFill>
              </a:rPr>
              <a:t>с Родиной»,</a:t>
            </a:r>
            <a:r>
              <a:rPr lang="be-BY" sz="2400" b="1" dirty="0" smtClean="0"/>
              <a:t> </a:t>
            </a:r>
            <a:r>
              <a:rPr lang="be-BY" sz="2400" b="1" dirty="0">
                <a:solidFill>
                  <a:srgbClr val="C00000"/>
                </a:solidFill>
              </a:rPr>
              <a:t>Михал</a:t>
            </a:r>
            <a:r>
              <a:rPr lang="be-BY" sz="2400" b="1" dirty="0"/>
              <a:t> </a:t>
            </a:r>
            <a:r>
              <a:rPr lang="be-BY" sz="2400" b="1" dirty="0">
                <a:solidFill>
                  <a:srgbClr val="C00000"/>
                </a:solidFill>
              </a:rPr>
              <a:t>Клеофас</a:t>
            </a:r>
            <a:r>
              <a:rPr lang="be-BY" sz="2400" b="1" dirty="0"/>
              <a:t> </a:t>
            </a:r>
            <a:r>
              <a:rPr lang="be-BY" sz="2400" b="1" dirty="0">
                <a:solidFill>
                  <a:srgbClr val="C00000"/>
                </a:solidFill>
              </a:rPr>
              <a:t>Огинский</a:t>
            </a:r>
            <a:r>
              <a:rPr lang="be-BY" sz="2400" b="1" dirty="0"/>
              <a:t> — автор так и не реализованного проекта возрождения ВКЛ.</a:t>
            </a:r>
          </a:p>
          <a:p>
            <a:pPr algn="just"/>
            <a:endParaRPr lang="be-BY" sz="2400" b="1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560438" y="3068960"/>
            <a:ext cx="8160829" cy="3084011"/>
            <a:chOff x="560438" y="3068960"/>
            <a:chExt cx="8160829" cy="3084011"/>
          </a:xfrm>
        </p:grpSpPr>
        <p:pic>
          <p:nvPicPr>
            <p:cNvPr id="12290" name="Picture 2" descr="http://classic-online.ru/uploads/100000/99934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89"/>
            <a:stretch/>
          </p:blipFill>
          <p:spPr bwMode="auto">
            <a:xfrm>
              <a:off x="560438" y="3068960"/>
              <a:ext cx="2427385" cy="308401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92" name="Picture 4" descr="http://grodnonews.by/cache/upload/iblock/6de/6de3e3a7c917a042cb606bebc6db2d73-310xauto.jpg"/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33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642"/>
            <a:stretch/>
          </p:blipFill>
          <p:spPr bwMode="auto">
            <a:xfrm>
              <a:off x="5436096" y="3140968"/>
              <a:ext cx="3285171" cy="2880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94" name="Picture 6" descr="http://www.buk.by/images/balamuty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  <a14:imgEffect>
                        <a14:saturation sat="30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5776" y="3284984"/>
              <a:ext cx="3816424" cy="266429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81893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548680"/>
            <a:ext cx="799288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be-BY" sz="2400" b="1" dirty="0"/>
              <a:t>После присоединения белорусских земель к Российской империи школы белорусских губерний были включены в состав Виленского учебного округа. </a:t>
            </a:r>
            <a:endParaRPr lang="be-BY" sz="2400" b="1" dirty="0" smtClean="0"/>
          </a:p>
          <a:p>
            <a:pPr algn="just"/>
            <a:endParaRPr lang="be-BY" sz="2400" b="1" dirty="0"/>
          </a:p>
          <a:p>
            <a:pPr algn="just"/>
            <a:endParaRPr lang="be-BY" sz="2400" b="1" dirty="0" smtClean="0"/>
          </a:p>
          <a:p>
            <a:pPr algn="just"/>
            <a:endParaRPr lang="be-BY" sz="2400" b="1" dirty="0"/>
          </a:p>
          <a:p>
            <a:pPr algn="just"/>
            <a:endParaRPr lang="be-BY" sz="2400" b="1" dirty="0" smtClean="0"/>
          </a:p>
          <a:p>
            <a:pPr algn="just"/>
            <a:endParaRPr lang="be-BY" sz="2400" b="1" dirty="0"/>
          </a:p>
          <a:p>
            <a:pPr algn="just"/>
            <a:endParaRPr lang="be-BY" sz="2400" b="1" dirty="0" smtClean="0"/>
          </a:p>
          <a:p>
            <a:pPr algn="just"/>
            <a:endParaRPr lang="be-BY" sz="2400" b="1" dirty="0"/>
          </a:p>
          <a:p>
            <a:pPr algn="just"/>
            <a:endParaRPr lang="be-BY" sz="2400" b="1" dirty="0" smtClean="0"/>
          </a:p>
          <a:p>
            <a:pPr algn="just"/>
            <a:r>
              <a:rPr lang="be-BY" sz="2400" b="1" dirty="0" smtClean="0"/>
              <a:t>Центром </a:t>
            </a:r>
            <a:r>
              <a:rPr lang="be-BY" sz="2400" b="1" dirty="0"/>
              <a:t>образования являлся </a:t>
            </a:r>
            <a:r>
              <a:rPr lang="be-BY" sz="2400" b="1" dirty="0">
                <a:solidFill>
                  <a:srgbClr val="C00000"/>
                </a:solidFill>
              </a:rPr>
              <a:t>Виленский университет</a:t>
            </a:r>
            <a:r>
              <a:rPr lang="be-BY" sz="2400" b="1" dirty="0"/>
              <a:t>, в который в </a:t>
            </a:r>
            <a:r>
              <a:rPr lang="be-BY" sz="2400" b="1" dirty="0">
                <a:solidFill>
                  <a:srgbClr val="C00000"/>
                </a:solidFill>
              </a:rPr>
              <a:t>1803</a:t>
            </a:r>
            <a:r>
              <a:rPr lang="be-BY" sz="2400" b="1" dirty="0"/>
              <a:t> г. была реорганизована Главная Виленская школа. Преподавание в университете велось на польском языке. 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683568" y="1831808"/>
            <a:ext cx="7789578" cy="2713016"/>
            <a:chOff x="683568" y="1831808"/>
            <a:chExt cx="7789578" cy="2713016"/>
          </a:xfrm>
        </p:grpSpPr>
        <p:pic>
          <p:nvPicPr>
            <p:cNvPr id="1026" name="Picture 2" descr="http://b-abo.com/triproute/files/1372/1372_7e14f3b9-2f4a-b0df-c767-526a7f6cc0d9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68" y="1844824"/>
              <a:ext cx="3703766" cy="2700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 descr="C:\Users\1968\Pictures\64826941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3236" y="1831808"/>
              <a:ext cx="4059910" cy="2700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01174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548680"/>
            <a:ext cx="79928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be-BY" sz="2400" b="1" dirty="0"/>
              <a:t>В архитектуре царил стиль </a:t>
            </a:r>
            <a:r>
              <a:rPr lang="be-BY" sz="2400" b="1" u="sng" dirty="0">
                <a:solidFill>
                  <a:srgbClr val="C00000"/>
                </a:solidFill>
              </a:rPr>
              <a:t>классицизм</a:t>
            </a:r>
            <a:r>
              <a:rPr lang="be-BY" sz="2400" b="1" dirty="0"/>
              <a:t>, памятниками которого являются дворец Румянцевых-Паскевичей и собор Святых Петра и Павла в Гомеле.</a:t>
            </a:r>
          </a:p>
          <a:p>
            <a:pPr algn="just"/>
            <a:endParaRPr lang="be-BY" sz="2400" b="1" dirty="0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1835696" y="4725144"/>
            <a:ext cx="5760640" cy="1296144"/>
          </a:xfrm>
          <a:prstGeom prst="rect">
            <a:avLst/>
          </a:prstGeom>
        </p:spPr>
        <p:txBody>
          <a:bodyPr numCol="1">
            <a:prstTxWarp prst="textPlain">
              <a:avLst/>
            </a:prstTxWarp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e-BY" b="1" dirty="0" smtClean="0">
                <a:solidFill>
                  <a:schemeClr val="tx2">
                    <a:lumMod val="50000"/>
                  </a:schemeClr>
                </a:solidFill>
                <a:latin typeface="Fairy Tale" panose="02000000000000000000" pitchFamily="2" charset="0"/>
              </a:rPr>
              <a:t>Удачи!</a:t>
            </a:r>
            <a:endParaRPr lang="be-BY" dirty="0">
              <a:solidFill>
                <a:schemeClr val="tx2">
                  <a:lumMod val="50000"/>
                </a:schemeClr>
              </a:solidFill>
              <a:latin typeface="Fairy Tale" panose="02000000000000000000" pitchFamily="2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853507" y="1700808"/>
            <a:ext cx="7318893" cy="2966748"/>
            <a:chOff x="755576" y="1686388"/>
            <a:chExt cx="6048672" cy="2966748"/>
          </a:xfrm>
        </p:grpSpPr>
        <p:pic>
          <p:nvPicPr>
            <p:cNvPr id="13314" name="Picture 2" descr="https://www.arttube.ru/images/catalogue/variations/galery/ef15cd42e82c9badc0a2c5986181bccd-150x150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576" y="1700808"/>
              <a:ext cx="2952328" cy="295232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316" name="Picture 4" descr="https://otvet.imgsmail.ru/download/187650907_dc6ce26d7ae9f60a41829cd07ff2af60_800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2248" y="1686388"/>
              <a:ext cx="2952000" cy="2952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08081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1968\Pictures\1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00808"/>
            <a:ext cx="4533900" cy="16478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548680"/>
            <a:ext cx="799288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be-BY" sz="2400" b="1" dirty="0"/>
              <a:t>Однако в 1832 г. </a:t>
            </a:r>
            <a:r>
              <a:rPr lang="be-BY" sz="2400" b="1" dirty="0" smtClean="0"/>
              <a:t>Виленский </a:t>
            </a:r>
            <a:r>
              <a:rPr lang="be-BY" sz="2400" b="1" dirty="0"/>
              <a:t>университет был закрыт, так как каждый третий его студент принимал участие в восстании 1830—1831 гг. </a:t>
            </a:r>
            <a:endParaRPr lang="be-BY" sz="2400" b="1" dirty="0" smtClean="0"/>
          </a:p>
          <a:p>
            <a:pPr algn="just"/>
            <a:endParaRPr lang="be-BY" sz="2400" b="1" dirty="0"/>
          </a:p>
          <a:p>
            <a:pPr algn="just"/>
            <a:endParaRPr lang="be-BY" sz="2400" b="1" dirty="0" smtClean="0"/>
          </a:p>
          <a:p>
            <a:pPr algn="just"/>
            <a:endParaRPr lang="be-BY" sz="2400" b="1" dirty="0"/>
          </a:p>
          <a:p>
            <a:pPr algn="just"/>
            <a:endParaRPr lang="be-BY" sz="2400" b="1" dirty="0" smtClean="0"/>
          </a:p>
          <a:p>
            <a:pPr algn="just"/>
            <a:r>
              <a:rPr lang="be-BY" sz="2400" b="1" dirty="0" smtClean="0"/>
              <a:t>Образование </a:t>
            </a:r>
            <a:r>
              <a:rPr lang="be-BY" sz="2400" b="1" dirty="0"/>
              <a:t>начало строиться на принципе </a:t>
            </a:r>
            <a:r>
              <a:rPr lang="be-BY" sz="2400" b="1" u="sng" dirty="0">
                <a:solidFill>
                  <a:srgbClr val="C00000"/>
                </a:solidFill>
              </a:rPr>
              <a:t>«православие, самодержавие, народность»</a:t>
            </a:r>
            <a:r>
              <a:rPr lang="be-BY" sz="2400" b="1" dirty="0">
                <a:solidFill>
                  <a:srgbClr val="C00000"/>
                </a:solidFill>
              </a:rPr>
              <a:t>, </a:t>
            </a:r>
            <a:r>
              <a:rPr lang="be-BY" sz="2400" b="1" dirty="0"/>
              <a:t>что означало воспитание и обучение в духе верности русской православной церкви и преданности российскому самодержавию. Преподавание во всех типах учебных заведений было переведено на русский язык, а сам он вводился в качестве обязательного предмета. Польский язык был исключен из учебных программ</a:t>
            </a:r>
            <a:r>
              <a:rPr lang="be-BY" sz="2400" b="1" dirty="0" smtClean="0"/>
              <a:t>.</a:t>
            </a:r>
            <a:endParaRPr lang="be-BY" sz="2400" b="1" dirty="0"/>
          </a:p>
        </p:txBody>
      </p:sp>
      <p:pic>
        <p:nvPicPr>
          <p:cNvPr id="2050" name="Picture 2" descr="http://starove.ru/wp-content/uploads/2014/06/school_Makovskiy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584" y="1268760"/>
            <a:ext cx="3400858" cy="2016224"/>
          </a:xfrm>
          <a:prstGeom prst="rect">
            <a:avLst/>
          </a:prstGeom>
          <a:ln>
            <a:noFill/>
          </a:ln>
          <a:effectLst>
            <a:softEdge rad="190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910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548680"/>
            <a:ext cx="79928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be-BY" sz="2400" b="1" dirty="0"/>
              <a:t>В </a:t>
            </a:r>
            <a:r>
              <a:rPr lang="be-BY" sz="2400" b="1" dirty="0">
                <a:solidFill>
                  <a:srgbClr val="C00000"/>
                </a:solidFill>
              </a:rPr>
              <a:t>1819</a:t>
            </a:r>
            <a:r>
              <a:rPr lang="be-BY" sz="2400" b="1" dirty="0"/>
              <a:t> г. в Гомеле была открыта первая в Российской империи </a:t>
            </a:r>
            <a:r>
              <a:rPr lang="be-BY" sz="2400" b="1" u="sng" dirty="0">
                <a:solidFill>
                  <a:srgbClr val="C00000"/>
                </a:solidFill>
              </a:rPr>
              <a:t>ланкастерская школа взаимного обучения</a:t>
            </a:r>
            <a:r>
              <a:rPr lang="be-BY" sz="2400" b="1" dirty="0"/>
              <a:t>. </a:t>
            </a:r>
            <a:endParaRPr lang="be-BY" sz="2400" b="1" dirty="0" smtClean="0"/>
          </a:p>
          <a:p>
            <a:pPr algn="just"/>
            <a:r>
              <a:rPr lang="be-BY" sz="2400" b="1" dirty="0" smtClean="0"/>
              <a:t>В </a:t>
            </a:r>
            <a:r>
              <a:rPr lang="be-BY" sz="2400" b="1" dirty="0"/>
              <a:t>таких школах детей и взрослых обучали более подготовленные ученики под руководством учителя, и предназначались они для быстрого и дешевого получения элементарного образования.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683568" y="2852936"/>
            <a:ext cx="7920880" cy="3288891"/>
            <a:chOff x="683568" y="2852936"/>
            <a:chExt cx="7920880" cy="3288891"/>
          </a:xfrm>
        </p:grpSpPr>
        <p:pic>
          <p:nvPicPr>
            <p:cNvPr id="3074" name="Picture 2" descr="https://newtonew.com/uploads/media/cache/resize_616/uploads/ckeditor/Monitorial_education_system_Bell-Lancaster_19th_century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6" t="12887" r="3638" b="17074"/>
            <a:stretch/>
          </p:blipFill>
          <p:spPr bwMode="auto">
            <a:xfrm>
              <a:off x="683568" y="2852936"/>
              <a:ext cx="5471651" cy="328889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 descr="http://cs4395.userapi.com/u18044175/-14/x_64baa5b3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7618" y="3140968"/>
              <a:ext cx="2396830" cy="2396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22256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548680"/>
            <a:ext cx="799288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be-BY" sz="2400" b="1" dirty="0"/>
              <a:t>В соответствии с реформой П. Д. Киселева были открыты начальные школы для государственных крестьян, учителями в которых чаще всего были местные священники</a:t>
            </a:r>
            <a:r>
              <a:rPr lang="ru-RU" sz="2400" b="1" dirty="0"/>
              <a:t> </a:t>
            </a:r>
            <a:r>
              <a:rPr lang="ru-RU" sz="2400" b="1" u="sng" dirty="0">
                <a:solidFill>
                  <a:srgbClr val="C00000"/>
                </a:solidFill>
              </a:rPr>
              <a:t>( церковно-приходские )</a:t>
            </a:r>
            <a:r>
              <a:rPr lang="be-BY" sz="2400" b="1" dirty="0"/>
              <a:t>. </a:t>
            </a:r>
            <a:endParaRPr lang="be-BY" sz="2400" b="1" dirty="0" smtClean="0"/>
          </a:p>
          <a:p>
            <a:pPr algn="just"/>
            <a:r>
              <a:rPr lang="be-BY" sz="2400" b="1" dirty="0" smtClean="0"/>
              <a:t>Среднее </a:t>
            </a:r>
            <a:r>
              <a:rPr lang="be-BY" sz="2400" b="1" dirty="0"/>
              <a:t>образование можно было получить в </a:t>
            </a:r>
            <a:r>
              <a:rPr lang="be-BY" sz="2400" b="1" u="sng" dirty="0">
                <a:solidFill>
                  <a:srgbClr val="C00000"/>
                </a:solidFill>
              </a:rPr>
              <a:t>гимназиях</a:t>
            </a:r>
            <a:r>
              <a:rPr lang="be-BY" sz="2400" b="1" dirty="0"/>
              <a:t>, а также иезуитских </a:t>
            </a:r>
            <a:r>
              <a:rPr lang="be-BY" sz="2400" b="1" u="sng" dirty="0">
                <a:solidFill>
                  <a:srgbClr val="C00000"/>
                </a:solidFill>
              </a:rPr>
              <a:t>коллегиумах</a:t>
            </a:r>
            <a:r>
              <a:rPr lang="be-BY" sz="2400" b="1" dirty="0"/>
              <a:t>. </a:t>
            </a:r>
            <a:endParaRPr lang="be-BY" sz="2400" b="1" dirty="0" smtClean="0"/>
          </a:p>
          <a:p>
            <a:pPr algn="just"/>
            <a:endParaRPr lang="ru-RU" sz="2400" b="1" dirty="0" smtClean="0"/>
          </a:p>
          <a:p>
            <a:pPr algn="just"/>
            <a:endParaRPr lang="ru-RU" sz="2400" b="1" dirty="0"/>
          </a:p>
          <a:p>
            <a:pPr algn="just"/>
            <a:endParaRPr lang="ru-RU" sz="2400" b="1" dirty="0" smtClean="0"/>
          </a:p>
          <a:p>
            <a:pPr algn="just"/>
            <a:endParaRPr lang="ru-RU" sz="2400" b="1" dirty="0"/>
          </a:p>
          <a:p>
            <a:pPr algn="just"/>
            <a:endParaRPr lang="ru-RU" sz="2400" b="1" dirty="0" smtClean="0"/>
          </a:p>
          <a:p>
            <a:pPr algn="just"/>
            <a:endParaRPr lang="ru-RU" sz="2400" b="1" dirty="0"/>
          </a:p>
          <a:p>
            <a:pPr algn="just"/>
            <a:r>
              <a:rPr lang="be-BY" sz="2400" b="1" dirty="0"/>
              <a:t>Высоким уровнем обучения выделялся Полоцкий коллегиум, преобразованный в </a:t>
            </a:r>
            <a:r>
              <a:rPr lang="be-BY" sz="2400" b="1" dirty="0">
                <a:solidFill>
                  <a:srgbClr val="C00000"/>
                </a:solidFill>
              </a:rPr>
              <a:t>иезуитскую академию</a:t>
            </a:r>
            <a:r>
              <a:rPr lang="be-BY" sz="2400" b="1" dirty="0"/>
              <a:t>, действовавшую в </a:t>
            </a:r>
            <a:r>
              <a:rPr lang="be-BY" sz="2400" b="1" dirty="0">
                <a:solidFill>
                  <a:srgbClr val="C00000"/>
                </a:solidFill>
              </a:rPr>
              <a:t>1812—1820</a:t>
            </a:r>
            <a:r>
              <a:rPr lang="be-BY" sz="2400" b="1" dirty="0"/>
              <a:t> гг</a:t>
            </a:r>
            <a:r>
              <a:rPr lang="be-BY" sz="2400" b="1" dirty="0" smtClean="0"/>
              <a:t>.</a:t>
            </a:r>
            <a:endParaRPr lang="be-BY" sz="2400" b="1" dirty="0"/>
          </a:p>
        </p:txBody>
      </p:sp>
      <p:grpSp>
        <p:nvGrpSpPr>
          <p:cNvPr id="3" name="Группа 2"/>
          <p:cNvGrpSpPr/>
          <p:nvPr/>
        </p:nvGrpSpPr>
        <p:grpSpPr>
          <a:xfrm>
            <a:off x="700048" y="2766180"/>
            <a:ext cx="7854408" cy="2308461"/>
            <a:chOff x="611560" y="2766180"/>
            <a:chExt cx="7854408" cy="2308461"/>
          </a:xfrm>
        </p:grpSpPr>
        <p:pic>
          <p:nvPicPr>
            <p:cNvPr id="4102" name="Picture 6" descr="http://nature.baikal.ru/phs/norm/27/27256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2770641"/>
              <a:ext cx="3225600" cy="2304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4" name="Picture 8" descr="C:\Users\1968\Pictures\07c766e02a16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296"/>
            <a:stretch/>
          </p:blipFill>
          <p:spPr bwMode="auto">
            <a:xfrm>
              <a:off x="3851920" y="2766180"/>
              <a:ext cx="4614048" cy="2304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11630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mogilev-region.gov.by/files/napoleon_orda-institute_of_agriculture_horki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79610"/>
            <a:ext cx="8064896" cy="4525199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548680"/>
            <a:ext cx="79928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be-BY" sz="2400" b="1" dirty="0"/>
              <a:t>Потребности развития сельского хозяйства привели к открытию в </a:t>
            </a:r>
            <a:r>
              <a:rPr lang="be-BY" sz="2400" b="1" dirty="0">
                <a:solidFill>
                  <a:srgbClr val="C00000"/>
                </a:solidFill>
              </a:rPr>
              <a:t>1848</a:t>
            </a:r>
            <a:r>
              <a:rPr lang="be-BY" sz="2400" b="1" dirty="0"/>
              <a:t> г. в Горы-Горках Могилевской губернии </a:t>
            </a:r>
            <a:r>
              <a:rPr lang="be-BY" sz="2400" b="1" u="sng" dirty="0">
                <a:solidFill>
                  <a:srgbClr val="C00000"/>
                </a:solidFill>
              </a:rPr>
              <a:t>земледельческого</a:t>
            </a:r>
            <a:r>
              <a:rPr lang="be-BY" sz="2400" b="1" u="sng" dirty="0"/>
              <a:t> </a:t>
            </a:r>
            <a:r>
              <a:rPr lang="be-BY" sz="2400" b="1" u="sng" dirty="0">
                <a:solidFill>
                  <a:srgbClr val="C00000"/>
                </a:solidFill>
              </a:rPr>
              <a:t>института</a:t>
            </a:r>
            <a:r>
              <a:rPr lang="be-BY" sz="2400" b="1" dirty="0">
                <a:solidFill>
                  <a:srgbClr val="C00000"/>
                </a:solidFill>
              </a:rPr>
              <a:t> </a:t>
            </a:r>
            <a:r>
              <a:rPr lang="be-BY" sz="2400" b="1" dirty="0"/>
              <a:t>— первого в России высшего учебного заведения агрономического профиля.</a:t>
            </a:r>
          </a:p>
        </p:txBody>
      </p:sp>
    </p:spTree>
    <p:extLst>
      <p:ext uri="{BB962C8B-B14F-4D97-AF65-F5344CB8AC3E}">
        <p14:creationId xmlns:p14="http://schemas.microsoft.com/office/powerpoint/2010/main" val="658172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548680"/>
            <a:ext cx="79928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be-BY" sz="2400" b="1" dirty="0"/>
              <a:t>Становление научных знаний о Беларуси и белорусском народе было связано с возникновением </a:t>
            </a:r>
            <a:r>
              <a:rPr lang="be-BY" sz="2400" b="1" u="sng" dirty="0">
                <a:solidFill>
                  <a:srgbClr val="C00000"/>
                </a:solidFill>
              </a:rPr>
              <a:t>белорусоведения</a:t>
            </a:r>
            <a:r>
              <a:rPr lang="be-BY" sz="2400" b="1" dirty="0"/>
              <a:t>. Одним из первых исследователей нашей истории, устного народного творчества и языка стал автор очерков </a:t>
            </a:r>
            <a:r>
              <a:rPr lang="be-BY" sz="2400" b="1" dirty="0">
                <a:solidFill>
                  <a:srgbClr val="002060"/>
                </a:solidFill>
              </a:rPr>
              <a:t>«Путешествие по Полесью и Белорусскому краю»</a:t>
            </a:r>
            <a:r>
              <a:rPr lang="be-BY" sz="2400" b="1" dirty="0"/>
              <a:t> </a:t>
            </a:r>
            <a:r>
              <a:rPr lang="be-BY" sz="2400" b="1" dirty="0">
                <a:solidFill>
                  <a:srgbClr val="C00000"/>
                </a:solidFill>
              </a:rPr>
              <a:t>Павел</a:t>
            </a:r>
            <a:r>
              <a:rPr lang="be-BY" sz="2400" b="1" dirty="0"/>
              <a:t> </a:t>
            </a:r>
            <a:r>
              <a:rPr lang="be-BY" sz="2400" b="1" dirty="0">
                <a:solidFill>
                  <a:srgbClr val="C00000"/>
                </a:solidFill>
              </a:rPr>
              <a:t>Шпилевский</a:t>
            </a:r>
            <a:r>
              <a:rPr lang="be-BY" sz="2400" b="1" dirty="0"/>
              <a:t>. 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1196830" y="2686868"/>
            <a:ext cx="7335610" cy="3550444"/>
            <a:chOff x="1196830" y="2686868"/>
            <a:chExt cx="7335610" cy="3550444"/>
          </a:xfrm>
        </p:grpSpPr>
        <p:pic>
          <p:nvPicPr>
            <p:cNvPr id="6146" name="Picture 2" descr="http://www.cultin.ru/writers-images/shpilevskijj-pavel-mikhajjlovich_0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1996" y="2686868"/>
              <a:ext cx="3550444" cy="355044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" name="Группа 2"/>
            <p:cNvGrpSpPr/>
            <p:nvPr/>
          </p:nvGrpSpPr>
          <p:grpSpPr>
            <a:xfrm>
              <a:off x="1196830" y="2993031"/>
              <a:ext cx="3087138" cy="2740225"/>
              <a:chOff x="755576" y="2852936"/>
              <a:chExt cx="3087138" cy="2740225"/>
            </a:xfrm>
          </p:grpSpPr>
          <p:pic>
            <p:nvPicPr>
              <p:cNvPr id="6148" name="Picture 4" descr="http://kk.docdat.com/pars_docs/refs/454/453629/453629_html_5a171d7a.jp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5576" y="2852936"/>
                <a:ext cx="1557491" cy="23283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50" name="Picture 6" descr="http://kajdan.eto-ya.com/files/2013/08/novyj-risunok9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178705">
                <a:off x="2049250" y="3155475"/>
                <a:ext cx="1793464" cy="24376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16927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548680"/>
            <a:ext cx="799288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be-BY" sz="2400" b="1" dirty="0"/>
              <a:t>Одним из первых собирателей и исследователей белорусского фольклора был участник Общества филоматов Виленского университета поэт </a:t>
            </a:r>
            <a:r>
              <a:rPr lang="be-BY" sz="2400" b="1" dirty="0">
                <a:solidFill>
                  <a:srgbClr val="C00000"/>
                </a:solidFill>
              </a:rPr>
              <a:t>Ян</a:t>
            </a:r>
            <a:r>
              <a:rPr lang="be-BY" sz="2400" b="1" dirty="0"/>
              <a:t> </a:t>
            </a:r>
            <a:r>
              <a:rPr lang="be-BY" sz="2400" b="1" dirty="0">
                <a:solidFill>
                  <a:srgbClr val="C00000"/>
                </a:solidFill>
              </a:rPr>
              <a:t>Чечот</a:t>
            </a:r>
            <a:r>
              <a:rPr lang="be-BY" sz="2400" b="1" dirty="0"/>
              <a:t>. Он издал 6 фольклорных песенных сборников (преимущественно в переводе на польский язык). Считается, что в белорусских текстах Яна Чечота впервые появилась буква «ў» (у краткое). </a:t>
            </a:r>
          </a:p>
        </p:txBody>
      </p:sp>
      <p:pic>
        <p:nvPicPr>
          <p:cNvPr id="7170" name="Picture 2" descr="http://orda.of.by/.ga/n/nov_mysh/chechet/nf/.big/img_5971_23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140967"/>
            <a:ext cx="2724840" cy="313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obzor-mest.ru/wp-content/uploads/2014/04/pamyatnik-bukve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124" y="3111472"/>
            <a:ext cx="4176000" cy="313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981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548680"/>
            <a:ext cx="799288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be-BY" sz="2400" b="1" dirty="0"/>
              <a:t>Значительный вклад в развитие белорусоведения внесли братья </a:t>
            </a:r>
            <a:r>
              <a:rPr lang="be-BY" sz="2400" b="1" dirty="0">
                <a:solidFill>
                  <a:srgbClr val="C00000"/>
                </a:solidFill>
              </a:rPr>
              <a:t>Евстафий</a:t>
            </a:r>
            <a:r>
              <a:rPr lang="be-BY" sz="2400" b="1" dirty="0"/>
              <a:t> и </a:t>
            </a:r>
            <a:r>
              <a:rPr lang="be-BY" sz="2400" b="1" dirty="0">
                <a:solidFill>
                  <a:srgbClr val="C00000"/>
                </a:solidFill>
              </a:rPr>
              <a:t>Константин</a:t>
            </a:r>
            <a:r>
              <a:rPr lang="be-BY" sz="2400" b="1" dirty="0"/>
              <a:t> </a:t>
            </a:r>
            <a:r>
              <a:rPr lang="be-BY" sz="2400" b="1" dirty="0">
                <a:solidFill>
                  <a:srgbClr val="C00000"/>
                </a:solidFill>
              </a:rPr>
              <a:t>Тышкевичи</a:t>
            </a:r>
            <a:r>
              <a:rPr lang="be-BY" sz="2400" b="1" dirty="0"/>
              <a:t>. По их инициативе в </a:t>
            </a:r>
            <a:r>
              <a:rPr lang="be-BY" sz="2400" b="1" dirty="0">
                <a:solidFill>
                  <a:srgbClr val="C00000"/>
                </a:solidFill>
              </a:rPr>
              <a:t>1842</a:t>
            </a:r>
            <a:r>
              <a:rPr lang="be-BY" sz="2400" b="1" dirty="0"/>
              <a:t> г. в Логойске был создан первый в Беларуси </a:t>
            </a:r>
            <a:r>
              <a:rPr lang="be-BY" sz="2400" b="1" u="sng" dirty="0">
                <a:solidFill>
                  <a:srgbClr val="C00000"/>
                </a:solidFill>
              </a:rPr>
              <a:t>музей древностей</a:t>
            </a:r>
            <a:r>
              <a:rPr lang="be-BY" sz="2400" b="1" dirty="0"/>
              <a:t>. Позже, в 1855 г., благодаря усилиям Евстафия основан Вилеиский музей древностей, в который Евстафий передал собрание собственных археологических материалов. Таким образом, было положено начало музейному делу в Беларуси.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755575" y="3429000"/>
            <a:ext cx="7685535" cy="2772016"/>
            <a:chOff x="755575" y="3429000"/>
            <a:chExt cx="7685535" cy="2772016"/>
          </a:xfrm>
        </p:grpSpPr>
        <p:pic>
          <p:nvPicPr>
            <p:cNvPr id="2052" name="Picture 4" descr="http://www.peoples.ru/science/archaeology/konstantin_tushkevich/tushkevich_1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575" y="3573016"/>
              <a:ext cx="2185620" cy="262800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http://www.21.by/pub/news/2015/10/1445085875110001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445"/>
            <a:stretch/>
          </p:blipFill>
          <p:spPr bwMode="auto">
            <a:xfrm>
              <a:off x="6300192" y="3429000"/>
              <a:ext cx="2140918" cy="270000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Picture 8" descr="http://museum.logoysk.info/images/stories/tyszkiewicz/museum_hall_vilno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455" y="3501008"/>
              <a:ext cx="3491745" cy="2628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96482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</TotalTime>
  <Words>937</Words>
  <Application>Microsoft Office PowerPoint</Application>
  <PresentationFormat>Экран (4:3)</PresentationFormat>
  <Paragraphs>58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Культура Беларуси  в первой половине  XIX в.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Mam</dc:creator>
  <cp:lastModifiedBy>1968</cp:lastModifiedBy>
  <cp:revision>25</cp:revision>
  <dcterms:created xsi:type="dcterms:W3CDTF">2016-08-16T05:15:58Z</dcterms:created>
  <dcterms:modified xsi:type="dcterms:W3CDTF">2018-05-01T10:21:03Z</dcterms:modified>
</cp:coreProperties>
</file>