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8" r:id="rId4"/>
    <p:sldId id="267" r:id="rId5"/>
    <p:sldId id="262" r:id="rId6"/>
    <p:sldId id="263" r:id="rId7"/>
    <p:sldId id="269" r:id="rId8"/>
    <p:sldId id="271" r:id="rId9"/>
    <p:sldId id="270" r:id="rId10"/>
    <p:sldId id="272" r:id="rId11"/>
    <p:sldId id="273" r:id="rId12"/>
    <p:sldId id="274" r:id="rId13"/>
    <p:sldId id="266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29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80B56-18D3-4E37-B802-8F71C145E91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98AF1-FDC8-4E9E-B31D-5B2224FCEF3A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В фирме «Весёлый молочник» отсутствуют графики трудовых отпусков.</a:t>
          </a:r>
          <a:endParaRPr lang="en-US"/>
        </a:p>
      </dgm:t>
    </dgm:pt>
    <dgm:pt modelId="{3DAB87DE-A81D-4DEA-9EBB-0793E9C8DCC3}" type="parTrans" cxnId="{7DFF621B-A6A3-4329-AF5B-91C347ABD565}">
      <dgm:prSet/>
      <dgm:spPr/>
      <dgm:t>
        <a:bodyPr/>
        <a:lstStyle/>
        <a:p>
          <a:endParaRPr lang="en-US"/>
        </a:p>
      </dgm:t>
    </dgm:pt>
    <dgm:pt modelId="{27CEE79B-1437-4F1A-8CE9-6429702860A7}" type="sibTrans" cxnId="{7DFF621B-A6A3-4329-AF5B-91C347ABD565}">
      <dgm:prSet/>
      <dgm:spPr/>
      <dgm:t>
        <a:bodyPr/>
        <a:lstStyle/>
        <a:p>
          <a:endParaRPr lang="en-US"/>
        </a:p>
      </dgm:t>
    </dgm:pt>
    <dgm:pt modelId="{27B6E6E7-E796-4BEF-A6C4-BDC0A90AFFF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За 5-минутное опоздание на свою рабочую смену столяр Герман был вынужден продолжать работу со сломанными обозленным начальством инструментами</a:t>
          </a:r>
          <a:endParaRPr lang="en-US"/>
        </a:p>
      </dgm:t>
    </dgm:pt>
    <dgm:pt modelId="{04156D30-FA62-4E42-A2D8-4059119031C4}" type="parTrans" cxnId="{760ED1CA-1896-47FF-9BC9-2EB7EAB0DED4}">
      <dgm:prSet/>
      <dgm:spPr/>
      <dgm:t>
        <a:bodyPr/>
        <a:lstStyle/>
        <a:p>
          <a:endParaRPr lang="en-US"/>
        </a:p>
      </dgm:t>
    </dgm:pt>
    <dgm:pt modelId="{3AF23225-9335-4C14-885B-D70CBCF956EE}" type="sibTrans" cxnId="{760ED1CA-1896-47FF-9BC9-2EB7EAB0DED4}">
      <dgm:prSet/>
      <dgm:spPr/>
      <dgm:t>
        <a:bodyPr/>
        <a:lstStyle/>
        <a:p>
          <a:endParaRPr lang="en-US"/>
        </a:p>
      </dgm:t>
    </dgm:pt>
    <dgm:pt modelId="{275A6C46-0FDD-4293-BD27-B1CCC6F1763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Мебельщики из компании «Гордый короед» получают за свою работу 100 рублей, что является ниже установленной в 110 рублей минимальной зарплаты </a:t>
          </a:r>
          <a:endParaRPr lang="en-US"/>
        </a:p>
      </dgm:t>
    </dgm:pt>
    <dgm:pt modelId="{7BA9594C-60E1-4611-A81C-B45582CE6FC6}" type="parTrans" cxnId="{C2F326C6-EC95-43D6-A7CA-67C525D40574}">
      <dgm:prSet/>
      <dgm:spPr/>
      <dgm:t>
        <a:bodyPr/>
        <a:lstStyle/>
        <a:p>
          <a:endParaRPr lang="en-US"/>
        </a:p>
      </dgm:t>
    </dgm:pt>
    <dgm:pt modelId="{15DCBF8F-FE71-4C72-A23E-4C4A89F89D60}" type="sibTrans" cxnId="{C2F326C6-EC95-43D6-A7CA-67C525D40574}">
      <dgm:prSet/>
      <dgm:spPr/>
      <dgm:t>
        <a:bodyPr/>
        <a:lstStyle/>
        <a:p>
          <a:endParaRPr lang="en-US"/>
        </a:p>
      </dgm:t>
    </dgm:pt>
    <dgm:pt modelId="{0133F3A8-8802-41A9-B9EE-9B38D25921B1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Стюардесс авиакомпании «К небесам» принудили работать 7 рейсов в неделю при норме 5/7</a:t>
          </a:r>
          <a:endParaRPr lang="en-US"/>
        </a:p>
      </dgm:t>
    </dgm:pt>
    <dgm:pt modelId="{1E338B32-BE5B-4043-94E5-E239397B84CF}" type="parTrans" cxnId="{1AFC19EE-4B72-4C2E-A24E-8DE8C6F065A9}">
      <dgm:prSet/>
      <dgm:spPr/>
      <dgm:t>
        <a:bodyPr/>
        <a:lstStyle/>
        <a:p>
          <a:endParaRPr lang="en-US"/>
        </a:p>
      </dgm:t>
    </dgm:pt>
    <dgm:pt modelId="{3218B109-863D-4DDC-AF17-A2ECC7E236DC}" type="sibTrans" cxnId="{1AFC19EE-4B72-4C2E-A24E-8DE8C6F065A9}">
      <dgm:prSet/>
      <dgm:spPr/>
      <dgm:t>
        <a:bodyPr/>
        <a:lstStyle/>
        <a:p>
          <a:endParaRPr lang="en-US"/>
        </a:p>
      </dgm:t>
    </dgm:pt>
    <dgm:pt modelId="{F161D768-DDB6-4CF7-A0CB-E5F96B40CF12}" type="pres">
      <dgm:prSet presAssocID="{38580B56-18D3-4E37-B802-8F71C145E91A}" presName="root" presStyleCnt="0">
        <dgm:presLayoutVars>
          <dgm:dir/>
          <dgm:resizeHandles val="exact"/>
        </dgm:presLayoutVars>
      </dgm:prSet>
      <dgm:spPr/>
    </dgm:pt>
    <dgm:pt modelId="{633B46AC-B441-4BA7-B915-59E10571809F}" type="pres">
      <dgm:prSet presAssocID="{58F98AF1-FDC8-4E9E-B31D-5B2224FCEF3A}" presName="compNode" presStyleCnt="0"/>
      <dgm:spPr/>
    </dgm:pt>
    <dgm:pt modelId="{9E4932DF-5F0F-4D95-B83C-BD9BDB8BF14E}" type="pres">
      <dgm:prSet presAssocID="{58F98AF1-FDC8-4E9E-B31D-5B2224FCEF3A}" presName="bgRect" presStyleLbl="bgShp" presStyleIdx="0" presStyleCnt="4"/>
      <dgm:spPr/>
    </dgm:pt>
    <dgm:pt modelId="{1C3302F2-7AE1-4B4C-822F-7BDBE8EE5915}" type="pres">
      <dgm:prSet presAssocID="{58F98AF1-FDC8-4E9E-B31D-5B2224FCEF3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342C5E55-8BD8-41A9-B80D-F6B81C699B91}" type="pres">
      <dgm:prSet presAssocID="{58F98AF1-FDC8-4E9E-B31D-5B2224FCEF3A}" presName="spaceRect" presStyleCnt="0"/>
      <dgm:spPr/>
    </dgm:pt>
    <dgm:pt modelId="{1633CB5F-1857-4261-970F-3D322B109859}" type="pres">
      <dgm:prSet presAssocID="{58F98AF1-FDC8-4E9E-B31D-5B2224FCEF3A}" presName="parTx" presStyleLbl="revTx" presStyleIdx="0" presStyleCnt="4">
        <dgm:presLayoutVars>
          <dgm:chMax val="0"/>
          <dgm:chPref val="0"/>
        </dgm:presLayoutVars>
      </dgm:prSet>
      <dgm:spPr/>
    </dgm:pt>
    <dgm:pt modelId="{CF29DC68-1833-4E92-8445-E94A3472750C}" type="pres">
      <dgm:prSet presAssocID="{27CEE79B-1437-4F1A-8CE9-6429702860A7}" presName="sibTrans" presStyleCnt="0"/>
      <dgm:spPr/>
    </dgm:pt>
    <dgm:pt modelId="{24034182-686D-4B79-859F-B7308730102F}" type="pres">
      <dgm:prSet presAssocID="{27B6E6E7-E796-4BEF-A6C4-BDC0A90AFFF3}" presName="compNode" presStyleCnt="0"/>
      <dgm:spPr/>
    </dgm:pt>
    <dgm:pt modelId="{A7D8DB72-AEDA-44EB-836C-E278ED75E9E1}" type="pres">
      <dgm:prSet presAssocID="{27B6E6E7-E796-4BEF-A6C4-BDC0A90AFFF3}" presName="bgRect" presStyleLbl="bgShp" presStyleIdx="1" presStyleCnt="4"/>
      <dgm:spPr/>
    </dgm:pt>
    <dgm:pt modelId="{B19AB791-9227-484E-A2EB-0549DF764685}" type="pres">
      <dgm:prSet presAssocID="{27B6E6E7-E796-4BEF-A6C4-BDC0A90AFFF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D6AFEAD0-E5E9-4A48-84F6-E855C0D8A590}" type="pres">
      <dgm:prSet presAssocID="{27B6E6E7-E796-4BEF-A6C4-BDC0A90AFFF3}" presName="spaceRect" presStyleCnt="0"/>
      <dgm:spPr/>
    </dgm:pt>
    <dgm:pt modelId="{0C8BB469-F362-4695-BE13-6AACC992E6D4}" type="pres">
      <dgm:prSet presAssocID="{27B6E6E7-E796-4BEF-A6C4-BDC0A90AFFF3}" presName="parTx" presStyleLbl="revTx" presStyleIdx="1" presStyleCnt="4">
        <dgm:presLayoutVars>
          <dgm:chMax val="0"/>
          <dgm:chPref val="0"/>
        </dgm:presLayoutVars>
      </dgm:prSet>
      <dgm:spPr/>
    </dgm:pt>
    <dgm:pt modelId="{A70748DC-625A-4342-AB93-81081BA06C24}" type="pres">
      <dgm:prSet presAssocID="{3AF23225-9335-4C14-885B-D70CBCF956EE}" presName="sibTrans" presStyleCnt="0"/>
      <dgm:spPr/>
    </dgm:pt>
    <dgm:pt modelId="{6B2C8D0E-2D89-450F-B398-858F8B0388A7}" type="pres">
      <dgm:prSet presAssocID="{275A6C46-0FDD-4293-BD27-B1CCC6F17630}" presName="compNode" presStyleCnt="0"/>
      <dgm:spPr/>
    </dgm:pt>
    <dgm:pt modelId="{BA9DE1A1-A670-4080-A19B-BC98E7440B9A}" type="pres">
      <dgm:prSet presAssocID="{275A6C46-0FDD-4293-BD27-B1CCC6F17630}" presName="bgRect" presStyleLbl="bgShp" presStyleIdx="2" presStyleCnt="4"/>
      <dgm:spPr/>
    </dgm:pt>
    <dgm:pt modelId="{CAA38F10-FF1E-483F-B913-57F177BDBE44}" type="pres">
      <dgm:prSet presAssocID="{275A6C46-0FDD-4293-BD27-B1CCC6F1763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9C009EE9-C23D-446A-BF1D-3B624AD91AAF}" type="pres">
      <dgm:prSet presAssocID="{275A6C46-0FDD-4293-BD27-B1CCC6F17630}" presName="spaceRect" presStyleCnt="0"/>
      <dgm:spPr/>
    </dgm:pt>
    <dgm:pt modelId="{CEF83897-6904-41A1-AA35-362D8D0C9511}" type="pres">
      <dgm:prSet presAssocID="{275A6C46-0FDD-4293-BD27-B1CCC6F17630}" presName="parTx" presStyleLbl="revTx" presStyleIdx="2" presStyleCnt="4">
        <dgm:presLayoutVars>
          <dgm:chMax val="0"/>
          <dgm:chPref val="0"/>
        </dgm:presLayoutVars>
      </dgm:prSet>
      <dgm:spPr/>
    </dgm:pt>
    <dgm:pt modelId="{6F605D08-C248-463C-9409-5C4D827EF911}" type="pres">
      <dgm:prSet presAssocID="{15DCBF8F-FE71-4C72-A23E-4C4A89F89D60}" presName="sibTrans" presStyleCnt="0"/>
      <dgm:spPr/>
    </dgm:pt>
    <dgm:pt modelId="{8668D04F-3F73-47A4-B9FE-21C6D90617C0}" type="pres">
      <dgm:prSet presAssocID="{0133F3A8-8802-41A9-B9EE-9B38D25921B1}" presName="compNode" presStyleCnt="0"/>
      <dgm:spPr/>
    </dgm:pt>
    <dgm:pt modelId="{3FFFE08B-D143-4B14-A12C-F9EF6B04D328}" type="pres">
      <dgm:prSet presAssocID="{0133F3A8-8802-41A9-B9EE-9B38D25921B1}" presName="bgRect" presStyleLbl="bgShp" presStyleIdx="3" presStyleCnt="4"/>
      <dgm:spPr/>
    </dgm:pt>
    <dgm:pt modelId="{8C637335-0CD1-46D7-950C-B98279D49EE7}" type="pres">
      <dgm:prSet presAssocID="{0133F3A8-8802-41A9-B9EE-9B38D25921B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Вертолет"/>
        </a:ext>
      </dgm:extLst>
    </dgm:pt>
    <dgm:pt modelId="{81732314-C6EF-4A6C-A473-BE3006518C68}" type="pres">
      <dgm:prSet presAssocID="{0133F3A8-8802-41A9-B9EE-9B38D25921B1}" presName="spaceRect" presStyleCnt="0"/>
      <dgm:spPr/>
    </dgm:pt>
    <dgm:pt modelId="{27224DE8-AFBD-49EB-86D9-5CDACD425816}" type="pres">
      <dgm:prSet presAssocID="{0133F3A8-8802-41A9-B9EE-9B38D25921B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DFF621B-A6A3-4329-AF5B-91C347ABD565}" srcId="{38580B56-18D3-4E37-B802-8F71C145E91A}" destId="{58F98AF1-FDC8-4E9E-B31D-5B2224FCEF3A}" srcOrd="0" destOrd="0" parTransId="{3DAB87DE-A81D-4DEA-9EBB-0793E9C8DCC3}" sibTransId="{27CEE79B-1437-4F1A-8CE9-6429702860A7}"/>
    <dgm:cxn modelId="{885D6226-68EC-4812-B442-45363E49D02E}" type="presOf" srcId="{27B6E6E7-E796-4BEF-A6C4-BDC0A90AFFF3}" destId="{0C8BB469-F362-4695-BE13-6AACC992E6D4}" srcOrd="0" destOrd="0" presId="urn:microsoft.com/office/officeart/2018/2/layout/IconVerticalSolidList"/>
    <dgm:cxn modelId="{763C932C-1DD1-4BF1-BD8C-CB289052B5AB}" type="presOf" srcId="{275A6C46-0FDD-4293-BD27-B1CCC6F17630}" destId="{CEF83897-6904-41A1-AA35-362D8D0C9511}" srcOrd="0" destOrd="0" presId="urn:microsoft.com/office/officeart/2018/2/layout/IconVerticalSolidList"/>
    <dgm:cxn modelId="{4079FF41-D954-4CEE-B1A2-90C5B8C027AF}" type="presOf" srcId="{38580B56-18D3-4E37-B802-8F71C145E91A}" destId="{F161D768-DDB6-4CF7-A0CB-E5F96B40CF12}" srcOrd="0" destOrd="0" presId="urn:microsoft.com/office/officeart/2018/2/layout/IconVerticalSolidList"/>
    <dgm:cxn modelId="{5443D456-E6A0-43A0-B874-8A3BDCF80518}" type="presOf" srcId="{58F98AF1-FDC8-4E9E-B31D-5B2224FCEF3A}" destId="{1633CB5F-1857-4261-970F-3D322B109859}" srcOrd="0" destOrd="0" presId="urn:microsoft.com/office/officeart/2018/2/layout/IconVerticalSolidList"/>
    <dgm:cxn modelId="{C2F326C6-EC95-43D6-A7CA-67C525D40574}" srcId="{38580B56-18D3-4E37-B802-8F71C145E91A}" destId="{275A6C46-0FDD-4293-BD27-B1CCC6F17630}" srcOrd="2" destOrd="0" parTransId="{7BA9594C-60E1-4611-A81C-B45582CE6FC6}" sibTransId="{15DCBF8F-FE71-4C72-A23E-4C4A89F89D60}"/>
    <dgm:cxn modelId="{760ED1CA-1896-47FF-9BC9-2EB7EAB0DED4}" srcId="{38580B56-18D3-4E37-B802-8F71C145E91A}" destId="{27B6E6E7-E796-4BEF-A6C4-BDC0A90AFFF3}" srcOrd="1" destOrd="0" parTransId="{04156D30-FA62-4E42-A2D8-4059119031C4}" sibTransId="{3AF23225-9335-4C14-885B-D70CBCF956EE}"/>
    <dgm:cxn modelId="{7F1735DF-BAC6-451A-B68A-1A2C61AE7FC2}" type="presOf" srcId="{0133F3A8-8802-41A9-B9EE-9B38D25921B1}" destId="{27224DE8-AFBD-49EB-86D9-5CDACD425816}" srcOrd="0" destOrd="0" presId="urn:microsoft.com/office/officeart/2018/2/layout/IconVerticalSolidList"/>
    <dgm:cxn modelId="{1AFC19EE-4B72-4C2E-A24E-8DE8C6F065A9}" srcId="{38580B56-18D3-4E37-B802-8F71C145E91A}" destId="{0133F3A8-8802-41A9-B9EE-9B38D25921B1}" srcOrd="3" destOrd="0" parTransId="{1E338B32-BE5B-4043-94E5-E239397B84CF}" sibTransId="{3218B109-863D-4DDC-AF17-A2ECC7E236DC}"/>
    <dgm:cxn modelId="{6041AB2E-81CD-4BE0-82B1-142A9BEEBF97}" type="presParOf" srcId="{F161D768-DDB6-4CF7-A0CB-E5F96B40CF12}" destId="{633B46AC-B441-4BA7-B915-59E10571809F}" srcOrd="0" destOrd="0" presId="urn:microsoft.com/office/officeart/2018/2/layout/IconVerticalSolidList"/>
    <dgm:cxn modelId="{4CEB133C-D912-4D6B-9739-FCF8ECFEFFCC}" type="presParOf" srcId="{633B46AC-B441-4BA7-B915-59E10571809F}" destId="{9E4932DF-5F0F-4D95-B83C-BD9BDB8BF14E}" srcOrd="0" destOrd="0" presId="urn:microsoft.com/office/officeart/2018/2/layout/IconVerticalSolidList"/>
    <dgm:cxn modelId="{CAE6B697-C440-437C-9391-A582C2513E41}" type="presParOf" srcId="{633B46AC-B441-4BA7-B915-59E10571809F}" destId="{1C3302F2-7AE1-4B4C-822F-7BDBE8EE5915}" srcOrd="1" destOrd="0" presId="urn:microsoft.com/office/officeart/2018/2/layout/IconVerticalSolidList"/>
    <dgm:cxn modelId="{643EBA7F-1641-4517-BB48-E54FC31F7D8F}" type="presParOf" srcId="{633B46AC-B441-4BA7-B915-59E10571809F}" destId="{342C5E55-8BD8-41A9-B80D-F6B81C699B91}" srcOrd="2" destOrd="0" presId="urn:microsoft.com/office/officeart/2018/2/layout/IconVerticalSolidList"/>
    <dgm:cxn modelId="{F2D55669-3567-47D1-BACF-5E825A64F4B5}" type="presParOf" srcId="{633B46AC-B441-4BA7-B915-59E10571809F}" destId="{1633CB5F-1857-4261-970F-3D322B109859}" srcOrd="3" destOrd="0" presId="urn:microsoft.com/office/officeart/2018/2/layout/IconVerticalSolidList"/>
    <dgm:cxn modelId="{410A1A28-CA27-4F19-8094-1ED510B94342}" type="presParOf" srcId="{F161D768-DDB6-4CF7-A0CB-E5F96B40CF12}" destId="{CF29DC68-1833-4E92-8445-E94A3472750C}" srcOrd="1" destOrd="0" presId="urn:microsoft.com/office/officeart/2018/2/layout/IconVerticalSolidList"/>
    <dgm:cxn modelId="{E45813E0-731B-48AC-BDC1-BBA166B3B5ED}" type="presParOf" srcId="{F161D768-DDB6-4CF7-A0CB-E5F96B40CF12}" destId="{24034182-686D-4B79-859F-B7308730102F}" srcOrd="2" destOrd="0" presId="urn:microsoft.com/office/officeart/2018/2/layout/IconVerticalSolidList"/>
    <dgm:cxn modelId="{95263DC5-3A10-4B9C-8BE6-9EA661857529}" type="presParOf" srcId="{24034182-686D-4B79-859F-B7308730102F}" destId="{A7D8DB72-AEDA-44EB-836C-E278ED75E9E1}" srcOrd="0" destOrd="0" presId="urn:microsoft.com/office/officeart/2018/2/layout/IconVerticalSolidList"/>
    <dgm:cxn modelId="{6987A05D-A215-4821-87CC-00E25AC19B22}" type="presParOf" srcId="{24034182-686D-4B79-859F-B7308730102F}" destId="{B19AB791-9227-484E-A2EB-0549DF764685}" srcOrd="1" destOrd="0" presId="urn:microsoft.com/office/officeart/2018/2/layout/IconVerticalSolidList"/>
    <dgm:cxn modelId="{7A1CF8E8-31A8-4E10-ADD6-FF955F51CC5A}" type="presParOf" srcId="{24034182-686D-4B79-859F-B7308730102F}" destId="{D6AFEAD0-E5E9-4A48-84F6-E855C0D8A590}" srcOrd="2" destOrd="0" presId="urn:microsoft.com/office/officeart/2018/2/layout/IconVerticalSolidList"/>
    <dgm:cxn modelId="{B00AC523-D21A-45E8-95C9-E011BA2F7D60}" type="presParOf" srcId="{24034182-686D-4B79-859F-B7308730102F}" destId="{0C8BB469-F362-4695-BE13-6AACC992E6D4}" srcOrd="3" destOrd="0" presId="urn:microsoft.com/office/officeart/2018/2/layout/IconVerticalSolidList"/>
    <dgm:cxn modelId="{7575733C-61EA-421F-8D4F-F31C3A25E2CB}" type="presParOf" srcId="{F161D768-DDB6-4CF7-A0CB-E5F96B40CF12}" destId="{A70748DC-625A-4342-AB93-81081BA06C24}" srcOrd="3" destOrd="0" presId="urn:microsoft.com/office/officeart/2018/2/layout/IconVerticalSolidList"/>
    <dgm:cxn modelId="{1AB4BB54-9C6E-4BB8-AF6D-F7519EBC6532}" type="presParOf" srcId="{F161D768-DDB6-4CF7-A0CB-E5F96B40CF12}" destId="{6B2C8D0E-2D89-450F-B398-858F8B0388A7}" srcOrd="4" destOrd="0" presId="urn:microsoft.com/office/officeart/2018/2/layout/IconVerticalSolidList"/>
    <dgm:cxn modelId="{7D9FA522-E56C-48F0-B699-AB0DF3D8D38D}" type="presParOf" srcId="{6B2C8D0E-2D89-450F-B398-858F8B0388A7}" destId="{BA9DE1A1-A670-4080-A19B-BC98E7440B9A}" srcOrd="0" destOrd="0" presId="urn:microsoft.com/office/officeart/2018/2/layout/IconVerticalSolidList"/>
    <dgm:cxn modelId="{E7C6036F-2BD1-4420-A8A8-5F01DD4A41F5}" type="presParOf" srcId="{6B2C8D0E-2D89-450F-B398-858F8B0388A7}" destId="{CAA38F10-FF1E-483F-B913-57F177BDBE44}" srcOrd="1" destOrd="0" presId="urn:microsoft.com/office/officeart/2018/2/layout/IconVerticalSolidList"/>
    <dgm:cxn modelId="{951F3285-ECC0-4499-8E77-24D1CBCB1332}" type="presParOf" srcId="{6B2C8D0E-2D89-450F-B398-858F8B0388A7}" destId="{9C009EE9-C23D-446A-BF1D-3B624AD91AAF}" srcOrd="2" destOrd="0" presId="urn:microsoft.com/office/officeart/2018/2/layout/IconVerticalSolidList"/>
    <dgm:cxn modelId="{6E084A2F-7506-4C3C-B6C3-5222F5AA28A1}" type="presParOf" srcId="{6B2C8D0E-2D89-450F-B398-858F8B0388A7}" destId="{CEF83897-6904-41A1-AA35-362D8D0C9511}" srcOrd="3" destOrd="0" presId="urn:microsoft.com/office/officeart/2018/2/layout/IconVerticalSolidList"/>
    <dgm:cxn modelId="{6B629E79-53E7-43C6-A7AE-1EA27983D922}" type="presParOf" srcId="{F161D768-DDB6-4CF7-A0CB-E5F96B40CF12}" destId="{6F605D08-C248-463C-9409-5C4D827EF911}" srcOrd="5" destOrd="0" presId="urn:microsoft.com/office/officeart/2018/2/layout/IconVerticalSolidList"/>
    <dgm:cxn modelId="{6AD20463-69F5-4AA8-B100-3553531855BC}" type="presParOf" srcId="{F161D768-DDB6-4CF7-A0CB-E5F96B40CF12}" destId="{8668D04F-3F73-47A4-B9FE-21C6D90617C0}" srcOrd="6" destOrd="0" presId="urn:microsoft.com/office/officeart/2018/2/layout/IconVerticalSolidList"/>
    <dgm:cxn modelId="{880A29DB-4660-46F9-B4AB-D7750A3AAD51}" type="presParOf" srcId="{8668D04F-3F73-47A4-B9FE-21C6D90617C0}" destId="{3FFFE08B-D143-4B14-A12C-F9EF6B04D328}" srcOrd="0" destOrd="0" presId="urn:microsoft.com/office/officeart/2018/2/layout/IconVerticalSolidList"/>
    <dgm:cxn modelId="{B122A9C9-0F79-43AA-B838-BE9994BD43B4}" type="presParOf" srcId="{8668D04F-3F73-47A4-B9FE-21C6D90617C0}" destId="{8C637335-0CD1-46D7-950C-B98279D49EE7}" srcOrd="1" destOrd="0" presId="urn:microsoft.com/office/officeart/2018/2/layout/IconVerticalSolidList"/>
    <dgm:cxn modelId="{35DA1A5F-E975-4811-AB4B-63AB8BB9435C}" type="presParOf" srcId="{8668D04F-3F73-47A4-B9FE-21C6D90617C0}" destId="{81732314-C6EF-4A6C-A473-BE3006518C68}" srcOrd="2" destOrd="0" presId="urn:microsoft.com/office/officeart/2018/2/layout/IconVerticalSolidList"/>
    <dgm:cxn modelId="{1404BA4D-BC4D-4414-8916-776477B22DA6}" type="presParOf" srcId="{8668D04F-3F73-47A4-B9FE-21C6D90617C0}" destId="{27224DE8-AFBD-49EB-86D9-5CDACD4258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EE6379-7582-4F05-91BD-DC2B3198ADF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6DBD85-F282-454E-A8FA-71FE911AC034}">
      <dgm:prSet/>
      <dgm:spPr/>
      <dgm:t>
        <a:bodyPr/>
        <a:lstStyle/>
        <a:p>
          <a:r>
            <a:rPr lang="ru-RU"/>
            <a:t>Понятие трудового права</a:t>
          </a:r>
          <a:endParaRPr lang="en-US"/>
        </a:p>
      </dgm:t>
    </dgm:pt>
    <dgm:pt modelId="{3E8534E0-DA39-463D-AE79-69DA33D45F41}" type="parTrans" cxnId="{B8D5201B-D7E1-4900-B9A9-2793DD79CDA0}">
      <dgm:prSet/>
      <dgm:spPr/>
      <dgm:t>
        <a:bodyPr/>
        <a:lstStyle/>
        <a:p>
          <a:endParaRPr lang="en-US"/>
        </a:p>
      </dgm:t>
    </dgm:pt>
    <dgm:pt modelId="{CB4627B9-D1EF-44CD-BD39-83F1E884DCEB}" type="sibTrans" cxnId="{B8D5201B-D7E1-4900-B9A9-2793DD79CDA0}">
      <dgm:prSet/>
      <dgm:spPr/>
      <dgm:t>
        <a:bodyPr/>
        <a:lstStyle/>
        <a:p>
          <a:endParaRPr lang="en-US"/>
        </a:p>
      </dgm:t>
    </dgm:pt>
    <dgm:pt modelId="{65D35D30-AA72-4C11-B23C-D830798FE4EF}">
      <dgm:prSet/>
      <dgm:spPr/>
      <dgm:t>
        <a:bodyPr/>
        <a:lstStyle/>
        <a:p>
          <a:r>
            <a:rPr lang="ru-RU"/>
            <a:t>Заключение трудового договора</a:t>
          </a:r>
          <a:endParaRPr lang="en-US"/>
        </a:p>
      </dgm:t>
    </dgm:pt>
    <dgm:pt modelId="{F81059A3-6336-476D-B6B6-B0349F68044D}" type="parTrans" cxnId="{661C8467-1B73-422A-BC65-7D8BB8B40DB5}">
      <dgm:prSet/>
      <dgm:spPr/>
      <dgm:t>
        <a:bodyPr/>
        <a:lstStyle/>
        <a:p>
          <a:endParaRPr lang="en-US"/>
        </a:p>
      </dgm:t>
    </dgm:pt>
    <dgm:pt modelId="{53FEE052-090D-401B-A8EE-427C42A1EDD0}" type="sibTrans" cxnId="{661C8467-1B73-422A-BC65-7D8BB8B40DB5}">
      <dgm:prSet/>
      <dgm:spPr/>
      <dgm:t>
        <a:bodyPr/>
        <a:lstStyle/>
        <a:p>
          <a:endParaRPr lang="en-US"/>
        </a:p>
      </dgm:t>
    </dgm:pt>
    <dgm:pt modelId="{0128DD44-16E4-46DB-9227-A7EF5483CEE3}">
      <dgm:prSet/>
      <dgm:spPr/>
      <dgm:t>
        <a:bodyPr/>
        <a:lstStyle/>
        <a:p>
          <a:r>
            <a:rPr lang="ru-RU"/>
            <a:t>Стороны трудового договора</a:t>
          </a:r>
          <a:endParaRPr lang="en-US"/>
        </a:p>
      </dgm:t>
    </dgm:pt>
    <dgm:pt modelId="{D95C2D89-D5D5-40E3-A458-934FA3998171}" type="parTrans" cxnId="{A1E71191-11B6-4A2B-A2C0-1C86240B7641}">
      <dgm:prSet/>
      <dgm:spPr/>
      <dgm:t>
        <a:bodyPr/>
        <a:lstStyle/>
        <a:p>
          <a:endParaRPr lang="en-US"/>
        </a:p>
      </dgm:t>
    </dgm:pt>
    <dgm:pt modelId="{0E64EF88-E1C5-41A1-87AA-70E3B7063F37}" type="sibTrans" cxnId="{A1E71191-11B6-4A2B-A2C0-1C86240B7641}">
      <dgm:prSet/>
      <dgm:spPr/>
      <dgm:t>
        <a:bodyPr/>
        <a:lstStyle/>
        <a:p>
          <a:endParaRPr lang="en-US"/>
        </a:p>
      </dgm:t>
    </dgm:pt>
    <dgm:pt modelId="{DF7E04F2-6C6A-4820-9F59-163C5D77B09F}">
      <dgm:prSet/>
      <dgm:spPr/>
      <dgm:t>
        <a:bodyPr/>
        <a:lstStyle/>
        <a:p>
          <a:r>
            <a:rPr lang="ru-RU"/>
            <a:t>Прекращение трудового договора</a:t>
          </a:r>
          <a:endParaRPr lang="en-US"/>
        </a:p>
      </dgm:t>
    </dgm:pt>
    <dgm:pt modelId="{80574810-555C-44B3-AE40-0168DE3F494C}" type="parTrans" cxnId="{F9AC0C7E-4CC3-460D-991B-7C97DEC59035}">
      <dgm:prSet/>
      <dgm:spPr/>
      <dgm:t>
        <a:bodyPr/>
        <a:lstStyle/>
        <a:p>
          <a:endParaRPr lang="en-US"/>
        </a:p>
      </dgm:t>
    </dgm:pt>
    <dgm:pt modelId="{AC7454D4-3B53-4502-A684-483652464BE8}" type="sibTrans" cxnId="{F9AC0C7E-4CC3-460D-991B-7C97DEC59035}">
      <dgm:prSet/>
      <dgm:spPr/>
      <dgm:t>
        <a:bodyPr/>
        <a:lstStyle/>
        <a:p>
          <a:endParaRPr lang="en-US"/>
        </a:p>
      </dgm:t>
    </dgm:pt>
    <dgm:pt modelId="{290931EE-77FD-4CBE-8B61-2CFA523E58F9}" type="pres">
      <dgm:prSet presAssocID="{8FEE6379-7582-4F05-91BD-DC2B3198ADFD}" presName="linear" presStyleCnt="0">
        <dgm:presLayoutVars>
          <dgm:dir/>
          <dgm:animLvl val="lvl"/>
          <dgm:resizeHandles val="exact"/>
        </dgm:presLayoutVars>
      </dgm:prSet>
      <dgm:spPr/>
    </dgm:pt>
    <dgm:pt modelId="{FF331530-B9E1-4CEE-813E-4821B9476EA7}" type="pres">
      <dgm:prSet presAssocID="{CA6DBD85-F282-454E-A8FA-71FE911AC034}" presName="parentLin" presStyleCnt="0"/>
      <dgm:spPr/>
    </dgm:pt>
    <dgm:pt modelId="{0AB68464-B6E6-4BAC-A747-090C9A04ED2E}" type="pres">
      <dgm:prSet presAssocID="{CA6DBD85-F282-454E-A8FA-71FE911AC034}" presName="parentLeftMargin" presStyleLbl="node1" presStyleIdx="0" presStyleCnt="4"/>
      <dgm:spPr/>
    </dgm:pt>
    <dgm:pt modelId="{96D34CD6-D36B-486B-B6F9-2283174A86CD}" type="pres">
      <dgm:prSet presAssocID="{CA6DBD85-F282-454E-A8FA-71FE911AC03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DEF8839-EA87-4FA3-BA46-DA91393EAC13}" type="pres">
      <dgm:prSet presAssocID="{CA6DBD85-F282-454E-A8FA-71FE911AC034}" presName="negativeSpace" presStyleCnt="0"/>
      <dgm:spPr/>
    </dgm:pt>
    <dgm:pt modelId="{300F32D8-8BF8-46E5-B38B-833B96DEF499}" type="pres">
      <dgm:prSet presAssocID="{CA6DBD85-F282-454E-A8FA-71FE911AC034}" presName="childText" presStyleLbl="conFgAcc1" presStyleIdx="0" presStyleCnt="4">
        <dgm:presLayoutVars>
          <dgm:bulletEnabled val="1"/>
        </dgm:presLayoutVars>
      </dgm:prSet>
      <dgm:spPr/>
    </dgm:pt>
    <dgm:pt modelId="{6C4CCB4C-6041-40E9-990A-E0202694C7AC}" type="pres">
      <dgm:prSet presAssocID="{CB4627B9-D1EF-44CD-BD39-83F1E884DCEB}" presName="spaceBetweenRectangles" presStyleCnt="0"/>
      <dgm:spPr/>
    </dgm:pt>
    <dgm:pt modelId="{3F365C7A-1987-4498-A393-92124A14E359}" type="pres">
      <dgm:prSet presAssocID="{65D35D30-AA72-4C11-B23C-D830798FE4EF}" presName="parentLin" presStyleCnt="0"/>
      <dgm:spPr/>
    </dgm:pt>
    <dgm:pt modelId="{2001316E-0F67-41D9-A930-9C3B4E300FD6}" type="pres">
      <dgm:prSet presAssocID="{65D35D30-AA72-4C11-B23C-D830798FE4EF}" presName="parentLeftMargin" presStyleLbl="node1" presStyleIdx="0" presStyleCnt="4"/>
      <dgm:spPr/>
    </dgm:pt>
    <dgm:pt modelId="{49A87F19-2E04-49E4-AEC0-74632C89D991}" type="pres">
      <dgm:prSet presAssocID="{65D35D30-AA72-4C11-B23C-D830798FE4E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3F8B29-734A-4101-A9C3-2F476733E788}" type="pres">
      <dgm:prSet presAssocID="{65D35D30-AA72-4C11-B23C-D830798FE4EF}" presName="negativeSpace" presStyleCnt="0"/>
      <dgm:spPr/>
    </dgm:pt>
    <dgm:pt modelId="{79ABFB20-5370-46D2-BC8B-EB3CBC50CE29}" type="pres">
      <dgm:prSet presAssocID="{65D35D30-AA72-4C11-B23C-D830798FE4EF}" presName="childText" presStyleLbl="conFgAcc1" presStyleIdx="1" presStyleCnt="4">
        <dgm:presLayoutVars>
          <dgm:bulletEnabled val="1"/>
        </dgm:presLayoutVars>
      </dgm:prSet>
      <dgm:spPr/>
    </dgm:pt>
    <dgm:pt modelId="{395F23E7-65F0-4C8F-8801-D09288858893}" type="pres">
      <dgm:prSet presAssocID="{53FEE052-090D-401B-A8EE-427C42A1EDD0}" presName="spaceBetweenRectangles" presStyleCnt="0"/>
      <dgm:spPr/>
    </dgm:pt>
    <dgm:pt modelId="{DA069AC7-BCDB-44B1-8371-7E620FE7301B}" type="pres">
      <dgm:prSet presAssocID="{0128DD44-16E4-46DB-9227-A7EF5483CEE3}" presName="parentLin" presStyleCnt="0"/>
      <dgm:spPr/>
    </dgm:pt>
    <dgm:pt modelId="{04852D71-F4D3-4960-8131-26CEE13B0D8A}" type="pres">
      <dgm:prSet presAssocID="{0128DD44-16E4-46DB-9227-A7EF5483CEE3}" presName="parentLeftMargin" presStyleLbl="node1" presStyleIdx="1" presStyleCnt="4"/>
      <dgm:spPr/>
    </dgm:pt>
    <dgm:pt modelId="{FD75C49C-5F71-4B7D-AF7A-992EFD65AC09}" type="pres">
      <dgm:prSet presAssocID="{0128DD44-16E4-46DB-9227-A7EF5483CE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E773CC-7082-4DB2-973F-C309C32DF996}" type="pres">
      <dgm:prSet presAssocID="{0128DD44-16E4-46DB-9227-A7EF5483CEE3}" presName="negativeSpace" presStyleCnt="0"/>
      <dgm:spPr/>
    </dgm:pt>
    <dgm:pt modelId="{33828067-CDEC-417B-883D-D76F5D649491}" type="pres">
      <dgm:prSet presAssocID="{0128DD44-16E4-46DB-9227-A7EF5483CEE3}" presName="childText" presStyleLbl="conFgAcc1" presStyleIdx="2" presStyleCnt="4">
        <dgm:presLayoutVars>
          <dgm:bulletEnabled val="1"/>
        </dgm:presLayoutVars>
      </dgm:prSet>
      <dgm:spPr/>
    </dgm:pt>
    <dgm:pt modelId="{01563A05-B77C-41C8-A657-18CA08D5660F}" type="pres">
      <dgm:prSet presAssocID="{0E64EF88-E1C5-41A1-87AA-70E3B7063F37}" presName="spaceBetweenRectangles" presStyleCnt="0"/>
      <dgm:spPr/>
    </dgm:pt>
    <dgm:pt modelId="{28C22449-DD06-41D9-AF09-7E4EE95B58B9}" type="pres">
      <dgm:prSet presAssocID="{DF7E04F2-6C6A-4820-9F59-163C5D77B09F}" presName="parentLin" presStyleCnt="0"/>
      <dgm:spPr/>
    </dgm:pt>
    <dgm:pt modelId="{021E2FFD-6E5E-47FC-B0BB-19FCED88B20D}" type="pres">
      <dgm:prSet presAssocID="{DF7E04F2-6C6A-4820-9F59-163C5D77B09F}" presName="parentLeftMargin" presStyleLbl="node1" presStyleIdx="2" presStyleCnt="4"/>
      <dgm:spPr/>
    </dgm:pt>
    <dgm:pt modelId="{D1E2E24C-E34F-422C-BB79-B4A8911FF585}" type="pres">
      <dgm:prSet presAssocID="{DF7E04F2-6C6A-4820-9F59-163C5D77B09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66AC99D-9F1B-4989-89E7-095FD9F0B8CB}" type="pres">
      <dgm:prSet presAssocID="{DF7E04F2-6C6A-4820-9F59-163C5D77B09F}" presName="negativeSpace" presStyleCnt="0"/>
      <dgm:spPr/>
    </dgm:pt>
    <dgm:pt modelId="{BB5B7E87-5985-4053-B172-2EB957CB5221}" type="pres">
      <dgm:prSet presAssocID="{DF7E04F2-6C6A-4820-9F59-163C5D77B09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0B0FD15-BB9D-41B1-AE38-CCBDF10141AD}" type="presOf" srcId="{0128DD44-16E4-46DB-9227-A7EF5483CEE3}" destId="{04852D71-F4D3-4960-8131-26CEE13B0D8A}" srcOrd="0" destOrd="0" presId="urn:microsoft.com/office/officeart/2005/8/layout/list1"/>
    <dgm:cxn modelId="{B8D5201B-D7E1-4900-B9A9-2793DD79CDA0}" srcId="{8FEE6379-7582-4F05-91BD-DC2B3198ADFD}" destId="{CA6DBD85-F282-454E-A8FA-71FE911AC034}" srcOrd="0" destOrd="0" parTransId="{3E8534E0-DA39-463D-AE79-69DA33D45F41}" sibTransId="{CB4627B9-D1EF-44CD-BD39-83F1E884DCEB}"/>
    <dgm:cxn modelId="{EA29AE3D-DA30-4F65-BB83-020225FEBBAD}" type="presOf" srcId="{DF7E04F2-6C6A-4820-9F59-163C5D77B09F}" destId="{021E2FFD-6E5E-47FC-B0BB-19FCED88B20D}" srcOrd="0" destOrd="0" presId="urn:microsoft.com/office/officeart/2005/8/layout/list1"/>
    <dgm:cxn modelId="{E8345A60-80F6-471C-981E-7F3813930AFD}" type="presOf" srcId="{0128DD44-16E4-46DB-9227-A7EF5483CEE3}" destId="{FD75C49C-5F71-4B7D-AF7A-992EFD65AC09}" srcOrd="1" destOrd="0" presId="urn:microsoft.com/office/officeart/2005/8/layout/list1"/>
    <dgm:cxn modelId="{661C8467-1B73-422A-BC65-7D8BB8B40DB5}" srcId="{8FEE6379-7582-4F05-91BD-DC2B3198ADFD}" destId="{65D35D30-AA72-4C11-B23C-D830798FE4EF}" srcOrd="1" destOrd="0" parTransId="{F81059A3-6336-476D-B6B6-B0349F68044D}" sibTransId="{53FEE052-090D-401B-A8EE-427C42A1EDD0}"/>
    <dgm:cxn modelId="{2B495E4B-8CA2-4EAB-90EF-F07C20EDD7A9}" type="presOf" srcId="{CA6DBD85-F282-454E-A8FA-71FE911AC034}" destId="{0AB68464-B6E6-4BAC-A747-090C9A04ED2E}" srcOrd="0" destOrd="0" presId="urn:microsoft.com/office/officeart/2005/8/layout/list1"/>
    <dgm:cxn modelId="{F9AC0C7E-4CC3-460D-991B-7C97DEC59035}" srcId="{8FEE6379-7582-4F05-91BD-DC2B3198ADFD}" destId="{DF7E04F2-6C6A-4820-9F59-163C5D77B09F}" srcOrd="3" destOrd="0" parTransId="{80574810-555C-44B3-AE40-0168DE3F494C}" sibTransId="{AC7454D4-3B53-4502-A684-483652464BE8}"/>
    <dgm:cxn modelId="{A1E71191-11B6-4A2B-A2C0-1C86240B7641}" srcId="{8FEE6379-7582-4F05-91BD-DC2B3198ADFD}" destId="{0128DD44-16E4-46DB-9227-A7EF5483CEE3}" srcOrd="2" destOrd="0" parTransId="{D95C2D89-D5D5-40E3-A458-934FA3998171}" sibTransId="{0E64EF88-E1C5-41A1-87AA-70E3B7063F37}"/>
    <dgm:cxn modelId="{EB3A069C-8F6D-44CE-897D-3AB9CFF56659}" type="presOf" srcId="{65D35D30-AA72-4C11-B23C-D830798FE4EF}" destId="{49A87F19-2E04-49E4-AEC0-74632C89D991}" srcOrd="1" destOrd="0" presId="urn:microsoft.com/office/officeart/2005/8/layout/list1"/>
    <dgm:cxn modelId="{09EAD6C6-63CB-47EF-BB73-AE8E7990DE45}" type="presOf" srcId="{65D35D30-AA72-4C11-B23C-D830798FE4EF}" destId="{2001316E-0F67-41D9-A930-9C3B4E300FD6}" srcOrd="0" destOrd="0" presId="urn:microsoft.com/office/officeart/2005/8/layout/list1"/>
    <dgm:cxn modelId="{33ADA2EE-ABDF-4479-99A8-32515CA03498}" type="presOf" srcId="{DF7E04F2-6C6A-4820-9F59-163C5D77B09F}" destId="{D1E2E24C-E34F-422C-BB79-B4A8911FF585}" srcOrd="1" destOrd="0" presId="urn:microsoft.com/office/officeart/2005/8/layout/list1"/>
    <dgm:cxn modelId="{14EBB4F0-845A-414C-9DA3-0A4F98359D41}" type="presOf" srcId="{CA6DBD85-F282-454E-A8FA-71FE911AC034}" destId="{96D34CD6-D36B-486B-B6F9-2283174A86CD}" srcOrd="1" destOrd="0" presId="urn:microsoft.com/office/officeart/2005/8/layout/list1"/>
    <dgm:cxn modelId="{F21990F1-F298-471F-8C0D-51B8F5BB1094}" type="presOf" srcId="{8FEE6379-7582-4F05-91BD-DC2B3198ADFD}" destId="{290931EE-77FD-4CBE-8B61-2CFA523E58F9}" srcOrd="0" destOrd="0" presId="urn:microsoft.com/office/officeart/2005/8/layout/list1"/>
    <dgm:cxn modelId="{375A13B6-204E-4B54-B21C-2BF2ADE12B70}" type="presParOf" srcId="{290931EE-77FD-4CBE-8B61-2CFA523E58F9}" destId="{FF331530-B9E1-4CEE-813E-4821B9476EA7}" srcOrd="0" destOrd="0" presId="urn:microsoft.com/office/officeart/2005/8/layout/list1"/>
    <dgm:cxn modelId="{2751EFEB-8CA9-47C7-B403-FE4D350DA85C}" type="presParOf" srcId="{FF331530-B9E1-4CEE-813E-4821B9476EA7}" destId="{0AB68464-B6E6-4BAC-A747-090C9A04ED2E}" srcOrd="0" destOrd="0" presId="urn:microsoft.com/office/officeart/2005/8/layout/list1"/>
    <dgm:cxn modelId="{B33CB587-8407-4BC2-B55D-9F01CEEF1816}" type="presParOf" srcId="{FF331530-B9E1-4CEE-813E-4821B9476EA7}" destId="{96D34CD6-D36B-486B-B6F9-2283174A86CD}" srcOrd="1" destOrd="0" presId="urn:microsoft.com/office/officeart/2005/8/layout/list1"/>
    <dgm:cxn modelId="{7E06EB87-EC0C-48D7-9776-80B4B135A858}" type="presParOf" srcId="{290931EE-77FD-4CBE-8B61-2CFA523E58F9}" destId="{5DEF8839-EA87-4FA3-BA46-DA91393EAC13}" srcOrd="1" destOrd="0" presId="urn:microsoft.com/office/officeart/2005/8/layout/list1"/>
    <dgm:cxn modelId="{D76A616F-4890-44C7-B354-8E20B7AEF5E5}" type="presParOf" srcId="{290931EE-77FD-4CBE-8B61-2CFA523E58F9}" destId="{300F32D8-8BF8-46E5-B38B-833B96DEF499}" srcOrd="2" destOrd="0" presId="urn:microsoft.com/office/officeart/2005/8/layout/list1"/>
    <dgm:cxn modelId="{D6FC5027-3A9B-4D33-B8F4-E77F02A1B143}" type="presParOf" srcId="{290931EE-77FD-4CBE-8B61-2CFA523E58F9}" destId="{6C4CCB4C-6041-40E9-990A-E0202694C7AC}" srcOrd="3" destOrd="0" presId="urn:microsoft.com/office/officeart/2005/8/layout/list1"/>
    <dgm:cxn modelId="{6302D701-4B3F-4B96-81C9-A9F41F3FED72}" type="presParOf" srcId="{290931EE-77FD-4CBE-8B61-2CFA523E58F9}" destId="{3F365C7A-1987-4498-A393-92124A14E359}" srcOrd="4" destOrd="0" presId="urn:microsoft.com/office/officeart/2005/8/layout/list1"/>
    <dgm:cxn modelId="{DC9D070A-2348-4158-A69A-A9026AD8D620}" type="presParOf" srcId="{3F365C7A-1987-4498-A393-92124A14E359}" destId="{2001316E-0F67-41D9-A930-9C3B4E300FD6}" srcOrd="0" destOrd="0" presId="urn:microsoft.com/office/officeart/2005/8/layout/list1"/>
    <dgm:cxn modelId="{51A66D40-2033-4ABF-B257-E59DD808A034}" type="presParOf" srcId="{3F365C7A-1987-4498-A393-92124A14E359}" destId="{49A87F19-2E04-49E4-AEC0-74632C89D991}" srcOrd="1" destOrd="0" presId="urn:microsoft.com/office/officeart/2005/8/layout/list1"/>
    <dgm:cxn modelId="{A7195933-0657-4864-A9D4-F43E3CC2A7F6}" type="presParOf" srcId="{290931EE-77FD-4CBE-8B61-2CFA523E58F9}" destId="{103F8B29-734A-4101-A9C3-2F476733E788}" srcOrd="5" destOrd="0" presId="urn:microsoft.com/office/officeart/2005/8/layout/list1"/>
    <dgm:cxn modelId="{83F706ED-AC9F-4DFB-97A1-F9B619330A86}" type="presParOf" srcId="{290931EE-77FD-4CBE-8B61-2CFA523E58F9}" destId="{79ABFB20-5370-46D2-BC8B-EB3CBC50CE29}" srcOrd="6" destOrd="0" presId="urn:microsoft.com/office/officeart/2005/8/layout/list1"/>
    <dgm:cxn modelId="{7A6AAB8D-F1D1-4B2E-AD16-5CF457A31293}" type="presParOf" srcId="{290931EE-77FD-4CBE-8B61-2CFA523E58F9}" destId="{395F23E7-65F0-4C8F-8801-D09288858893}" srcOrd="7" destOrd="0" presId="urn:microsoft.com/office/officeart/2005/8/layout/list1"/>
    <dgm:cxn modelId="{77250B50-1E57-46D3-9318-BE8E972A4074}" type="presParOf" srcId="{290931EE-77FD-4CBE-8B61-2CFA523E58F9}" destId="{DA069AC7-BCDB-44B1-8371-7E620FE7301B}" srcOrd="8" destOrd="0" presId="urn:microsoft.com/office/officeart/2005/8/layout/list1"/>
    <dgm:cxn modelId="{26F33286-E2FC-466B-AC18-E522AAA5BA3A}" type="presParOf" srcId="{DA069AC7-BCDB-44B1-8371-7E620FE7301B}" destId="{04852D71-F4D3-4960-8131-26CEE13B0D8A}" srcOrd="0" destOrd="0" presId="urn:microsoft.com/office/officeart/2005/8/layout/list1"/>
    <dgm:cxn modelId="{77B1D1DA-F2D8-4C9A-953C-6C671480B2F5}" type="presParOf" srcId="{DA069AC7-BCDB-44B1-8371-7E620FE7301B}" destId="{FD75C49C-5F71-4B7D-AF7A-992EFD65AC09}" srcOrd="1" destOrd="0" presId="urn:microsoft.com/office/officeart/2005/8/layout/list1"/>
    <dgm:cxn modelId="{B5C39CE9-8211-41F6-B3A9-1D49EAA6A10B}" type="presParOf" srcId="{290931EE-77FD-4CBE-8B61-2CFA523E58F9}" destId="{D8E773CC-7082-4DB2-973F-C309C32DF996}" srcOrd="9" destOrd="0" presId="urn:microsoft.com/office/officeart/2005/8/layout/list1"/>
    <dgm:cxn modelId="{98C0D5F6-A3EF-4B10-A754-FCB3EF6D49FF}" type="presParOf" srcId="{290931EE-77FD-4CBE-8B61-2CFA523E58F9}" destId="{33828067-CDEC-417B-883D-D76F5D649491}" srcOrd="10" destOrd="0" presId="urn:microsoft.com/office/officeart/2005/8/layout/list1"/>
    <dgm:cxn modelId="{8D46F9FC-67B0-4A45-A7CA-5007C978E562}" type="presParOf" srcId="{290931EE-77FD-4CBE-8B61-2CFA523E58F9}" destId="{01563A05-B77C-41C8-A657-18CA08D5660F}" srcOrd="11" destOrd="0" presId="urn:microsoft.com/office/officeart/2005/8/layout/list1"/>
    <dgm:cxn modelId="{EF09B50C-2FD9-4A37-B844-947D0EF9A119}" type="presParOf" srcId="{290931EE-77FD-4CBE-8B61-2CFA523E58F9}" destId="{28C22449-DD06-41D9-AF09-7E4EE95B58B9}" srcOrd="12" destOrd="0" presId="urn:microsoft.com/office/officeart/2005/8/layout/list1"/>
    <dgm:cxn modelId="{1AE0A9DC-6E36-45CF-A00A-240FE8C3F4A6}" type="presParOf" srcId="{28C22449-DD06-41D9-AF09-7E4EE95B58B9}" destId="{021E2FFD-6E5E-47FC-B0BB-19FCED88B20D}" srcOrd="0" destOrd="0" presId="urn:microsoft.com/office/officeart/2005/8/layout/list1"/>
    <dgm:cxn modelId="{66A1EEBD-BC34-4610-A5A7-0082F30C91E8}" type="presParOf" srcId="{28C22449-DD06-41D9-AF09-7E4EE95B58B9}" destId="{D1E2E24C-E34F-422C-BB79-B4A8911FF585}" srcOrd="1" destOrd="0" presId="urn:microsoft.com/office/officeart/2005/8/layout/list1"/>
    <dgm:cxn modelId="{8B078568-FE3C-4E0C-8C41-2E677589D298}" type="presParOf" srcId="{290931EE-77FD-4CBE-8B61-2CFA523E58F9}" destId="{366AC99D-9F1B-4989-89E7-095FD9F0B8CB}" srcOrd="13" destOrd="0" presId="urn:microsoft.com/office/officeart/2005/8/layout/list1"/>
    <dgm:cxn modelId="{A69EB63A-1E36-4F2C-89E5-ADA2A1653951}" type="presParOf" srcId="{290931EE-77FD-4CBE-8B61-2CFA523E58F9}" destId="{BB5B7E87-5985-4053-B172-2EB957CB522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B1BE55-AA40-4357-83B4-3648854A7BD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BA59CF1-4686-471F-9F17-5332AA6D7EB0}">
      <dgm:prSet custT="1"/>
      <dgm:spPr/>
      <dgm:t>
        <a:bodyPr/>
        <a:lstStyle/>
        <a:p>
          <a:r>
            <a:rPr lang="ru-RU" sz="2000"/>
            <a:t>Что такое трудовое право?</a:t>
          </a:r>
          <a:endParaRPr lang="en-US" sz="2000"/>
        </a:p>
      </dgm:t>
    </dgm:pt>
    <dgm:pt modelId="{1C734088-49BF-4A96-9590-529AC318A884}" type="parTrans" cxnId="{FD0DBEC4-605C-4CCF-802A-6A83723F34EC}">
      <dgm:prSet/>
      <dgm:spPr/>
      <dgm:t>
        <a:bodyPr/>
        <a:lstStyle/>
        <a:p>
          <a:endParaRPr lang="en-US"/>
        </a:p>
      </dgm:t>
    </dgm:pt>
    <dgm:pt modelId="{BB1D3793-04AF-4A5E-A45F-A4B9AC258D55}" type="sibTrans" cxnId="{FD0DBEC4-605C-4CCF-802A-6A83723F34EC}">
      <dgm:prSet/>
      <dgm:spPr/>
      <dgm:t>
        <a:bodyPr/>
        <a:lstStyle/>
        <a:p>
          <a:endParaRPr lang="en-US"/>
        </a:p>
      </dgm:t>
    </dgm:pt>
    <dgm:pt modelId="{BCB2C2CB-7A2B-468C-A0F7-124EBD8EF11E}">
      <dgm:prSet custT="1"/>
      <dgm:spPr/>
      <dgm:t>
        <a:bodyPr/>
        <a:lstStyle/>
        <a:p>
          <a:r>
            <a:rPr lang="ru-RU" sz="2000"/>
            <a:t>Какие вопросы регулирует трудовое законодательство?</a:t>
          </a:r>
          <a:endParaRPr lang="en-US" sz="2000"/>
        </a:p>
      </dgm:t>
    </dgm:pt>
    <dgm:pt modelId="{460CFF3F-8ECA-44B9-AB7A-664FA56E6437}" type="parTrans" cxnId="{889AC3C4-2C0E-47DD-AEDD-3E4D8F8BAC17}">
      <dgm:prSet/>
      <dgm:spPr/>
      <dgm:t>
        <a:bodyPr/>
        <a:lstStyle/>
        <a:p>
          <a:endParaRPr lang="en-US"/>
        </a:p>
      </dgm:t>
    </dgm:pt>
    <dgm:pt modelId="{BCB078CA-FBE8-455C-8CEF-D7F93F85248D}" type="sibTrans" cxnId="{889AC3C4-2C0E-47DD-AEDD-3E4D8F8BAC17}">
      <dgm:prSet/>
      <dgm:spPr/>
      <dgm:t>
        <a:bodyPr/>
        <a:lstStyle/>
        <a:p>
          <a:endParaRPr lang="en-US"/>
        </a:p>
      </dgm:t>
    </dgm:pt>
    <dgm:pt modelId="{2B5529CF-B560-4987-A854-FF4EF60172DC}" type="pres">
      <dgm:prSet presAssocID="{2AB1BE55-AA40-4357-83B4-3648854A7BDC}" presName="root" presStyleCnt="0">
        <dgm:presLayoutVars>
          <dgm:dir/>
          <dgm:resizeHandles val="exact"/>
        </dgm:presLayoutVars>
      </dgm:prSet>
      <dgm:spPr/>
    </dgm:pt>
    <dgm:pt modelId="{F2E8C4D2-EAA0-4C41-89D0-BAC492C9D241}" type="pres">
      <dgm:prSet presAssocID="{ABA59CF1-4686-471F-9F17-5332AA6D7EB0}" presName="compNode" presStyleCnt="0"/>
      <dgm:spPr/>
    </dgm:pt>
    <dgm:pt modelId="{DF155AA7-F4FE-41F7-BB63-D312BF5F5D38}" type="pres">
      <dgm:prSet presAssocID="{ABA59CF1-4686-471F-9F17-5332AA6D7EB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ья"/>
        </a:ext>
      </dgm:extLst>
    </dgm:pt>
    <dgm:pt modelId="{1498E059-FA3F-4EAA-B7CB-29C6C0EAA5AD}" type="pres">
      <dgm:prSet presAssocID="{ABA59CF1-4686-471F-9F17-5332AA6D7EB0}" presName="spaceRect" presStyleCnt="0"/>
      <dgm:spPr/>
    </dgm:pt>
    <dgm:pt modelId="{62F5A898-F965-4354-8819-B70E99C77056}" type="pres">
      <dgm:prSet presAssocID="{ABA59CF1-4686-471F-9F17-5332AA6D7EB0}" presName="textRect" presStyleLbl="revTx" presStyleIdx="0" presStyleCnt="2">
        <dgm:presLayoutVars>
          <dgm:chMax val="1"/>
          <dgm:chPref val="1"/>
        </dgm:presLayoutVars>
      </dgm:prSet>
      <dgm:spPr/>
    </dgm:pt>
    <dgm:pt modelId="{A680D084-2099-4785-B662-63A6AAD4329B}" type="pres">
      <dgm:prSet presAssocID="{BB1D3793-04AF-4A5E-A45F-A4B9AC258D55}" presName="sibTrans" presStyleCnt="0"/>
      <dgm:spPr/>
    </dgm:pt>
    <dgm:pt modelId="{E7BD51E3-F6E2-4C8C-84F7-9B65E40A0CF2}" type="pres">
      <dgm:prSet presAssocID="{BCB2C2CB-7A2B-468C-A0F7-124EBD8EF11E}" presName="compNode" presStyleCnt="0"/>
      <dgm:spPr/>
    </dgm:pt>
    <dgm:pt modelId="{AAFE1F4E-520A-4A63-9E77-B8FFF81EBD16}" type="pres">
      <dgm:prSet presAssocID="{BCB2C2CB-7A2B-468C-A0F7-124EBD8EF11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1897D1E-F0BA-4CCA-96C3-48AEBEEA642D}" type="pres">
      <dgm:prSet presAssocID="{BCB2C2CB-7A2B-468C-A0F7-124EBD8EF11E}" presName="spaceRect" presStyleCnt="0"/>
      <dgm:spPr/>
    </dgm:pt>
    <dgm:pt modelId="{D709FC64-03E7-4AB3-B684-77695A938743}" type="pres">
      <dgm:prSet presAssocID="{BCB2C2CB-7A2B-468C-A0F7-124EBD8EF11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D91F1B-B46E-4530-B3D0-3243005D5174}" type="presOf" srcId="{ABA59CF1-4686-471F-9F17-5332AA6D7EB0}" destId="{62F5A898-F965-4354-8819-B70E99C77056}" srcOrd="0" destOrd="0" presId="urn:microsoft.com/office/officeart/2018/2/layout/IconLabelList"/>
    <dgm:cxn modelId="{1F73888B-A137-405C-84B8-D1353F6242D4}" type="presOf" srcId="{BCB2C2CB-7A2B-468C-A0F7-124EBD8EF11E}" destId="{D709FC64-03E7-4AB3-B684-77695A938743}" srcOrd="0" destOrd="0" presId="urn:microsoft.com/office/officeart/2018/2/layout/IconLabelList"/>
    <dgm:cxn modelId="{FD0DBEC4-605C-4CCF-802A-6A83723F34EC}" srcId="{2AB1BE55-AA40-4357-83B4-3648854A7BDC}" destId="{ABA59CF1-4686-471F-9F17-5332AA6D7EB0}" srcOrd="0" destOrd="0" parTransId="{1C734088-49BF-4A96-9590-529AC318A884}" sibTransId="{BB1D3793-04AF-4A5E-A45F-A4B9AC258D55}"/>
    <dgm:cxn modelId="{889AC3C4-2C0E-47DD-AEDD-3E4D8F8BAC17}" srcId="{2AB1BE55-AA40-4357-83B4-3648854A7BDC}" destId="{BCB2C2CB-7A2B-468C-A0F7-124EBD8EF11E}" srcOrd="1" destOrd="0" parTransId="{460CFF3F-8ECA-44B9-AB7A-664FA56E6437}" sibTransId="{BCB078CA-FBE8-455C-8CEF-D7F93F85248D}"/>
    <dgm:cxn modelId="{DDBF11CE-9001-4D46-BDC0-49713EF8F8AD}" type="presOf" srcId="{2AB1BE55-AA40-4357-83B4-3648854A7BDC}" destId="{2B5529CF-B560-4987-A854-FF4EF60172DC}" srcOrd="0" destOrd="0" presId="urn:microsoft.com/office/officeart/2018/2/layout/IconLabelList"/>
    <dgm:cxn modelId="{C3430F8E-F1B4-4F27-8066-FEB9651BC2EA}" type="presParOf" srcId="{2B5529CF-B560-4987-A854-FF4EF60172DC}" destId="{F2E8C4D2-EAA0-4C41-89D0-BAC492C9D241}" srcOrd="0" destOrd="0" presId="urn:microsoft.com/office/officeart/2018/2/layout/IconLabelList"/>
    <dgm:cxn modelId="{527C44E6-BADF-455F-B59D-87C0BBF16E6B}" type="presParOf" srcId="{F2E8C4D2-EAA0-4C41-89D0-BAC492C9D241}" destId="{DF155AA7-F4FE-41F7-BB63-D312BF5F5D38}" srcOrd="0" destOrd="0" presId="urn:microsoft.com/office/officeart/2018/2/layout/IconLabelList"/>
    <dgm:cxn modelId="{BB426C45-DBF3-4F0E-B14A-608D274813A6}" type="presParOf" srcId="{F2E8C4D2-EAA0-4C41-89D0-BAC492C9D241}" destId="{1498E059-FA3F-4EAA-B7CB-29C6C0EAA5AD}" srcOrd="1" destOrd="0" presId="urn:microsoft.com/office/officeart/2018/2/layout/IconLabelList"/>
    <dgm:cxn modelId="{50457B4C-1E09-4071-8D1C-2F5A5A9F2665}" type="presParOf" srcId="{F2E8C4D2-EAA0-4C41-89D0-BAC492C9D241}" destId="{62F5A898-F965-4354-8819-B70E99C77056}" srcOrd="2" destOrd="0" presId="urn:microsoft.com/office/officeart/2018/2/layout/IconLabelList"/>
    <dgm:cxn modelId="{5688B61A-90EA-4100-8992-8258C92FC23F}" type="presParOf" srcId="{2B5529CF-B560-4987-A854-FF4EF60172DC}" destId="{A680D084-2099-4785-B662-63A6AAD4329B}" srcOrd="1" destOrd="0" presId="urn:microsoft.com/office/officeart/2018/2/layout/IconLabelList"/>
    <dgm:cxn modelId="{86389C7B-F9BB-46D2-8163-F61C8F9678B3}" type="presParOf" srcId="{2B5529CF-B560-4987-A854-FF4EF60172DC}" destId="{E7BD51E3-F6E2-4C8C-84F7-9B65E40A0CF2}" srcOrd="2" destOrd="0" presId="urn:microsoft.com/office/officeart/2018/2/layout/IconLabelList"/>
    <dgm:cxn modelId="{EA051C74-2B3D-48FE-B5AF-FC0DB90D34FB}" type="presParOf" srcId="{E7BD51E3-F6E2-4C8C-84F7-9B65E40A0CF2}" destId="{AAFE1F4E-520A-4A63-9E77-B8FFF81EBD16}" srcOrd="0" destOrd="0" presId="urn:microsoft.com/office/officeart/2018/2/layout/IconLabelList"/>
    <dgm:cxn modelId="{AB192529-EC37-4DBD-8317-62951AF4E656}" type="presParOf" srcId="{E7BD51E3-F6E2-4C8C-84F7-9B65E40A0CF2}" destId="{91897D1E-F0BA-4CCA-96C3-48AEBEEA642D}" srcOrd="1" destOrd="0" presId="urn:microsoft.com/office/officeart/2018/2/layout/IconLabelList"/>
    <dgm:cxn modelId="{E6DCD107-26C5-4A09-B011-BA441971BB68}" type="presParOf" srcId="{E7BD51E3-F6E2-4C8C-84F7-9B65E40A0CF2}" destId="{D709FC64-03E7-4AB3-B684-77695A93874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932DF-5F0F-4D95-B83C-BD9BDB8BF14E}">
      <dsp:nvSpPr>
        <dsp:cNvPr id="0" name=""/>
        <dsp:cNvSpPr/>
      </dsp:nvSpPr>
      <dsp:spPr>
        <a:xfrm>
          <a:off x="0" y="2360"/>
          <a:ext cx="11135946" cy="1196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302F2-7AE1-4B4C-822F-7BDBE8EE5915}">
      <dsp:nvSpPr>
        <dsp:cNvPr id="0" name=""/>
        <dsp:cNvSpPr/>
      </dsp:nvSpPr>
      <dsp:spPr>
        <a:xfrm>
          <a:off x="361888" y="271533"/>
          <a:ext cx="657979" cy="657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3CB5F-1857-4261-970F-3D322B109859}">
      <dsp:nvSpPr>
        <dsp:cNvPr id="0" name=""/>
        <dsp:cNvSpPr/>
      </dsp:nvSpPr>
      <dsp:spPr>
        <a:xfrm>
          <a:off x="1381756" y="2360"/>
          <a:ext cx="9754189" cy="119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11" tIns="126611" rIns="126611" bIns="12661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 фирме «Весёлый молочник» отсутствуют графики трудовых отпусков.</a:t>
          </a:r>
          <a:endParaRPr lang="en-US" sz="2100" kern="1200"/>
        </a:p>
      </dsp:txBody>
      <dsp:txXfrm>
        <a:off x="1381756" y="2360"/>
        <a:ext cx="9754189" cy="1196326"/>
      </dsp:txXfrm>
    </dsp:sp>
    <dsp:sp modelId="{A7D8DB72-AEDA-44EB-836C-E278ED75E9E1}">
      <dsp:nvSpPr>
        <dsp:cNvPr id="0" name=""/>
        <dsp:cNvSpPr/>
      </dsp:nvSpPr>
      <dsp:spPr>
        <a:xfrm>
          <a:off x="0" y="1497768"/>
          <a:ext cx="11135946" cy="1196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AB791-9227-484E-A2EB-0549DF764685}">
      <dsp:nvSpPr>
        <dsp:cNvPr id="0" name=""/>
        <dsp:cNvSpPr/>
      </dsp:nvSpPr>
      <dsp:spPr>
        <a:xfrm>
          <a:off x="361888" y="1766941"/>
          <a:ext cx="657979" cy="657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BB469-F362-4695-BE13-6AACC992E6D4}">
      <dsp:nvSpPr>
        <dsp:cNvPr id="0" name=""/>
        <dsp:cNvSpPr/>
      </dsp:nvSpPr>
      <dsp:spPr>
        <a:xfrm>
          <a:off x="1381756" y="1497768"/>
          <a:ext cx="9754189" cy="119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11" tIns="126611" rIns="126611" bIns="12661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За 5-минутное опоздание на свою рабочую смену столяр Герман был вынужден продолжать работу со сломанными обозленным начальством инструментами</a:t>
          </a:r>
          <a:endParaRPr lang="en-US" sz="2100" kern="1200"/>
        </a:p>
      </dsp:txBody>
      <dsp:txXfrm>
        <a:off x="1381756" y="1497768"/>
        <a:ext cx="9754189" cy="1196326"/>
      </dsp:txXfrm>
    </dsp:sp>
    <dsp:sp modelId="{BA9DE1A1-A670-4080-A19B-BC98E7440B9A}">
      <dsp:nvSpPr>
        <dsp:cNvPr id="0" name=""/>
        <dsp:cNvSpPr/>
      </dsp:nvSpPr>
      <dsp:spPr>
        <a:xfrm>
          <a:off x="0" y="2993176"/>
          <a:ext cx="11135946" cy="1196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8F10-FF1E-483F-B913-57F177BDBE44}">
      <dsp:nvSpPr>
        <dsp:cNvPr id="0" name=""/>
        <dsp:cNvSpPr/>
      </dsp:nvSpPr>
      <dsp:spPr>
        <a:xfrm>
          <a:off x="361888" y="3262349"/>
          <a:ext cx="657979" cy="657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83897-6904-41A1-AA35-362D8D0C9511}">
      <dsp:nvSpPr>
        <dsp:cNvPr id="0" name=""/>
        <dsp:cNvSpPr/>
      </dsp:nvSpPr>
      <dsp:spPr>
        <a:xfrm>
          <a:off x="1381756" y="2993176"/>
          <a:ext cx="9754189" cy="119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11" tIns="126611" rIns="126611" bIns="12661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Мебельщики из компании «Гордый короед» получают за свою работу 100 рублей, что является ниже установленной в 110 рублей минимальной зарплаты </a:t>
          </a:r>
          <a:endParaRPr lang="en-US" sz="2100" kern="1200"/>
        </a:p>
      </dsp:txBody>
      <dsp:txXfrm>
        <a:off x="1381756" y="2993176"/>
        <a:ext cx="9754189" cy="1196326"/>
      </dsp:txXfrm>
    </dsp:sp>
    <dsp:sp modelId="{3FFFE08B-D143-4B14-A12C-F9EF6B04D328}">
      <dsp:nvSpPr>
        <dsp:cNvPr id="0" name=""/>
        <dsp:cNvSpPr/>
      </dsp:nvSpPr>
      <dsp:spPr>
        <a:xfrm>
          <a:off x="0" y="4488584"/>
          <a:ext cx="11135946" cy="11963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37335-0CD1-46D7-950C-B98279D49EE7}">
      <dsp:nvSpPr>
        <dsp:cNvPr id="0" name=""/>
        <dsp:cNvSpPr/>
      </dsp:nvSpPr>
      <dsp:spPr>
        <a:xfrm>
          <a:off x="361888" y="4757757"/>
          <a:ext cx="657979" cy="6579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24DE8-AFBD-49EB-86D9-5CDACD425816}">
      <dsp:nvSpPr>
        <dsp:cNvPr id="0" name=""/>
        <dsp:cNvSpPr/>
      </dsp:nvSpPr>
      <dsp:spPr>
        <a:xfrm>
          <a:off x="1381756" y="4488584"/>
          <a:ext cx="9754189" cy="119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11" tIns="126611" rIns="126611" bIns="12661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Стюардесс авиакомпании «К небесам» принудили работать 7 рейсов в неделю при норме 5/7</a:t>
          </a:r>
          <a:endParaRPr lang="en-US" sz="2100" kern="1200"/>
        </a:p>
      </dsp:txBody>
      <dsp:txXfrm>
        <a:off x="1381756" y="4488584"/>
        <a:ext cx="9754189" cy="1196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F32D8-8BF8-46E5-B38B-833B96DEF499}">
      <dsp:nvSpPr>
        <dsp:cNvPr id="0" name=""/>
        <dsp:cNvSpPr/>
      </dsp:nvSpPr>
      <dsp:spPr>
        <a:xfrm>
          <a:off x="0" y="347523"/>
          <a:ext cx="772972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34CD6-D36B-486B-B6F9-2283174A86CD}">
      <dsp:nvSpPr>
        <dsp:cNvPr id="0" name=""/>
        <dsp:cNvSpPr/>
      </dsp:nvSpPr>
      <dsp:spPr>
        <a:xfrm>
          <a:off x="386486" y="8042"/>
          <a:ext cx="541080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16" tIns="0" rIns="2045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Понятие трудового права</a:t>
          </a:r>
          <a:endParaRPr lang="en-US" sz="2300" kern="1200"/>
        </a:p>
      </dsp:txBody>
      <dsp:txXfrm>
        <a:off x="419630" y="41186"/>
        <a:ext cx="5344521" cy="612672"/>
      </dsp:txXfrm>
    </dsp:sp>
    <dsp:sp modelId="{79ABFB20-5370-46D2-BC8B-EB3CBC50CE29}">
      <dsp:nvSpPr>
        <dsp:cNvPr id="0" name=""/>
        <dsp:cNvSpPr/>
      </dsp:nvSpPr>
      <dsp:spPr>
        <a:xfrm>
          <a:off x="0" y="1390803"/>
          <a:ext cx="772972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87F19-2E04-49E4-AEC0-74632C89D991}">
      <dsp:nvSpPr>
        <dsp:cNvPr id="0" name=""/>
        <dsp:cNvSpPr/>
      </dsp:nvSpPr>
      <dsp:spPr>
        <a:xfrm>
          <a:off x="386486" y="1051322"/>
          <a:ext cx="541080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16" tIns="0" rIns="2045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Заключение трудового договора</a:t>
          </a:r>
          <a:endParaRPr lang="en-US" sz="2300" kern="1200"/>
        </a:p>
      </dsp:txBody>
      <dsp:txXfrm>
        <a:off x="419630" y="1084466"/>
        <a:ext cx="5344521" cy="612672"/>
      </dsp:txXfrm>
    </dsp:sp>
    <dsp:sp modelId="{33828067-CDEC-417B-883D-D76F5D649491}">
      <dsp:nvSpPr>
        <dsp:cNvPr id="0" name=""/>
        <dsp:cNvSpPr/>
      </dsp:nvSpPr>
      <dsp:spPr>
        <a:xfrm>
          <a:off x="0" y="2434083"/>
          <a:ext cx="772972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5C49C-5F71-4B7D-AF7A-992EFD65AC09}">
      <dsp:nvSpPr>
        <dsp:cNvPr id="0" name=""/>
        <dsp:cNvSpPr/>
      </dsp:nvSpPr>
      <dsp:spPr>
        <a:xfrm>
          <a:off x="386486" y="2094603"/>
          <a:ext cx="541080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16" tIns="0" rIns="2045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Стороны трудового договора</a:t>
          </a:r>
          <a:endParaRPr lang="en-US" sz="2300" kern="1200"/>
        </a:p>
      </dsp:txBody>
      <dsp:txXfrm>
        <a:off x="419630" y="2127747"/>
        <a:ext cx="5344521" cy="612672"/>
      </dsp:txXfrm>
    </dsp:sp>
    <dsp:sp modelId="{BB5B7E87-5985-4053-B172-2EB957CB5221}">
      <dsp:nvSpPr>
        <dsp:cNvPr id="0" name=""/>
        <dsp:cNvSpPr/>
      </dsp:nvSpPr>
      <dsp:spPr>
        <a:xfrm>
          <a:off x="0" y="3477363"/>
          <a:ext cx="772972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E24C-E34F-422C-BB79-B4A8911FF585}">
      <dsp:nvSpPr>
        <dsp:cNvPr id="0" name=""/>
        <dsp:cNvSpPr/>
      </dsp:nvSpPr>
      <dsp:spPr>
        <a:xfrm>
          <a:off x="386486" y="3137883"/>
          <a:ext cx="541080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516" tIns="0" rIns="2045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Прекращение трудового договора</a:t>
          </a:r>
          <a:endParaRPr lang="en-US" sz="2300" kern="1200"/>
        </a:p>
      </dsp:txBody>
      <dsp:txXfrm>
        <a:off x="419630" y="3171027"/>
        <a:ext cx="5344521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55AA7-F4FE-41F7-BB63-D312BF5F5D38}">
      <dsp:nvSpPr>
        <dsp:cNvPr id="0" name=""/>
        <dsp:cNvSpPr/>
      </dsp:nvSpPr>
      <dsp:spPr>
        <a:xfrm>
          <a:off x="1684784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A898-F965-4354-8819-B70E99C77056}">
      <dsp:nvSpPr>
        <dsp:cNvPr id="0" name=""/>
        <dsp:cNvSpPr/>
      </dsp:nvSpPr>
      <dsp:spPr>
        <a:xfrm>
          <a:off x="518440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Что такое трудовое право?</a:t>
          </a:r>
          <a:endParaRPr lang="en-US" sz="2000" kern="1200"/>
        </a:p>
      </dsp:txBody>
      <dsp:txXfrm>
        <a:off x="518440" y="2380143"/>
        <a:ext cx="4241250" cy="720000"/>
      </dsp:txXfrm>
    </dsp:sp>
    <dsp:sp modelId="{AAFE1F4E-520A-4A63-9E77-B8FFF81EBD16}">
      <dsp:nvSpPr>
        <dsp:cNvPr id="0" name=""/>
        <dsp:cNvSpPr/>
      </dsp:nvSpPr>
      <dsp:spPr>
        <a:xfrm>
          <a:off x="6668253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9FC64-03E7-4AB3-B684-77695A938743}">
      <dsp:nvSpPr>
        <dsp:cNvPr id="0" name=""/>
        <dsp:cNvSpPr/>
      </dsp:nvSpPr>
      <dsp:spPr>
        <a:xfrm>
          <a:off x="5501909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Какие вопросы регулирует трудовое законодательство?</a:t>
          </a:r>
          <a:endParaRPr lang="en-US" sz="2000" kern="1200"/>
        </a:p>
      </dsp:txBody>
      <dsp:txXfrm>
        <a:off x="5501909" y="2380143"/>
        <a:ext cx="424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31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1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5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001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2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1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8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7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A2344ED-EA51-476E-82DC-0390A6BA8912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FD300F0-6A95-4781-86CD-C542A114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29BE520-1C54-4DF0-8432-A7279C300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377564"/>
              </p:ext>
            </p:extLst>
          </p:nvPr>
        </p:nvGraphicFramePr>
        <p:xfrm>
          <a:off x="508658" y="585364"/>
          <a:ext cx="11135946" cy="568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713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2A9291-55AD-4DDC-8735-1BA5A1C98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0883E-4A59-49DD-A994-742EED98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58416"/>
            <a:ext cx="8686800" cy="514116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Найдите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посл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Абз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с. 149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обязательные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условия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трудового</a:t>
            </a:r>
            <a:r>
              <a:rPr lang="en-US" sz="66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договора</a:t>
            </a:r>
            <a:endParaRPr lang="en-US" sz="66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342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2A9291-55AD-4DDC-8735-1BA5A1C98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770A3-725C-46FE-B2D2-C215E4FD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94" y="863082"/>
            <a:ext cx="9787812" cy="513183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3600" b="1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Трудовая</a:t>
            </a:r>
            <a:r>
              <a:rPr lang="en-US" sz="3600" b="1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b="1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функция</a:t>
            </a:r>
            <a:r>
              <a:rPr lang="en-US" sz="3600" b="1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–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работа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по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одной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или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нескольким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должностям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служащих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(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профессиям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рабочих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) с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указанием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квалификации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в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соответствии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со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штатным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расписанием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,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должностной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(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рабочей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)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инструкцией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,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технологическими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картами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и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другими</a:t>
            </a:r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36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документами</a:t>
            </a:r>
            <a:endParaRPr lang="en-US" sz="3600" kern="1200" cap="all" spc="200" baseline="0" dirty="0">
              <a:solidFill>
                <a:srgbClr val="26262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6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C4059-40F1-486B-8C4D-46A45E94D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15510" r="13521" b="26394"/>
          <a:stretch/>
        </p:blipFill>
        <p:spPr>
          <a:xfrm>
            <a:off x="2447685" y="1271016"/>
            <a:ext cx="7752475" cy="43159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05ED7-2476-42F3-83D4-81AD1683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72" y="789110"/>
            <a:ext cx="1828800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c. 150</a:t>
            </a:r>
          </a:p>
        </p:txBody>
      </p:sp>
    </p:spTree>
    <p:extLst>
      <p:ext uri="{BB962C8B-B14F-4D97-AF65-F5344CB8AC3E}">
        <p14:creationId xmlns:p14="http://schemas.microsoft.com/office/powerpoint/2010/main" val="243101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7CDFD-EEEC-4BE6-8FB1-9017AAB5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Испытательный срок – 3 месяца (не касается несовершеннолетних)</a:t>
            </a:r>
          </a:p>
        </p:txBody>
      </p:sp>
      <p:pic>
        <p:nvPicPr>
          <p:cNvPr id="9" name="Рисунок 8" descr="Изображение выглядит как человек, мужчина, мобильный телефон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6F9CD43B-C2B9-4CBB-A366-374C0EA1B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14" y="587858"/>
            <a:ext cx="3652070" cy="3301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559F5-1CEA-4D75-8681-FF8F80A2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r="24262"/>
          <a:stretch/>
        </p:blipFill>
        <p:spPr>
          <a:xfrm>
            <a:off x="6338316" y="587858"/>
            <a:ext cx="3047077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74ACD-9003-4BD1-9045-F9A0E212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2240808"/>
            <a:ext cx="3698803" cy="2376382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Повторим изученное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2457A-6DD6-4176-8368-22B4CC11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 lnSpcReduction="10000"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Что такое трудовой договор?</a:t>
            </a:r>
          </a:p>
          <a:p>
            <a:r>
              <a:rPr lang="ru-RU" sz="4400" dirty="0">
                <a:solidFill>
                  <a:schemeClr val="bg1"/>
                </a:solidFill>
              </a:rPr>
              <a:t>Каковы обязательные условия его заключения?</a:t>
            </a:r>
          </a:p>
          <a:p>
            <a:r>
              <a:rPr lang="ru-RU" sz="4400" dirty="0">
                <a:solidFill>
                  <a:schemeClr val="bg1"/>
                </a:solidFill>
              </a:rPr>
              <a:t>Что такое трудовая функция?</a:t>
            </a:r>
          </a:p>
        </p:txBody>
      </p:sp>
    </p:spTree>
    <p:extLst>
      <p:ext uri="{BB962C8B-B14F-4D97-AF65-F5344CB8AC3E}">
        <p14:creationId xmlns:p14="http://schemas.microsoft.com/office/powerpoint/2010/main" val="170573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49EB4-217E-4501-933A-E7417C89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Каковы стороны трудового договора?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C70BFB-FC9F-409A-933C-8A6B1267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038" y="718457"/>
            <a:ext cx="5896946" cy="5318449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Изучите 2 </a:t>
            </a:r>
            <a:r>
              <a:rPr lang="ru-RU" sz="3600" dirty="0" err="1"/>
              <a:t>абз</a:t>
            </a:r>
            <a:r>
              <a:rPr lang="ru-RU" sz="3600" dirty="0"/>
              <a:t>. пункта «Стороны трудового договора» и выполните задание:</a:t>
            </a:r>
          </a:p>
          <a:p>
            <a:pPr lvl="1"/>
            <a:r>
              <a:rPr lang="ru-RU" sz="3200" dirty="0"/>
              <a:t>Дайте определение термину «работник»;</a:t>
            </a:r>
          </a:p>
          <a:p>
            <a:pPr lvl="1"/>
            <a:r>
              <a:rPr lang="ru-RU" sz="3200" dirty="0"/>
              <a:t>Охарактеризуйте возрастные особенности заключения трудового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237047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C54407-754E-4FB4-9886-B9BBFB2AD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5" t="24626" r="26836" b="25851"/>
          <a:stretch/>
        </p:blipFill>
        <p:spPr>
          <a:xfrm>
            <a:off x="2663647" y="804334"/>
            <a:ext cx="6864705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8569D-7E24-4640-927B-14CBED53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398" y="1236306"/>
            <a:ext cx="9587204" cy="4385388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Наниматель — юридическое или физическое лицо, </a:t>
            </a:r>
            <a:r>
              <a:rPr lang="en-US" sz="44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которому</a:t>
            </a:r>
            <a:r>
              <a:rPr lang="ru-RU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44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законодательством</a:t>
            </a:r>
            <a:r>
              <a:rPr lang="en-US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предоставлено право заключения и прекращения трудового договора с работником.</a:t>
            </a:r>
          </a:p>
        </p:txBody>
      </p:sp>
    </p:spTree>
    <p:extLst>
      <p:ext uri="{BB962C8B-B14F-4D97-AF65-F5344CB8AC3E}">
        <p14:creationId xmlns:p14="http://schemas.microsoft.com/office/powerpoint/2010/main" val="382361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D1DD1E-8116-488C-BBB1-154617796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95" t="30476" r="25077" b="18639"/>
          <a:stretch/>
        </p:blipFill>
        <p:spPr>
          <a:xfrm>
            <a:off x="2755614" y="804334"/>
            <a:ext cx="6680771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F226F-C76C-4086-8554-A26A9CF7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433275"/>
            <a:ext cx="8991600" cy="399144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6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Рабочее время — период, в течение которого работник в соответствии с правилами внутреннего трудового распорядка обязан находиться на рабочем месте и выполнять свои трудовые обязанности.</a:t>
            </a:r>
          </a:p>
        </p:txBody>
      </p:sp>
    </p:spTree>
    <p:extLst>
      <p:ext uri="{BB962C8B-B14F-4D97-AF65-F5344CB8AC3E}">
        <p14:creationId xmlns:p14="http://schemas.microsoft.com/office/powerpoint/2010/main" val="163080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18608-AB5A-4860-8D40-67807CCA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1324F-444C-4965-92F3-46A97F61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7413" y="520622"/>
            <a:ext cx="4993431" cy="1317509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ru-RU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Основы трудового права</a:t>
            </a:r>
            <a:endParaRPr lang="ru-BY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69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7009C1-DCD6-4237-9FDA-E32F707F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6" t="17687" r="26454" b="36598"/>
          <a:stretch/>
        </p:blipFill>
        <p:spPr>
          <a:xfrm>
            <a:off x="2268422" y="804334"/>
            <a:ext cx="7655156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0E21B-C755-48A2-BC13-BD0BFA48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16" y="1258662"/>
            <a:ext cx="9942968" cy="4340675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pPr algn="l"/>
            <a:r>
              <a:rPr lang="en-US" sz="4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Найдите на с. 136 особенности рабочего времени для несовершеннолетних.</a:t>
            </a:r>
            <a:br>
              <a:rPr lang="en-US" sz="4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Сколько времени отводится законодательством работнику на отдых?</a:t>
            </a:r>
          </a:p>
        </p:txBody>
      </p:sp>
    </p:spTree>
    <p:extLst>
      <p:ext uri="{BB962C8B-B14F-4D97-AF65-F5344CB8AC3E}">
        <p14:creationId xmlns:p14="http://schemas.microsoft.com/office/powerpoint/2010/main" val="236939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DE928-34C4-4C9F-A857-AC5B8CE7A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68" t="20136" r="29363" b="14067"/>
          <a:stretch/>
        </p:blipFill>
        <p:spPr>
          <a:xfrm>
            <a:off x="4077088" y="804334"/>
            <a:ext cx="4037824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6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6FCAFE9-F92A-4C31-B6D2-DE101354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4" y="822854"/>
            <a:ext cx="10583332" cy="52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F00F7-9DA4-4C73-A33E-2BA5F223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6" y="804334"/>
            <a:ext cx="9998727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5FAF9-881F-498F-9741-F1B64C9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054359"/>
            <a:ext cx="8991600" cy="474928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Трудовая дисциплина — обязательное для </a:t>
            </a:r>
            <a:r>
              <a:rPr lang="en-US" sz="44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всех</a:t>
            </a:r>
            <a:r>
              <a:rPr lang="en-US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44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работников</a:t>
            </a:r>
            <a:r>
              <a:rPr lang="ru-RU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44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подчинение</a:t>
            </a:r>
            <a:r>
              <a:rPr lang="en-US" sz="44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установленному трудовому распорядку и надлежащее выполнение своих обязанностей. </a:t>
            </a:r>
          </a:p>
        </p:txBody>
      </p:sp>
    </p:spTree>
    <p:extLst>
      <p:ext uri="{BB962C8B-B14F-4D97-AF65-F5344CB8AC3E}">
        <p14:creationId xmlns:p14="http://schemas.microsoft.com/office/powerpoint/2010/main" val="230479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21E43-C613-4236-838C-5796262E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Повторим изученное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2DF87-254D-47D7-B5EB-8D738D5A4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641" y="419877"/>
            <a:ext cx="5962261" cy="5990253"/>
          </a:xfrm>
        </p:spPr>
        <p:txBody>
          <a:bodyPr anchor="ctr"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Дайте определение терминам «работник» и «наниматель». Каковы их права и обязанности?</a:t>
            </a:r>
          </a:p>
          <a:p>
            <a:r>
              <a:rPr lang="ru-RU" sz="2800" dirty="0">
                <a:solidFill>
                  <a:schemeClr val="bg1"/>
                </a:solidFill>
              </a:rPr>
              <a:t>Что такое рабочее время и какова его норма, согласно ТК РБ? Назовите особенности нормы для несовершеннолетних</a:t>
            </a:r>
          </a:p>
          <a:p>
            <a:r>
              <a:rPr lang="ru-RU" sz="2800" dirty="0">
                <a:solidFill>
                  <a:schemeClr val="bg1"/>
                </a:solidFill>
              </a:rPr>
              <a:t>Что такое трудовой отпуск? Назовите его виды</a:t>
            </a:r>
          </a:p>
          <a:p>
            <a:r>
              <a:rPr lang="ru-RU" sz="2800" dirty="0">
                <a:solidFill>
                  <a:schemeClr val="bg1"/>
                </a:solidFill>
              </a:rPr>
              <a:t>Охарактеризуйте понятие «трудовая дисциплина»</a:t>
            </a:r>
          </a:p>
        </p:txBody>
      </p:sp>
    </p:spTree>
    <p:extLst>
      <p:ext uri="{BB962C8B-B14F-4D97-AF65-F5344CB8AC3E}">
        <p14:creationId xmlns:p14="http://schemas.microsoft.com/office/powerpoint/2010/main" val="1464361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8BFE9-4426-41C8-8905-C4998510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097984"/>
            <a:ext cx="8991600" cy="123989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Из видео ты узнаешь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84F3E-077F-4BBC-92D1-B368D0269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194" y="2855167"/>
            <a:ext cx="6801612" cy="322495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При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каких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условиях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происходит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расторжение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трудового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orbel" panose="020B0503020204020204" pitchFamily="34" charset="0"/>
              </a:rPr>
              <a:t>договора</a:t>
            </a:r>
            <a:r>
              <a:rPr lang="en-US" sz="5400" dirty="0">
                <a:solidFill>
                  <a:schemeClr val="tx1"/>
                </a:solidFill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4639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досрочно расторгнуть контракт в Беларуси_">
            <a:hlinkClick r:id="" action="ppaction://media"/>
            <a:extLst>
              <a:ext uri="{FF2B5EF4-FFF2-40B4-BE49-F238E27FC236}">
                <a16:creationId xmlns:a16="http://schemas.microsoft.com/office/drawing/2014/main" id="{F72D72CF-2972-48A1-8FD7-DE187DD91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2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8BFE9-4426-41C8-8905-C4998510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931008"/>
            <a:ext cx="8991600" cy="133633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8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Повторим изученное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84F3E-077F-4BBC-92D1-B368D0269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194" y="2883159"/>
            <a:ext cx="6801612" cy="31969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При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каких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условиях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происходит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расторжение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трудового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orbel" panose="020B0503020204020204" pitchFamily="34" charset="0"/>
              </a:rPr>
              <a:t>договора</a:t>
            </a:r>
            <a:r>
              <a:rPr lang="en-US" sz="4800" dirty="0">
                <a:solidFill>
                  <a:schemeClr val="tx1"/>
                </a:solidFill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8628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C53E8-CFE8-452C-A6EB-5ABF1F1CB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2" t="18911" r="14362" b="16326"/>
          <a:stretch/>
        </p:blipFill>
        <p:spPr>
          <a:xfrm>
            <a:off x="1607671" y="804334"/>
            <a:ext cx="8976657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7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BEC1-7179-48CA-AB6F-C350AEE6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606" y="1512212"/>
            <a:ext cx="8991600" cy="3833575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80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Д/З: § 15, в. 1-4 (1 </a:t>
            </a:r>
            <a:r>
              <a:rPr lang="en-US" sz="80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любой</a:t>
            </a:r>
            <a:r>
              <a:rPr lang="en-US" sz="80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</a:t>
            </a:r>
            <a:r>
              <a:rPr lang="en-US" sz="80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письм</a:t>
            </a:r>
            <a:r>
              <a:rPr lang="en-US" sz="80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.), </a:t>
            </a:r>
            <a:r>
              <a:rPr lang="en-US" sz="80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мп</a:t>
            </a:r>
            <a:r>
              <a:rPr lang="en-US" sz="80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 с. 158 (</a:t>
            </a:r>
            <a:r>
              <a:rPr lang="en-US" sz="8000" kern="1200" cap="all" spc="200" baseline="0" dirty="0" err="1">
                <a:solidFill>
                  <a:srgbClr val="262626"/>
                </a:solidFill>
                <a:latin typeface="Corbel" panose="020B0503020204020204" pitchFamily="34" charset="0"/>
              </a:rPr>
              <a:t>доп</a:t>
            </a:r>
            <a:r>
              <a:rPr lang="en-US" sz="8000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7567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A5941-D5B1-4B2E-8666-C355CCEC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20248"/>
            <a:ext cx="7729728" cy="1188720"/>
          </a:xfrm>
        </p:spPr>
        <p:txBody>
          <a:bodyPr>
            <a:normAutofit/>
          </a:bodyPr>
          <a:lstStyle/>
          <a:p>
            <a:r>
              <a:rPr lang="ru-RU" sz="4800" dirty="0"/>
              <a:t>План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BF109BF-5EC5-42CA-A98C-1B419E4CEA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495544"/>
              </p:ext>
            </p:extLst>
          </p:nvPr>
        </p:nvGraphicFramePr>
        <p:xfrm>
          <a:off x="2231136" y="2145671"/>
          <a:ext cx="7729728" cy="4065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892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EF67A-4CAB-4AB7-B041-9B9875C6E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1DF7E-BB5B-4F8D-89E9-49264096D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900" b="1"/>
              <a:t>Трудовое право </a:t>
            </a:r>
            <a:r>
              <a:rPr lang="en-US" sz="2900"/>
              <a:t>— самостоятельная отрасль права, регулирующая отношения в сфере труда</a:t>
            </a:r>
          </a:p>
        </p:txBody>
      </p:sp>
    </p:spTree>
    <p:extLst>
      <p:ext uri="{BB962C8B-B14F-4D97-AF65-F5344CB8AC3E}">
        <p14:creationId xmlns:p14="http://schemas.microsoft.com/office/powerpoint/2010/main" val="12619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rbel" panose="020B05030202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C17DE-339A-4045-A3E6-DA9C5192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4400" b="1" kern="1200" cap="all" spc="200" baseline="0" dirty="0">
                <a:solidFill>
                  <a:srgbClr val="262626"/>
                </a:solidFill>
                <a:latin typeface="Corbel" panose="020B0503020204020204" pitchFamily="34" charset="0"/>
              </a:rPr>
              <a:t>Функции права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7499E88-25AE-41AE-9189-57FA2E009D67}"/>
              </a:ext>
            </a:extLst>
          </p:cNvPr>
          <p:cNvSpPr txBox="1">
            <a:spLocks/>
          </p:cNvSpPr>
          <p:nvPr/>
        </p:nvSpPr>
        <p:spPr>
          <a:xfrm>
            <a:off x="1706062" y="1940767"/>
            <a:ext cx="8779512" cy="3373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Защита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собственников</a:t>
            </a:r>
            <a:endParaRPr lang="en-US" sz="4400" b="1" dirty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Защита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рабочих</a:t>
            </a:r>
            <a:endParaRPr lang="en-US" sz="4400" b="1" dirty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Согласование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интересов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всех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участвующих</a:t>
            </a:r>
            <a:r>
              <a:rPr lang="en-US" sz="4400" b="1" dirty="0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404040"/>
                </a:solidFill>
                <a:latin typeface="Corbel" panose="020B0503020204020204" pitchFamily="34" charset="0"/>
                <a:ea typeface="+mn-ea"/>
                <a:cs typeface="+mn-cs"/>
              </a:rPr>
              <a:t>сторон</a:t>
            </a:r>
            <a:endParaRPr lang="en-US" sz="4400" b="1" dirty="0">
              <a:solidFill>
                <a:srgbClr val="404040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F72E77-4A23-4BDC-AB18-143E5F26FC9D}"/>
              </a:ext>
            </a:extLst>
          </p:cNvPr>
          <p:cNvSpPr txBox="1">
            <a:spLocks/>
          </p:cNvSpPr>
          <p:nvPr/>
        </p:nvSpPr>
        <p:spPr>
          <a:xfrm>
            <a:off x="3669107" y="3273454"/>
            <a:ext cx="5109428" cy="1029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BY" sz="48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F36674-0069-44AA-8087-53841BB8A0C0}"/>
              </a:ext>
            </a:extLst>
          </p:cNvPr>
          <p:cNvSpPr txBox="1">
            <a:spLocks/>
          </p:cNvSpPr>
          <p:nvPr/>
        </p:nvSpPr>
        <p:spPr>
          <a:xfrm>
            <a:off x="1522192" y="4710342"/>
            <a:ext cx="5837398" cy="1857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BY" sz="48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8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777F9-C1D4-4074-A6AF-8B71561A0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7" t="15782" r="21326" b="37551"/>
          <a:stretch/>
        </p:blipFill>
        <p:spPr>
          <a:xfrm>
            <a:off x="2743994" y="1271016"/>
            <a:ext cx="7159856" cy="43159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65A5-19D8-403C-824C-44C265AC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72" y="789110"/>
            <a:ext cx="1828800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c. 148</a:t>
            </a:r>
          </a:p>
        </p:txBody>
      </p:sp>
    </p:spTree>
    <p:extLst>
      <p:ext uri="{BB962C8B-B14F-4D97-AF65-F5344CB8AC3E}">
        <p14:creationId xmlns:p14="http://schemas.microsoft.com/office/powerpoint/2010/main" val="35768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6C9B8-ED3A-4A5A-A5AF-37A2CF92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ru-RU" sz="3600" dirty="0"/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FDDA7EF-4870-42A9-B891-09D58F306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480446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15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0E1FA-E621-41FB-8B6E-56D6C015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23" y="681135"/>
            <a:ext cx="9367934" cy="1472277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sz="2400" b="1" dirty="0" err="1"/>
              <a:t>Трудовой</a:t>
            </a:r>
            <a:r>
              <a:rPr lang="en-US" sz="2400" b="1" dirty="0"/>
              <a:t> </a:t>
            </a:r>
            <a:r>
              <a:rPr lang="en-US" sz="2400" b="1" dirty="0" err="1"/>
              <a:t>договор</a:t>
            </a:r>
            <a:r>
              <a:rPr lang="en-US" sz="2400" b="1" dirty="0"/>
              <a:t> </a:t>
            </a:r>
            <a:r>
              <a:rPr lang="en-US" sz="2400" dirty="0"/>
              <a:t>— в </a:t>
            </a:r>
            <a:r>
              <a:rPr lang="en-US" sz="2400" dirty="0" err="1"/>
              <a:t>трудовом</a:t>
            </a:r>
            <a:r>
              <a:rPr lang="en-US" sz="2400" dirty="0"/>
              <a:t> </a:t>
            </a:r>
            <a:r>
              <a:rPr lang="en-US" sz="2400" dirty="0" err="1"/>
              <a:t>праве</a:t>
            </a:r>
            <a:r>
              <a:rPr lang="en-US" sz="2400" dirty="0"/>
              <a:t> </a:t>
            </a:r>
            <a:r>
              <a:rPr lang="en-US" sz="2400" dirty="0" err="1"/>
              <a:t>письменный</a:t>
            </a:r>
            <a:r>
              <a:rPr lang="en-US" sz="2400" dirty="0"/>
              <a:t> </a:t>
            </a:r>
            <a:r>
              <a:rPr lang="en-US" sz="2400" dirty="0" err="1"/>
              <a:t>документ</a:t>
            </a:r>
            <a:r>
              <a:rPr lang="en-US" sz="2400" dirty="0"/>
              <a:t> — </a:t>
            </a:r>
            <a:r>
              <a:rPr lang="en-US" sz="2400" dirty="0" err="1"/>
              <a:t>соглашение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</a:t>
            </a:r>
            <a:r>
              <a:rPr lang="en-US" sz="2400" dirty="0" err="1"/>
              <a:t>работником</a:t>
            </a:r>
            <a:r>
              <a:rPr lang="en-US" sz="2400" dirty="0"/>
              <a:t> и </a:t>
            </a:r>
            <a:r>
              <a:rPr lang="en-US" sz="2400" dirty="0" err="1"/>
              <a:t>работодателем</a:t>
            </a:r>
            <a:r>
              <a:rPr lang="en-US" sz="2400" dirty="0"/>
              <a:t>, </a:t>
            </a:r>
            <a:r>
              <a:rPr lang="en-US" sz="2400" dirty="0" err="1"/>
              <a:t>которое</a:t>
            </a:r>
            <a:r>
              <a:rPr lang="en-US" sz="2400" dirty="0"/>
              <a:t> </a:t>
            </a:r>
            <a:r>
              <a:rPr lang="en-US" sz="2400" dirty="0" err="1"/>
              <a:t>устанавливает</a:t>
            </a:r>
            <a:r>
              <a:rPr lang="en-US" sz="2400" dirty="0"/>
              <a:t> </a:t>
            </a:r>
            <a:r>
              <a:rPr lang="en-US" sz="2400" dirty="0" err="1"/>
              <a:t>их</a:t>
            </a:r>
            <a:r>
              <a:rPr lang="en-US" sz="2400" dirty="0"/>
              <a:t> </a:t>
            </a:r>
            <a:r>
              <a:rPr lang="en-US" sz="2400" dirty="0" err="1"/>
              <a:t>взаимные</a:t>
            </a:r>
            <a:r>
              <a:rPr lang="en-US" sz="2400" dirty="0"/>
              <a:t> </a:t>
            </a:r>
            <a:r>
              <a:rPr lang="en-US" sz="2400" dirty="0" err="1"/>
              <a:t>права</a:t>
            </a:r>
            <a:r>
              <a:rPr lang="en-US" sz="2400" dirty="0"/>
              <a:t> и </a:t>
            </a:r>
            <a:r>
              <a:rPr lang="en-US" sz="2400" dirty="0" err="1"/>
              <a:t>обязанности</a:t>
            </a:r>
            <a:endParaRPr lang="en-US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9FA3A-7852-43B2-A2DC-88F1A51F4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2" t="18367" r="23469" b="50000"/>
          <a:stretch/>
        </p:blipFill>
        <p:spPr>
          <a:xfrm>
            <a:off x="2503162" y="2482596"/>
            <a:ext cx="7197349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Посылка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30</TotalTime>
  <Words>431</Words>
  <Application>Microsoft Office PowerPoint</Application>
  <PresentationFormat>Широкоэкранный</PresentationFormat>
  <Paragraphs>46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Cambria</vt:lpstr>
      <vt:lpstr>Corbel</vt:lpstr>
      <vt:lpstr>Gill Sans MT</vt:lpstr>
      <vt:lpstr>Посылка</vt:lpstr>
      <vt:lpstr>Презентация PowerPoint</vt:lpstr>
      <vt:lpstr>Основы трудового права</vt:lpstr>
      <vt:lpstr>Презентация PowerPoint</vt:lpstr>
      <vt:lpstr>План</vt:lpstr>
      <vt:lpstr>Трудовое право — самостоятельная отрасль права, регулирующая отношения в сфере труда</vt:lpstr>
      <vt:lpstr>Функции права</vt:lpstr>
      <vt:lpstr>c. 148</vt:lpstr>
      <vt:lpstr>Повторим изученное</vt:lpstr>
      <vt:lpstr>Трудовой договор — в трудовом праве письменный документ — соглашение между работником и работодателем, которое устанавливает их взаимные права и обязанности</vt:lpstr>
      <vt:lpstr>Найдите в посл. Абз. На с. 149 обязательные условия трудового договора</vt:lpstr>
      <vt:lpstr>Трудовая функция – работа по одной или нескольким должностям служащих (профессиям рабочих) с указанием квалификации в соответствии со штатным расписанием, должностной (рабочей) инструкцией, технологическими картами и другими документами</vt:lpstr>
      <vt:lpstr>c. 150</vt:lpstr>
      <vt:lpstr>Испытательный срок – 3 месяца (не касается несовершеннолетних)</vt:lpstr>
      <vt:lpstr>Повторим изученное</vt:lpstr>
      <vt:lpstr>Каковы стороны трудового договора?</vt:lpstr>
      <vt:lpstr>Презентация PowerPoint</vt:lpstr>
      <vt:lpstr>Наниматель — юридическое или физическое лицо, которому законодательством предоставлено право заключения и прекращения трудового договора с работником.</vt:lpstr>
      <vt:lpstr>Презентация PowerPoint</vt:lpstr>
      <vt:lpstr>Рабочее время — период, в течение которого работник в соответствии с правилами внутреннего трудового распорядка обязан находиться на рабочем месте и выполнять свои трудовые обязанности.</vt:lpstr>
      <vt:lpstr>Презентация PowerPoint</vt:lpstr>
      <vt:lpstr>Найдите на с. 136 особенности рабочего времени для несовершеннолетних. Сколько времени отводится законодательством работнику на отдых?</vt:lpstr>
      <vt:lpstr>Презентация PowerPoint</vt:lpstr>
      <vt:lpstr>Презентация PowerPoint</vt:lpstr>
      <vt:lpstr>Презентация PowerPoint</vt:lpstr>
      <vt:lpstr>Трудовая дисциплина — обязательное для всех работников подчинение установленному трудовому распорядку и надлежащее выполнение своих обязанностей. </vt:lpstr>
      <vt:lpstr>Повторим изученное</vt:lpstr>
      <vt:lpstr>Из видео ты узнаешь</vt:lpstr>
      <vt:lpstr>Презентация PowerPoint</vt:lpstr>
      <vt:lpstr>Повторим изученное</vt:lpstr>
      <vt:lpstr>Д/З: § 15, в. 1-4 (1 любой письм.), мп с. 158 (доп.)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Иван Красинский</cp:lastModifiedBy>
  <cp:revision>20</cp:revision>
  <dcterms:created xsi:type="dcterms:W3CDTF">2022-02-08T11:01:01Z</dcterms:created>
  <dcterms:modified xsi:type="dcterms:W3CDTF">2022-02-08T11:31:07Z</dcterms:modified>
</cp:coreProperties>
</file>