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21.jpeg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23.png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0.jpe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7.jpeg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820992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5400" b="1" dirty="0">
                <a:latin typeface="Moonlight" panose="02000500060000020003" pitchFamily="2" charset="0"/>
                <a:cs typeface="Microsoft Tai Le" panose="020B0502040204020203" pitchFamily="34" charset="0"/>
              </a:rPr>
              <a:t>Реформация и Контрреформация </a:t>
            </a:r>
            <a:endParaRPr lang="be-BY" sz="5400" b="1" dirty="0" smtClean="0">
              <a:latin typeface="Moonlight" panose="02000500060000020003" pitchFamily="2" charset="0"/>
              <a:cs typeface="Microsoft Tai Le" panose="020B0502040204020203" pitchFamily="34" charset="0"/>
            </a:endParaRPr>
          </a:p>
          <a:p>
            <a:pPr algn="ctr"/>
            <a:r>
              <a:rPr lang="be-BY" sz="5400" b="1" dirty="0" smtClean="0">
                <a:latin typeface="Moonlight" panose="02000500060000020003" pitchFamily="2" charset="0"/>
                <a:cs typeface="Microsoft Tai Le" panose="020B0502040204020203" pitchFamily="34" charset="0"/>
              </a:rPr>
              <a:t>на </a:t>
            </a:r>
            <a:r>
              <a:rPr lang="be-BY" sz="5400" b="1" dirty="0">
                <a:latin typeface="Moonlight" panose="02000500060000020003" pitchFamily="2" charset="0"/>
                <a:cs typeface="Microsoft Tai Le" panose="020B0502040204020203" pitchFamily="34" charset="0"/>
              </a:rPr>
              <a:t>территории Беларуси</a:t>
            </a:r>
            <a:endParaRPr lang="be-BY" sz="5400" dirty="0">
              <a:latin typeface="Moonlight" panose="02000500060000020003" pitchFamily="2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180999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Представителем антитринитариев был </a:t>
            </a:r>
            <a:r>
              <a:rPr lang="be-BY" sz="2400" b="1" dirty="0">
                <a:solidFill>
                  <a:srgbClr val="FF0000"/>
                </a:solidFill>
              </a:rPr>
              <a:t>Сымон</a:t>
            </a:r>
            <a:r>
              <a:rPr lang="be-BY" sz="2400" b="1" dirty="0"/>
              <a:t> </a:t>
            </a:r>
            <a:r>
              <a:rPr lang="be-BY" sz="2400" b="1" dirty="0" smtClean="0">
                <a:solidFill>
                  <a:srgbClr val="FF0000"/>
                </a:solidFill>
              </a:rPr>
              <a:t>Будный</a:t>
            </a:r>
            <a:r>
              <a:rPr lang="be-BY" sz="2400" b="1" dirty="0" smtClean="0"/>
              <a:t> издавший </a:t>
            </a:r>
            <a:r>
              <a:rPr lang="be-BY" sz="2400" b="1" dirty="0"/>
              <a:t>в </a:t>
            </a:r>
            <a:r>
              <a:rPr lang="be-BY" sz="2400" b="1" dirty="0">
                <a:solidFill>
                  <a:srgbClr val="FF0000"/>
                </a:solidFill>
              </a:rPr>
              <a:t>1562</a:t>
            </a:r>
            <a:r>
              <a:rPr lang="be-BY" sz="2400" b="1" dirty="0"/>
              <a:t> г. в Несвиже первую печатную книгу на белорусском языке «</a:t>
            </a:r>
            <a:r>
              <a:rPr lang="be-BY" sz="2400" b="1" dirty="0">
                <a:solidFill>
                  <a:srgbClr val="002060"/>
                </a:solidFill>
              </a:rPr>
              <a:t>Катехизис</a:t>
            </a:r>
            <a:r>
              <a:rPr lang="be-BY" sz="2400" b="1" dirty="0"/>
              <a:t>» («Символ веры</a:t>
            </a:r>
            <a:r>
              <a:rPr lang="be-BY" sz="2400" b="1" dirty="0" smtClean="0"/>
              <a:t>»).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Из кальвинизма выделилось такое направление Реформации, как </a:t>
            </a:r>
            <a:r>
              <a:rPr lang="be-BY" sz="2400" b="1" dirty="0">
                <a:solidFill>
                  <a:srgbClr val="FF0000"/>
                </a:solidFill>
              </a:rPr>
              <a:t>арианство</a:t>
            </a:r>
            <a:r>
              <a:rPr lang="be-BY" sz="2400" b="1" dirty="0"/>
              <a:t>, или движение антитринитариев, которых называли </a:t>
            </a:r>
            <a:r>
              <a:rPr lang="be-BY" sz="2400" b="1" dirty="0">
                <a:solidFill>
                  <a:srgbClr val="C00000"/>
                </a:solidFill>
              </a:rPr>
              <a:t>«литовскими братьями». </a:t>
            </a:r>
            <a:r>
              <a:rPr lang="be-BY" sz="2400" b="1" dirty="0"/>
              <a:t>Ариане отрицали триединую сущность Бога (Бог-отец, Бог-сын, Бог - Святой Дух), не признавали крещения младенцев, считали Иисуса Христа только человеком. </a:t>
            </a:r>
            <a:endParaRPr lang="be-BY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021974" y="2636910"/>
            <a:ext cx="7150426" cy="2664001"/>
            <a:chOff x="1021974" y="2636910"/>
            <a:chExt cx="7150426" cy="2664001"/>
          </a:xfrm>
        </p:grpSpPr>
        <p:pic>
          <p:nvPicPr>
            <p:cNvPr id="11266" name="Picture 2" descr="Картинки по запросу кальвинизм в беларуси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39"/>
            <a:stretch/>
          </p:blipFill>
          <p:spPr bwMode="auto">
            <a:xfrm>
              <a:off x="1021974" y="2636910"/>
              <a:ext cx="4486130" cy="26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Картинки по запросу движение антитринитариев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66"/>
            <a:stretch/>
          </p:blipFill>
          <p:spPr bwMode="auto">
            <a:xfrm flipH="1">
              <a:off x="5770389" y="2636911"/>
              <a:ext cx="2402011" cy="26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10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796" y="405825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Главными его проводниками стали </a:t>
            </a:r>
            <a:r>
              <a:rPr lang="be-BY" sz="2400" b="1" u="sng" dirty="0">
                <a:solidFill>
                  <a:srgbClr val="C00000"/>
                </a:solidFill>
              </a:rPr>
              <a:t>иезуиты</a:t>
            </a:r>
            <a:r>
              <a:rPr lang="be-BY" sz="2400" b="1" dirty="0">
                <a:solidFill>
                  <a:srgbClr val="C00000"/>
                </a:solidFill>
              </a:rPr>
              <a:t> </a:t>
            </a:r>
            <a:r>
              <a:rPr lang="be-BY" sz="2400" b="1" dirty="0"/>
              <a:t>— члены общества Иисуса Христа, которые благодаря распространению просвещения стремились закрепить позиции католической церкви. Иезуиты начали закрывать протестантские и православные школы и типографии. Под их руководством проводились погромы и сжигались книги. 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Во всех странах Европы во второй половине XVI в. развернулось религиозно-политическое движение против Реформации — </a:t>
            </a:r>
            <a:r>
              <a:rPr lang="be-BY" sz="2400" b="1" dirty="0">
                <a:solidFill>
                  <a:srgbClr val="FF0000"/>
                </a:solidFill>
              </a:rPr>
              <a:t>Контрреформация</a:t>
            </a:r>
            <a:r>
              <a:rPr lang="be-BY" sz="2400" b="1" dirty="0"/>
              <a:t> («контр» означает «против»). </a:t>
            </a:r>
            <a:endParaRPr lang="be-BY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628801"/>
            <a:ext cx="8239901" cy="2520280"/>
            <a:chOff x="467544" y="1628801"/>
            <a:chExt cx="8239901" cy="2520280"/>
          </a:xfrm>
        </p:grpSpPr>
        <p:pic>
          <p:nvPicPr>
            <p:cNvPr id="4102" name="Picture 6" descr="Картинки по запросу реформация католической церкви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" t="37546" r="1696" b="3608"/>
            <a:stretch/>
          </p:blipFill>
          <p:spPr bwMode="auto">
            <a:xfrm>
              <a:off x="467544" y="1844824"/>
              <a:ext cx="4765622" cy="23042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://www.rutvet.ru/sites/default/files/field/image/kogo-nazyvali-gugenotami3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"/>
            <a:stretch/>
          </p:blipFill>
          <p:spPr bwMode="auto">
            <a:xfrm>
              <a:off x="5220072" y="1628801"/>
              <a:ext cx="3487373" cy="25202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82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796" y="503698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</a:t>
            </a:r>
            <a:r>
              <a:rPr lang="be-BY" sz="2400" b="1" dirty="0">
                <a:solidFill>
                  <a:srgbClr val="FF0000"/>
                </a:solidFill>
              </a:rPr>
              <a:t>1658</a:t>
            </a:r>
            <a:r>
              <a:rPr lang="be-BY" sz="2400" b="1" dirty="0"/>
              <a:t> г. сейм Речи Посполитой принял решение об изгнании ариан за пределы государства. </a:t>
            </a:r>
            <a:endParaRPr lang="be-BY" sz="2400" b="1" dirty="0" smtClean="0"/>
          </a:p>
          <a:p>
            <a:pPr algn="just"/>
            <a:r>
              <a:rPr lang="be-BY" sz="2400" b="1" dirty="0" smtClean="0"/>
              <a:t>Кальвинистская </a:t>
            </a:r>
            <a:r>
              <a:rPr lang="be-BY" sz="2400" b="1" dirty="0"/>
              <a:t>шляхта стала переходить в католичество. 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ВКЛ Контрреформация не получила таких ужасающих форм, как в Западной Европе (например, Варфоломеевская ночь в Париже). Еще одна особенность Контрреформации в ВКЛ — ее направленность как против кальвинизма, так и против православия.</a:t>
            </a:r>
            <a:endParaRPr lang="be-BY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52467" y="1988840"/>
            <a:ext cx="8151981" cy="3211736"/>
            <a:chOff x="452467" y="1988840"/>
            <a:chExt cx="8151981" cy="3211736"/>
          </a:xfrm>
        </p:grpSpPr>
        <p:pic>
          <p:nvPicPr>
            <p:cNvPr id="7170" name="Picture 2" descr="Картинки по запросу реформация в вкл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87" b="22399"/>
            <a:stretch/>
          </p:blipFill>
          <p:spPr bwMode="auto">
            <a:xfrm>
              <a:off x="452467" y="2218816"/>
              <a:ext cx="6197411" cy="2880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www.cosmovisions.com/images/jesuites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CD"/>
                </a:clrFrom>
                <a:clrTo>
                  <a:srgbClr val="FFFFCD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534" y="1988840"/>
              <a:ext cx="3077914" cy="321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75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796" y="458635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результате распространения Контрреформации начался процесс </a:t>
            </a:r>
            <a:r>
              <a:rPr lang="be-BY" sz="2400" b="1" dirty="0">
                <a:solidFill>
                  <a:srgbClr val="FF0000"/>
                </a:solidFill>
              </a:rPr>
              <a:t>клерикализации</a:t>
            </a:r>
            <a:r>
              <a:rPr lang="be-BY" sz="2400" b="1" dirty="0"/>
              <a:t> культуры — католическая церковь брала под свой контроль образование, науку, культуру и духовную жизнь, а научные знания объявлялись греховными.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Сын Николая Радзивилла Черного </a:t>
            </a:r>
            <a:r>
              <a:rPr lang="be-BY" sz="2400" b="1" dirty="0">
                <a:solidFill>
                  <a:srgbClr val="FF0000"/>
                </a:solidFill>
              </a:rPr>
              <a:t>Николай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FF0000"/>
                </a:solidFill>
              </a:rPr>
              <a:t>Христофор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FF0000"/>
                </a:solidFill>
              </a:rPr>
              <a:t>Радзивилл</a:t>
            </a:r>
            <a:r>
              <a:rPr lang="be-BY" sz="2400" b="1" dirty="0"/>
              <a:t> (по прозванию </a:t>
            </a:r>
            <a:r>
              <a:rPr lang="be-BY" sz="2400" b="1" dirty="0">
                <a:solidFill>
                  <a:srgbClr val="C00000"/>
                </a:solidFill>
              </a:rPr>
              <a:t>Сиротка</a:t>
            </a:r>
            <a:r>
              <a:rPr lang="be-BY" sz="2400" b="1" dirty="0"/>
              <a:t>) сделал </a:t>
            </a:r>
            <a:r>
              <a:rPr lang="be-BY" sz="2400" b="1" u="sng" dirty="0"/>
              <a:t>Несвиж</a:t>
            </a:r>
            <a:r>
              <a:rPr lang="be-BY" sz="2400" b="1" dirty="0"/>
              <a:t>, где по его инициативе был основан коллегиум, вторым после Вильно </a:t>
            </a:r>
            <a:r>
              <a:rPr lang="be-BY" sz="2400" b="1" u="sng" dirty="0"/>
              <a:t>иезуитским центром ВКЛ. </a:t>
            </a:r>
            <a:endParaRPr lang="be-BY" sz="2400" u="sng" dirty="0"/>
          </a:p>
        </p:txBody>
      </p:sp>
      <p:pic>
        <p:nvPicPr>
          <p:cNvPr id="12292" name="Picture 4" descr="Картинки по запросу иезуиты в беларус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666" b="14995"/>
          <a:stretch/>
        </p:blipFill>
        <p:spPr bwMode="auto">
          <a:xfrm>
            <a:off x="730851" y="1959949"/>
            <a:ext cx="7585565" cy="2693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62.photobucket.com/albums/ii86/Ljusdunkel/Colours/concilio-de-trent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752975" cy="3943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620688"/>
            <a:ext cx="6552728" cy="140000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e-BY" sz="5400" b="1" dirty="0" smtClean="0">
                <a:latin typeface="Moonlight" panose="02000500060000020003" pitchFamily="2" charset="0"/>
                <a:cs typeface="Microsoft Tai Le" panose="020B0502040204020203" pitchFamily="34" charset="0"/>
              </a:rPr>
              <a:t>УДАЧИ!</a:t>
            </a:r>
            <a:endParaRPr lang="be-BY" sz="5400" dirty="0">
              <a:latin typeface="Moonlight" panose="02000500060000020003" pitchFamily="2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Место церкви в ВКЛ долгое время определялось существованием </a:t>
            </a:r>
            <a:r>
              <a:rPr lang="be-BY" sz="2400" b="1" u="sng" dirty="0"/>
              <a:t>двух</a:t>
            </a:r>
            <a:r>
              <a:rPr lang="be-BY" sz="2400" b="1" dirty="0"/>
              <a:t> течений христианства. </a:t>
            </a:r>
            <a:endParaRPr lang="be-BY" sz="2400" b="1" dirty="0" smtClean="0"/>
          </a:p>
          <a:p>
            <a:pPr algn="just"/>
            <a:r>
              <a:rPr lang="be-BY" sz="2400" b="1" dirty="0"/>
              <a:t>В 20—30-е гг. XVI в. в ВКЛ установилась религиозная толерантность — </a:t>
            </a:r>
            <a:r>
              <a:rPr lang="be-BY" sz="2400" b="1" dirty="0">
                <a:solidFill>
                  <a:srgbClr val="FF0000"/>
                </a:solidFill>
              </a:rPr>
              <a:t>веротерпимость</a:t>
            </a:r>
            <a:r>
              <a:rPr lang="be-BY" sz="2400" b="1" dirty="0"/>
              <a:t>. </a:t>
            </a:r>
            <a:endParaRPr lang="be-BY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44233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Православного вероисповедания в XVI в. придерживалось большинство восточнославянского населения (белорусы</a:t>
            </a:r>
            <a:r>
              <a:rPr lang="be-BY" sz="2400" b="1" dirty="0" smtClean="0"/>
              <a:t>, русские,  </a:t>
            </a:r>
            <a:r>
              <a:rPr lang="be-BY" sz="2400" b="1" dirty="0"/>
              <a:t>украинцы). </a:t>
            </a:r>
            <a:endParaRPr lang="be-BY" sz="2400" b="1" dirty="0" smtClean="0"/>
          </a:p>
          <a:p>
            <a:pPr algn="just"/>
            <a:r>
              <a:rPr lang="be-BY" sz="2400" b="1" dirty="0"/>
              <a:t>Однако в 20—30-е гг. XVI в. православная церковь оказалась в довольно сложном положении. </a:t>
            </a:r>
            <a:endParaRPr lang="be-BY" sz="2400" dirty="0"/>
          </a:p>
        </p:txBody>
      </p:sp>
      <p:pic>
        <p:nvPicPr>
          <p:cNvPr id="1026" name="Picture 2" descr="Картинки по запросу веротерпимость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64" y="194632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православный священник клипарт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1D9"/>
              </a:clrFrom>
              <a:clrTo>
                <a:srgbClr val="F6F1D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" b="88889" l="9464" r="8959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109"/>
          <a:stretch/>
        </p:blipFill>
        <p:spPr bwMode="auto">
          <a:xfrm>
            <a:off x="827584" y="2016605"/>
            <a:ext cx="1570121" cy="24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толический священник клипарт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30425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После заключения Люблинской унии 1569 г. православная церковь начала терять ведущее положение в Беларуси. </a:t>
            </a:r>
            <a:endParaRPr lang="be-BY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180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Если </a:t>
            </a:r>
            <a:r>
              <a:rPr lang="be-BY" sz="2400" b="1" u="sng" dirty="0"/>
              <a:t>католическая</a:t>
            </a:r>
            <a:r>
              <a:rPr lang="be-BY" sz="2400" b="1" dirty="0"/>
              <a:t> конфессия существовала за счет </a:t>
            </a:r>
            <a:r>
              <a:rPr lang="be-BY" sz="2400" b="1" dirty="0">
                <a:solidFill>
                  <a:srgbClr val="C00000"/>
                </a:solidFill>
              </a:rPr>
              <a:t>государственной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C00000"/>
                </a:solidFill>
              </a:rPr>
              <a:t>поддержки</a:t>
            </a:r>
            <a:r>
              <a:rPr lang="be-BY" sz="2400" b="1" dirty="0"/>
              <a:t>, то </a:t>
            </a:r>
            <a:r>
              <a:rPr lang="be-BY" sz="2400" b="1" u="sng" dirty="0"/>
              <a:t>православная</a:t>
            </a:r>
            <a:r>
              <a:rPr lang="be-BY" sz="2400" b="1" dirty="0"/>
              <a:t> — за счет </a:t>
            </a:r>
            <a:r>
              <a:rPr lang="be-BY" sz="2400" b="1" dirty="0">
                <a:solidFill>
                  <a:srgbClr val="C00000"/>
                </a:solidFill>
              </a:rPr>
              <a:t>пожертвований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C00000"/>
                </a:solidFill>
              </a:rPr>
              <a:t>прихожан</a:t>
            </a:r>
            <a:r>
              <a:rPr lang="be-BY" sz="2400" b="1" dirty="0"/>
              <a:t>. </a:t>
            </a:r>
            <a:endParaRPr lang="be-BY" sz="2400" dirty="0"/>
          </a:p>
        </p:txBody>
      </p:sp>
      <p:pic>
        <p:nvPicPr>
          <p:cNvPr id="2050" name="Picture 2" descr="Картинки по запросу православная церковь в беларуси эпоха Реформаци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u="sng" dirty="0"/>
              <a:t>Православная церковь</a:t>
            </a:r>
            <a:r>
              <a:rPr lang="be-BY" sz="2400" b="1" dirty="0"/>
              <a:t>, сохранявшая свой традиционный характер, не воспринимала перемен, происходивших в мире, не предлагала образование представителям шляхетского сословия. Церковнославянский язык проповедей был все более непонятен прихожанам. </a:t>
            </a:r>
            <a:endParaRPr lang="be-BY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8836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то же время </a:t>
            </a:r>
            <a:r>
              <a:rPr lang="be-BY" sz="2400" b="1" u="sng" dirty="0"/>
              <a:t>католическая вера</a:t>
            </a:r>
            <a:r>
              <a:rPr lang="be-BY" sz="2400" b="1" dirty="0"/>
              <a:t> распространялась и постепенно закрепляла свои позиции на белорусских землях благодаря политике великих князей литовских, поддерживавших католицизм. </a:t>
            </a:r>
            <a:endParaRPr lang="be-BY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40732" y="2276872"/>
            <a:ext cx="7891708" cy="2677952"/>
            <a:chOff x="467543" y="2276872"/>
            <a:chExt cx="7891708" cy="2677952"/>
          </a:xfrm>
        </p:grpSpPr>
        <p:pic>
          <p:nvPicPr>
            <p:cNvPr id="3074" name="Picture 2" descr="Картинки по запросу православная церковь в беларуси эпоха Реформаци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543" y="2276872"/>
              <a:ext cx="3806137" cy="26642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Картинки по запросу костел в ВКЛ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290824"/>
              <a:ext cx="4003275" cy="26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70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конце XVI — начале XVII в. в ВКЛ в ответ на пропольскую политику правящих кругов Речи Посполитой стали возникать </a:t>
            </a:r>
            <a:r>
              <a:rPr lang="be-BY" sz="2400" b="1" dirty="0">
                <a:solidFill>
                  <a:srgbClr val="FF0000"/>
                </a:solidFill>
              </a:rPr>
              <a:t>братства</a:t>
            </a:r>
            <a:r>
              <a:rPr lang="be-BY" sz="2400" b="1" dirty="0"/>
              <a:t> — национально-религиозные организации православного, преимущественно мещанского, населения. </a:t>
            </a:r>
            <a:endParaRPr lang="be-BY" sz="2400" b="1" dirty="0" smtClean="0"/>
          </a:p>
          <a:p>
            <a:pPr algn="just"/>
            <a:r>
              <a:rPr lang="be-BY" sz="2400" b="1" dirty="0" smtClean="0"/>
              <a:t>В </a:t>
            </a:r>
            <a:r>
              <a:rPr lang="be-BY" sz="2400" b="1" dirty="0"/>
              <a:t>братских школах использовались церковнославянский и старобелорусский языки.</a:t>
            </a:r>
            <a:endParaRPr lang="be-BY" sz="2400" dirty="0"/>
          </a:p>
        </p:txBody>
      </p:sp>
      <p:pic>
        <p:nvPicPr>
          <p:cNvPr id="5122" name="Picture 2" descr="Картинки по запросу православные братства в Речи Посполитой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5492136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православная церковь клипарт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39786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XVI в. европейские страны охватило широкое общественно-политическое движение, направленное на </a:t>
            </a:r>
            <a:r>
              <a:rPr lang="be-BY" sz="2400" b="1" u="sng" dirty="0"/>
              <a:t>реформирование католической церкви.</a:t>
            </a:r>
            <a:r>
              <a:rPr lang="be-BY" sz="2400" b="1" dirty="0"/>
              <a:t> Оно получило название </a:t>
            </a:r>
            <a:r>
              <a:rPr lang="be-BY" sz="2400" b="1" dirty="0">
                <a:solidFill>
                  <a:srgbClr val="FF0000"/>
                </a:solidFill>
              </a:rPr>
              <a:t>Реформация</a:t>
            </a:r>
            <a:r>
              <a:rPr lang="be-BY" sz="2400" b="1" dirty="0"/>
              <a:t>, что в переводе означает «преобразование». </a:t>
            </a:r>
            <a:endParaRPr lang="be-BY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81166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Основной социальной силой Реформации в ВКЛ, в отличие от западноевропейских стран, были шляхта и мещане, поскольку буржуазия в то время в княжестве еще не сформировалась.</a:t>
            </a:r>
            <a:endParaRPr lang="be-BY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543" y="1988840"/>
            <a:ext cx="8137467" cy="2952328"/>
            <a:chOff x="467543" y="1988840"/>
            <a:chExt cx="8137467" cy="2952328"/>
          </a:xfrm>
        </p:grpSpPr>
        <p:pic>
          <p:nvPicPr>
            <p:cNvPr id="5" name="Picture 2" descr="Картинки по запросу православная церковь эпоха Реформаци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2348880"/>
              <a:ext cx="3456385" cy="2592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C:\Users\1968\Pictures\95-tezisov-martina-lyutera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59014" y="1988840"/>
              <a:ext cx="4745996" cy="29465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25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Идеи Реформации начали проникать на белорусские земли в середине XVI в. Ее сторонники выступали за реформу католической церкви, за то, чтобы она стала дешевле для верующих, за богослужения на родном языке, а также выражали протест против церкви как крупного землевладельца и пышных католических обрядов. </a:t>
            </a:r>
            <a:endParaRPr lang="be-BY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2708920"/>
            <a:ext cx="7904159" cy="3528392"/>
            <a:chOff x="467544" y="2708920"/>
            <a:chExt cx="7904159" cy="3528392"/>
          </a:xfrm>
        </p:grpSpPr>
        <p:pic>
          <p:nvPicPr>
            <p:cNvPr id="9218" name="Picture 2" descr="Картинки по запросу реформация католической церкв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708920"/>
              <a:ext cx="5292588" cy="3528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Картинки по запросу богословы средневековь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708920"/>
              <a:ext cx="2503559" cy="345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92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57301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Реформационное движение в ВКЛ охватило только высшие круги общества, в первую очередь магнатов. Они присоединились к Реформации с политическим расчетом, так как желали отделиться от католической Польши и закрепить свою самостоятельность в управлении ВКЛ. </a:t>
            </a:r>
            <a:endParaRPr lang="be-BY" sz="2400" b="1" dirty="0" smtClean="0"/>
          </a:p>
          <a:p>
            <a:pPr algn="just"/>
            <a:r>
              <a:rPr lang="be-BY" sz="2400" b="1" dirty="0"/>
              <a:t>Большинство крестьян, как и подавляющая часть городского населения, осталось на позициях православной веры.</a:t>
            </a:r>
            <a:endParaRPr lang="be-BY" sz="2400" dirty="0"/>
          </a:p>
          <a:p>
            <a:pPr algn="just"/>
            <a:endParaRPr lang="be-BY" sz="2400" dirty="0"/>
          </a:p>
        </p:txBody>
      </p:sp>
      <p:pic>
        <p:nvPicPr>
          <p:cNvPr id="10242" name="Picture 2" descr="Картинки по запросу реформация католической церкв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6"/>
          <a:stretch/>
        </p:blipFill>
        <p:spPr bwMode="auto">
          <a:xfrm>
            <a:off x="755576" y="420914"/>
            <a:ext cx="7632848" cy="3210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2514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Ярчайшим представителем реформационного движения в </a:t>
            </a:r>
            <a:r>
              <a:rPr lang="be-BY" sz="2400" b="1" dirty="0"/>
              <a:t>Беларуси был один из лидеров кальвинизма канцлер </a:t>
            </a:r>
            <a:r>
              <a:rPr lang="be-BY" sz="2400" b="1" dirty="0" smtClean="0">
                <a:solidFill>
                  <a:srgbClr val="FF0000"/>
                </a:solidFill>
              </a:rPr>
              <a:t>Николай</a:t>
            </a:r>
            <a:r>
              <a:rPr lang="be-BY" sz="2400" b="1" dirty="0" smtClean="0"/>
              <a:t> </a:t>
            </a:r>
            <a:r>
              <a:rPr lang="be-BY" sz="2400" b="1" dirty="0">
                <a:solidFill>
                  <a:srgbClr val="FF0000"/>
                </a:solidFill>
              </a:rPr>
              <a:t>Радзивилл</a:t>
            </a:r>
            <a:r>
              <a:rPr lang="be-BY" sz="2400" b="1" dirty="0"/>
              <a:t> </a:t>
            </a:r>
            <a:r>
              <a:rPr lang="be-BY" sz="2400" b="1" dirty="0" smtClean="0">
                <a:solidFill>
                  <a:srgbClr val="FF0000"/>
                </a:solidFill>
              </a:rPr>
              <a:t>Черный,</a:t>
            </a:r>
            <a:r>
              <a:rPr lang="be-BY" sz="2400" b="1" dirty="0" smtClean="0"/>
              <a:t> </a:t>
            </a:r>
            <a:r>
              <a:rPr lang="be-BY" sz="2400" b="1" dirty="0"/>
              <a:t>которого образно называют </a:t>
            </a:r>
            <a:r>
              <a:rPr lang="be-BY" sz="2400" b="1" u="sng" dirty="0"/>
              <a:t>«отцом Реформации в ВКЛ</a:t>
            </a:r>
            <a:r>
              <a:rPr lang="be-BY" sz="2400" b="1" u="sng" dirty="0" smtClean="0"/>
              <a:t>».</a:t>
            </a:r>
            <a:endParaRPr lang="be-BY" sz="24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868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Ведущим направлением Реформации на территории Беларуси стал </a:t>
            </a:r>
            <a:r>
              <a:rPr lang="be-BY" sz="2400" b="1" u="sng" dirty="0">
                <a:solidFill>
                  <a:srgbClr val="C00000"/>
                </a:solidFill>
              </a:rPr>
              <a:t>кальвинизм</a:t>
            </a:r>
            <a:r>
              <a:rPr lang="be-BY" sz="2400" b="1" u="sng" dirty="0"/>
              <a:t>.</a:t>
            </a:r>
            <a:r>
              <a:rPr lang="be-BY" sz="2400" b="1" dirty="0"/>
              <a:t> Кальвинисты, например, считали единственным источником веры Библию и отвергали посредничество церкви между человеком и Богом. </a:t>
            </a:r>
            <a:endParaRPr lang="be-BY" sz="2400" dirty="0"/>
          </a:p>
        </p:txBody>
      </p:sp>
      <p:pic>
        <p:nvPicPr>
          <p:cNvPr id="6148" name="Picture 4" descr="Картинки по запросу кальвинизм в беларус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060848"/>
            <a:ext cx="4991998" cy="28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николай радзивилл черный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2592288" cy="2747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669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</dc:creator>
  <cp:lastModifiedBy>1968</cp:lastModifiedBy>
  <cp:revision>24</cp:revision>
  <dcterms:created xsi:type="dcterms:W3CDTF">2016-08-25T13:16:30Z</dcterms:created>
  <dcterms:modified xsi:type="dcterms:W3CDTF">2016-08-30T16:57:51Z</dcterms:modified>
</cp:coreProperties>
</file>