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990264-DF41-47B5-871C-83B3830A607D}">
  <a:tblStyle styleId="{8D990264-DF41-47B5-871C-83B3830A60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0027524c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d0027524c7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slide" Target="/ppt/slides/slide9.xml"/><Relationship Id="rId5" Type="http://schemas.openxmlformats.org/officeDocument/2006/relationships/slide" Target="/ppt/slides/slide9.xml"/><Relationship Id="rId6" Type="http://schemas.openxmlformats.org/officeDocument/2006/relationships/slide" Target="/ppt/slides/slide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slide" Target="/ppt/slides/slide4.xml"/><Relationship Id="rId5" Type="http://schemas.openxmlformats.org/officeDocument/2006/relationships/slide" Target="/ppt/slides/slide6.xml"/><Relationship Id="rId6" Type="http://schemas.openxmlformats.org/officeDocument/2006/relationships/slide" Target="/ppt/slides/slide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slide" Target="/ppt/slides/slide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slide" Target="/ppt/slides/slide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slide" Target="/ppt/slides/slide10.xml"/><Relationship Id="rId5" Type="http://schemas.openxmlformats.org/officeDocument/2006/relationships/slide" Target="/ppt/slides/slide10.xml"/><Relationship Id="rId6" Type="http://schemas.openxmlformats.org/officeDocument/2006/relationships/slide" Target="/ppt/slides/slide10.xml"/><Relationship Id="rId7" Type="http://schemas.openxmlformats.org/officeDocument/2006/relationships/slide" Target="/ppt/slides/slide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70" y="-2677754"/>
            <a:ext cx="678506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100897" y="747836"/>
            <a:ext cx="1199020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5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5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8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5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8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Нового времени в 7 классе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8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«Южные и западные славяне»</a:t>
            </a:r>
            <a:endParaRPr b="1" sz="280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70" y="-2677754"/>
            <a:ext cx="6785061" cy="1219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22"/>
          <p:cNvGraphicFramePr/>
          <p:nvPr/>
        </p:nvGraphicFramePr>
        <p:xfrm>
          <a:off x="331124" y="3459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{8D990264-DF41-47B5-871C-83B3830A607D}</a:tableStyleId>
              </a:tblPr>
              <a:tblGrid>
                <a:gridCol w="3843875"/>
              </a:tblGrid>
              <a:tr h="376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Чехия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4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 </a:t>
                      </a:r>
                      <a:r>
                        <a:rPr b="1" lang="ru-RU" sz="1800">
                          <a:solidFill>
                            <a:srgbClr val="C00000"/>
                          </a:solidFill>
                        </a:rPr>
                        <a:t>1526 г.</a:t>
                      </a:r>
                      <a:r>
                        <a:rPr lang="ru-RU" sz="1800"/>
                        <a:t> Чехия </a:t>
                      </a:r>
                      <a:r>
                        <a:rPr b="1" lang="ru-RU" sz="1800">
                          <a:solidFill>
                            <a:srgbClr val="C00000"/>
                          </a:solidFill>
                        </a:rPr>
                        <a:t>перешла под власть Габсбургов.</a:t>
                      </a:r>
                      <a:endParaRPr b="1"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927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Преследования протестантов- </a:t>
                      </a:r>
                      <a:r>
                        <a:rPr b="1" lang="ru-RU" sz="1800">
                          <a:solidFill>
                            <a:srgbClr val="C00000"/>
                          </a:solidFill>
                        </a:rPr>
                        <a:t>антигабсбургское восстание (1618—1620) и Тридцатилетняя война.</a:t>
                      </a:r>
                      <a:endParaRPr b="1"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48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Восстание </a:t>
                      </a:r>
                      <a:r>
                        <a:rPr b="1" lang="ru-RU" sz="1800">
                          <a:solidFill>
                            <a:srgbClr val="C00000"/>
                          </a:solidFill>
                        </a:rPr>
                        <a:t>подавлено-разгромом чешских сил в битве у Белой Горы в 1620 г. и восстановлением власти Габсбургов. </a:t>
                      </a:r>
                      <a:r>
                        <a:rPr lang="ru-RU" sz="1800"/>
                        <a:t>Чехи вынуждены были принимать католичество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48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приток немецкого населения; вытеснение чешского</a:t>
                      </a:r>
                      <a:r>
                        <a:rPr lang="ru-RU" sz="1800"/>
                        <a:t> языка из государственного оборота;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онемечивание знати и значительной части городского населения.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4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C00000"/>
                          </a:solidFill>
                        </a:rPr>
                        <a:t>С XVIIIв. уничтожаются органы сословного представительства</a:t>
                      </a:r>
                      <a:endParaRPr b="1"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Начало деятельности </a:t>
                      </a:r>
                      <a:r>
                        <a:rPr b="1" lang="ru-RU" sz="1800">
                          <a:solidFill>
                            <a:srgbClr val="C00000"/>
                          </a:solidFill>
                        </a:rPr>
                        <a:t>«будителей».</a:t>
                      </a:r>
                      <a:endParaRPr b="1"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48" name="Google Shape;148;p22"/>
          <p:cNvGraphicFramePr/>
          <p:nvPr/>
        </p:nvGraphicFramePr>
        <p:xfrm>
          <a:off x="4174990" y="3459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{8D990264-DF41-47B5-871C-83B3830A607D}</a:tableStyleId>
              </a:tblPr>
              <a:tblGrid>
                <a:gridCol w="38438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Словакия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Словакия</a:t>
                      </a:r>
                      <a:r>
                        <a:rPr lang="ru-RU" sz="1600"/>
                        <a:t> входит </a:t>
                      </a:r>
                      <a:r>
                        <a:rPr lang="ru-RU" sz="1600"/>
                        <a:t>в состав Венгерского королевства. </a:t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C00000"/>
                          </a:solidFill>
                        </a:rPr>
                        <a:t>1526 г.-поражение Венгрии в битве при Мохаче</a:t>
                      </a:r>
                      <a:r>
                        <a:rPr lang="ru-RU" sz="1600"/>
                        <a:t>, раздел</a:t>
                      </a:r>
                      <a:r>
                        <a:rPr lang="ru-RU" sz="1600"/>
                        <a:t> Венгрии и </a:t>
                      </a:r>
                      <a:r>
                        <a:rPr b="1" lang="ru-RU" sz="1600">
                          <a:solidFill>
                            <a:srgbClr val="C00000"/>
                          </a:solidFill>
                        </a:rPr>
                        <a:t>переход Словакии под власть</a:t>
                      </a:r>
                      <a:r>
                        <a:rPr b="1" lang="ru-RU" sz="1600">
                          <a:solidFill>
                            <a:srgbClr val="C00000"/>
                          </a:solidFill>
                        </a:rPr>
                        <a:t> Австрийского государства. </a:t>
                      </a:r>
                      <a:endParaRPr b="1" sz="16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C00000"/>
                          </a:solidFill>
                        </a:rPr>
                        <a:t>До конца XVII в. </a:t>
                      </a:r>
                      <a:r>
                        <a:rPr lang="ru-RU" sz="1600"/>
                        <a:t>словацкие земли были </a:t>
                      </a:r>
                      <a:r>
                        <a:rPr b="1" lang="ru-RU" sz="1600">
                          <a:solidFill>
                            <a:srgbClr val="C00000"/>
                          </a:solidFill>
                        </a:rPr>
                        <a:t>ареной противостояния Османов и Габсбургов</a:t>
                      </a:r>
                      <a:r>
                        <a:rPr b="0" lang="ru-RU" sz="160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b="0" lang="ru-RU" sz="1600">
                          <a:solidFill>
                            <a:schemeClr val="dk1"/>
                          </a:solidFill>
                        </a:rPr>
                        <a:t> что тормозит развитие экономическое развитие региона.</a:t>
                      </a:r>
                      <a:endParaRPr b="0" sz="1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24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Начинается распространение идей Реформации,</a:t>
                      </a:r>
                      <a:r>
                        <a:rPr lang="ru-RU" sz="1600"/>
                        <a:t> что помогает </a:t>
                      </a:r>
                      <a:r>
                        <a:rPr lang="ru-RU" sz="1600"/>
                        <a:t>распространению чешского языка.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C00000"/>
                          </a:solidFill>
                        </a:rPr>
                        <a:t>Во второй половине XVI в. появилось книгопечатание.</a:t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C00000"/>
                          </a:solidFill>
                        </a:rPr>
                        <a:t>В 1581 г. </a:t>
                      </a:r>
                      <a:r>
                        <a:rPr b="0" lang="ru-RU" sz="1600">
                          <a:solidFill>
                            <a:schemeClr val="dk1"/>
                          </a:solidFill>
                        </a:rPr>
                        <a:t>вышла первая словацкая книга на чешском языке со словацкими чертами —</a:t>
                      </a:r>
                      <a:r>
                        <a:rPr b="1" lang="ru-RU" sz="1600">
                          <a:solidFill>
                            <a:srgbClr val="C00000"/>
                          </a:solidFill>
                        </a:rPr>
                        <a:t> « Малый катехизис» Мартина Лютера. В это же время вошло в употребление название «Словакия»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49" name="Google Shape;149;p22"/>
          <p:cNvGraphicFramePr/>
          <p:nvPr/>
        </p:nvGraphicFramePr>
        <p:xfrm>
          <a:off x="8018856" y="3459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{8D990264-DF41-47B5-871C-83B3830A607D}</a:tableStyleId>
              </a:tblPr>
              <a:tblGrid>
                <a:gridCol w="3951925"/>
              </a:tblGrid>
              <a:tr h="364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Польша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Монархия со слабой королевской властью. 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122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>
                          <a:solidFill>
                            <a:srgbClr val="C00000"/>
                          </a:solidFill>
                        </a:rPr>
                        <a:t>В 1569 г. Польша объединилась с Великим Княжеством Литовским в одно государство —  Речь Посполитую,</a:t>
                      </a:r>
                      <a:r>
                        <a:rPr b="1" lang="ru-RU" sz="150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b="0" lang="ru-RU" sz="1500">
                          <a:solidFill>
                            <a:schemeClr val="dk1"/>
                          </a:solidFill>
                        </a:rPr>
                        <a:t>в состав которого входили белорусские, польские, литовские и украинские земли. </a:t>
                      </a:r>
                      <a:endParaRPr b="0" sz="15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22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В XVII в. в Речи Посполитой нарастали религиозные, межнациональные и социальные противоречия,</a:t>
                      </a:r>
                      <a:r>
                        <a:rPr lang="ru-RU" sz="1500"/>
                        <a:t> приведшие к </a:t>
                      </a:r>
                      <a:r>
                        <a:rPr b="1" lang="ru-RU" sz="1500">
                          <a:solidFill>
                            <a:srgbClr val="C00000"/>
                          </a:solidFill>
                        </a:rPr>
                        <a:t>восстанию в Украине (1648—1651) и потере Левобережной Украины.</a:t>
                      </a:r>
                      <a:endParaRPr b="1" sz="15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22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XVII-XVIII века-активная внешняя политика, приведшая к постоянным войнам с Россией, Швецией, Османской империей. Разорялось население, росло недовольство королем, страна приходила в упадок.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77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Ослаблению государства способствовал также принцип «liberum veto»,</a:t>
                      </a:r>
                      <a:r>
                        <a:rPr lang="ru-RU" sz="1500"/>
                        <a:t> что мешало проведению реформ.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77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Упадком воспользовались Австрия, Пруссия,   Россия и </a:t>
                      </a:r>
                      <a:r>
                        <a:rPr b="1" lang="ru-RU" sz="1500">
                          <a:solidFill>
                            <a:srgbClr val="C00000"/>
                          </a:solidFill>
                        </a:rPr>
                        <a:t>в конце XVIII в. разделили ее между собой.</a:t>
                      </a:r>
                      <a:endParaRPr b="1" sz="15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0" name="Google Shape;150;p22">
            <a:hlinkClick action="ppaction://hlinksldjump" r:id="rId4"/>
          </p:cNvPr>
          <p:cNvSpPr/>
          <p:nvPr/>
        </p:nvSpPr>
        <p:spPr>
          <a:xfrm>
            <a:off x="3675997" y="5494867"/>
            <a:ext cx="406400" cy="39793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937" y="60000"/>
                </a:lnTo>
                <a:lnTo>
                  <a:pt x="26953" y="60000"/>
                </a:lnTo>
                <a:lnTo>
                  <a:pt x="26953" y="105000"/>
                </a:lnTo>
                <a:lnTo>
                  <a:pt x="93047" y="105000"/>
                </a:lnTo>
                <a:lnTo>
                  <a:pt x="93047" y="60000"/>
                </a:lnTo>
                <a:lnTo>
                  <a:pt x="104063" y="60000"/>
                </a:lnTo>
                <a:lnTo>
                  <a:pt x="87539" y="43125"/>
                </a:lnTo>
                <a:lnTo>
                  <a:pt x="87539" y="20625"/>
                </a:lnTo>
                <a:lnTo>
                  <a:pt x="76523" y="20625"/>
                </a:lnTo>
                <a:lnTo>
                  <a:pt x="76523" y="31875"/>
                </a:lnTo>
                <a:close/>
              </a:path>
              <a:path extrusionOk="0" fill="darkenLess" h="120000" w="120000">
                <a:moveTo>
                  <a:pt x="87539" y="43125"/>
                </a:moveTo>
                <a:lnTo>
                  <a:pt x="87539" y="20625"/>
                </a:lnTo>
                <a:lnTo>
                  <a:pt x="76523" y="20625"/>
                </a:lnTo>
                <a:lnTo>
                  <a:pt x="76523" y="31875"/>
                </a:lnTo>
                <a:close/>
                <a:moveTo>
                  <a:pt x="26953" y="60000"/>
                </a:moveTo>
                <a:lnTo>
                  <a:pt x="26953" y="105000"/>
                </a:lnTo>
                <a:lnTo>
                  <a:pt x="54492" y="105000"/>
                </a:lnTo>
                <a:lnTo>
                  <a:pt x="54492" y="82500"/>
                </a:lnTo>
                <a:lnTo>
                  <a:pt x="65508" y="82500"/>
                </a:lnTo>
                <a:lnTo>
                  <a:pt x="65508" y="105000"/>
                </a:lnTo>
                <a:lnTo>
                  <a:pt x="93047" y="105000"/>
                </a:lnTo>
                <a:lnTo>
                  <a:pt x="93047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5937" y="60000"/>
                </a:lnTo>
                <a:lnTo>
                  <a:pt x="104063" y="60000"/>
                </a:lnTo>
                <a:close/>
                <a:moveTo>
                  <a:pt x="54492" y="82500"/>
                </a:moveTo>
                <a:lnTo>
                  <a:pt x="65508" y="82500"/>
                </a:lnTo>
                <a:lnTo>
                  <a:pt x="65508" y="105000"/>
                </a:lnTo>
                <a:lnTo>
                  <a:pt x="54492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523" y="31875"/>
                </a:lnTo>
                <a:lnTo>
                  <a:pt x="76523" y="20625"/>
                </a:lnTo>
                <a:lnTo>
                  <a:pt x="87539" y="20625"/>
                </a:lnTo>
                <a:lnTo>
                  <a:pt x="87539" y="43125"/>
                </a:lnTo>
                <a:lnTo>
                  <a:pt x="104063" y="60000"/>
                </a:lnTo>
                <a:lnTo>
                  <a:pt x="93047" y="60000"/>
                </a:lnTo>
                <a:lnTo>
                  <a:pt x="93047" y="105000"/>
                </a:lnTo>
                <a:lnTo>
                  <a:pt x="26953" y="105000"/>
                </a:lnTo>
                <a:lnTo>
                  <a:pt x="26953" y="60000"/>
                </a:lnTo>
                <a:lnTo>
                  <a:pt x="15937" y="60000"/>
                </a:lnTo>
                <a:close/>
                <a:moveTo>
                  <a:pt x="76523" y="31875"/>
                </a:moveTo>
                <a:lnTo>
                  <a:pt x="87539" y="43125"/>
                </a:lnTo>
                <a:moveTo>
                  <a:pt x="93047" y="60000"/>
                </a:moveTo>
                <a:lnTo>
                  <a:pt x="26953" y="60000"/>
                </a:lnTo>
                <a:moveTo>
                  <a:pt x="54492" y="105000"/>
                </a:moveTo>
                <a:lnTo>
                  <a:pt x="54492" y="82500"/>
                </a:lnTo>
                <a:lnTo>
                  <a:pt x="65508" y="82500"/>
                </a:lnTo>
                <a:lnTo>
                  <a:pt x="6550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>
            <a:hlinkClick action="ppaction://hlinksldjump" r:id="rId5"/>
          </p:cNvPr>
          <p:cNvSpPr/>
          <p:nvPr/>
        </p:nvSpPr>
        <p:spPr>
          <a:xfrm>
            <a:off x="7519863" y="5892801"/>
            <a:ext cx="397933" cy="3301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660" y="60000"/>
                </a:lnTo>
                <a:lnTo>
                  <a:pt x="31995" y="60000"/>
                </a:lnTo>
                <a:lnTo>
                  <a:pt x="31995" y="105000"/>
                </a:lnTo>
                <a:lnTo>
                  <a:pt x="88005" y="105000"/>
                </a:lnTo>
                <a:lnTo>
                  <a:pt x="88005" y="60000"/>
                </a:lnTo>
                <a:lnTo>
                  <a:pt x="97340" y="60000"/>
                </a:lnTo>
                <a:lnTo>
                  <a:pt x="83338" y="43125"/>
                </a:lnTo>
                <a:lnTo>
                  <a:pt x="83338" y="20625"/>
                </a:lnTo>
                <a:lnTo>
                  <a:pt x="74003" y="20625"/>
                </a:lnTo>
                <a:lnTo>
                  <a:pt x="74003" y="31875"/>
                </a:lnTo>
                <a:close/>
              </a:path>
              <a:path extrusionOk="0" fill="darkenLess" h="120000" w="120000">
                <a:moveTo>
                  <a:pt x="83338" y="43125"/>
                </a:moveTo>
                <a:lnTo>
                  <a:pt x="83338" y="20625"/>
                </a:lnTo>
                <a:lnTo>
                  <a:pt x="74003" y="20625"/>
                </a:lnTo>
                <a:lnTo>
                  <a:pt x="74003" y="31875"/>
                </a:lnTo>
                <a:close/>
                <a:moveTo>
                  <a:pt x="31995" y="60000"/>
                </a:moveTo>
                <a:lnTo>
                  <a:pt x="31995" y="105000"/>
                </a:lnTo>
                <a:lnTo>
                  <a:pt x="55332" y="105000"/>
                </a:lnTo>
                <a:lnTo>
                  <a:pt x="55332" y="82500"/>
                </a:lnTo>
                <a:lnTo>
                  <a:pt x="64668" y="82500"/>
                </a:lnTo>
                <a:lnTo>
                  <a:pt x="64668" y="105000"/>
                </a:lnTo>
                <a:lnTo>
                  <a:pt x="88005" y="105000"/>
                </a:lnTo>
                <a:lnTo>
                  <a:pt x="8800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660" y="60000"/>
                </a:lnTo>
                <a:lnTo>
                  <a:pt x="97340" y="60000"/>
                </a:lnTo>
                <a:close/>
                <a:moveTo>
                  <a:pt x="55332" y="82500"/>
                </a:moveTo>
                <a:lnTo>
                  <a:pt x="64668" y="82500"/>
                </a:lnTo>
                <a:lnTo>
                  <a:pt x="64668" y="105000"/>
                </a:lnTo>
                <a:lnTo>
                  <a:pt x="55332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03" y="31875"/>
                </a:lnTo>
                <a:lnTo>
                  <a:pt x="74003" y="20625"/>
                </a:lnTo>
                <a:lnTo>
                  <a:pt x="83338" y="20625"/>
                </a:lnTo>
                <a:lnTo>
                  <a:pt x="83338" y="43125"/>
                </a:lnTo>
                <a:lnTo>
                  <a:pt x="97340" y="60000"/>
                </a:lnTo>
                <a:lnTo>
                  <a:pt x="88005" y="60000"/>
                </a:lnTo>
                <a:lnTo>
                  <a:pt x="88005" y="105000"/>
                </a:lnTo>
                <a:lnTo>
                  <a:pt x="31995" y="105000"/>
                </a:lnTo>
                <a:lnTo>
                  <a:pt x="31995" y="60000"/>
                </a:lnTo>
                <a:lnTo>
                  <a:pt x="22660" y="60000"/>
                </a:lnTo>
                <a:close/>
                <a:moveTo>
                  <a:pt x="74003" y="31875"/>
                </a:moveTo>
                <a:lnTo>
                  <a:pt x="83338" y="43125"/>
                </a:lnTo>
                <a:moveTo>
                  <a:pt x="88005" y="60000"/>
                </a:moveTo>
                <a:lnTo>
                  <a:pt x="31995" y="60000"/>
                </a:lnTo>
                <a:moveTo>
                  <a:pt x="55332" y="105000"/>
                </a:moveTo>
                <a:lnTo>
                  <a:pt x="55332" y="82500"/>
                </a:lnTo>
                <a:lnTo>
                  <a:pt x="64668" y="82500"/>
                </a:lnTo>
                <a:lnTo>
                  <a:pt x="6466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2">
            <a:hlinkClick action="ppaction://hlinksldjump" r:id="rId6"/>
          </p:cNvPr>
          <p:cNvSpPr/>
          <p:nvPr/>
        </p:nvSpPr>
        <p:spPr>
          <a:xfrm>
            <a:off x="11616267" y="6079035"/>
            <a:ext cx="258504" cy="25492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623" y="60000"/>
                </a:lnTo>
                <a:lnTo>
                  <a:pt x="26717" y="60000"/>
                </a:lnTo>
                <a:lnTo>
                  <a:pt x="26717" y="105000"/>
                </a:lnTo>
                <a:lnTo>
                  <a:pt x="93283" y="105000"/>
                </a:lnTo>
                <a:lnTo>
                  <a:pt x="93283" y="60000"/>
                </a:lnTo>
                <a:lnTo>
                  <a:pt x="104377" y="60000"/>
                </a:lnTo>
                <a:lnTo>
                  <a:pt x="87736" y="43125"/>
                </a:lnTo>
                <a:lnTo>
                  <a:pt x="87736" y="20625"/>
                </a:lnTo>
                <a:lnTo>
                  <a:pt x="76642" y="20625"/>
                </a:lnTo>
                <a:lnTo>
                  <a:pt x="76642" y="31875"/>
                </a:lnTo>
                <a:close/>
              </a:path>
              <a:path extrusionOk="0" fill="darkenLess" h="120000" w="120000">
                <a:moveTo>
                  <a:pt x="87736" y="43125"/>
                </a:moveTo>
                <a:lnTo>
                  <a:pt x="87736" y="20625"/>
                </a:lnTo>
                <a:lnTo>
                  <a:pt x="76642" y="20625"/>
                </a:lnTo>
                <a:lnTo>
                  <a:pt x="76642" y="31875"/>
                </a:lnTo>
                <a:close/>
                <a:moveTo>
                  <a:pt x="26717" y="60000"/>
                </a:moveTo>
                <a:lnTo>
                  <a:pt x="26717" y="105000"/>
                </a:lnTo>
                <a:lnTo>
                  <a:pt x="54453" y="105000"/>
                </a:lnTo>
                <a:lnTo>
                  <a:pt x="54453" y="82500"/>
                </a:lnTo>
                <a:lnTo>
                  <a:pt x="65547" y="82500"/>
                </a:lnTo>
                <a:lnTo>
                  <a:pt x="65547" y="105000"/>
                </a:lnTo>
                <a:lnTo>
                  <a:pt x="93283" y="105000"/>
                </a:lnTo>
                <a:lnTo>
                  <a:pt x="9328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5623" y="60000"/>
                </a:lnTo>
                <a:lnTo>
                  <a:pt x="104377" y="60000"/>
                </a:lnTo>
                <a:close/>
                <a:moveTo>
                  <a:pt x="54453" y="82500"/>
                </a:moveTo>
                <a:lnTo>
                  <a:pt x="65547" y="82500"/>
                </a:lnTo>
                <a:lnTo>
                  <a:pt x="65547" y="105000"/>
                </a:lnTo>
                <a:lnTo>
                  <a:pt x="5445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642" y="31875"/>
                </a:lnTo>
                <a:lnTo>
                  <a:pt x="76642" y="20625"/>
                </a:lnTo>
                <a:lnTo>
                  <a:pt x="87736" y="20625"/>
                </a:lnTo>
                <a:lnTo>
                  <a:pt x="87736" y="43125"/>
                </a:lnTo>
                <a:lnTo>
                  <a:pt x="104377" y="60000"/>
                </a:lnTo>
                <a:lnTo>
                  <a:pt x="93283" y="60000"/>
                </a:lnTo>
                <a:lnTo>
                  <a:pt x="93283" y="105000"/>
                </a:lnTo>
                <a:lnTo>
                  <a:pt x="26717" y="105000"/>
                </a:lnTo>
                <a:lnTo>
                  <a:pt x="26717" y="60000"/>
                </a:lnTo>
                <a:lnTo>
                  <a:pt x="15623" y="60000"/>
                </a:lnTo>
                <a:close/>
                <a:moveTo>
                  <a:pt x="76642" y="31875"/>
                </a:moveTo>
                <a:lnTo>
                  <a:pt x="87736" y="43125"/>
                </a:lnTo>
                <a:moveTo>
                  <a:pt x="93283" y="60000"/>
                </a:moveTo>
                <a:lnTo>
                  <a:pt x="26717" y="60000"/>
                </a:lnTo>
                <a:moveTo>
                  <a:pt x="54453" y="105000"/>
                </a:moveTo>
                <a:lnTo>
                  <a:pt x="54453" y="82500"/>
                </a:lnTo>
                <a:lnTo>
                  <a:pt x="65547" y="82500"/>
                </a:lnTo>
                <a:lnTo>
                  <a:pt x="65547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69" y="-2630531"/>
            <a:ext cx="678506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/>
          <p:nvPr/>
        </p:nvSpPr>
        <p:spPr>
          <a:xfrm>
            <a:off x="358588" y="1376553"/>
            <a:ext cx="11474824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концу XVIII в. все южные и западные славяне оказались под чужеземным господством.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 они сохранили свой язык и культуру, и это стало основой борьбы за национальную независимость в следующем столетии.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2844576" y="295853"/>
            <a:ext cx="677179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Обобщающий вывод:</a:t>
            </a:r>
            <a:endParaRPr b="1" i="0" sz="54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70" y="-2677754"/>
            <a:ext cx="6785061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41" y="349624"/>
            <a:ext cx="11636188" cy="5011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69" y="-2677753"/>
            <a:ext cx="6785061" cy="121919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100897" y="747836"/>
            <a:ext cx="119901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§ 17,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таблица стр.116 учебника.</a:t>
            </a:r>
            <a:endParaRPr b="1" i="0" sz="80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69" y="-2703469"/>
            <a:ext cx="6785061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 b="18607" l="0" r="0" t="0"/>
          <a:stretch/>
        </p:blipFill>
        <p:spPr>
          <a:xfrm>
            <a:off x="332509" y="319223"/>
            <a:ext cx="6966065" cy="503678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7298574" y="963968"/>
            <a:ext cx="458031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Южные и западные славяне</a:t>
            </a:r>
            <a:endParaRPr b="1" i="0" sz="72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70" y="-2677754"/>
            <a:ext cx="678506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347134" y="774006"/>
            <a:ext cx="1163320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1" i="0" lang="ru-RU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Вспомните, какие народы относятся к южным и западным славянам?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1" i="0" lang="ru-RU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Какие страны Европы они заселяли в XVI-XVIII вв.?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1" i="0" lang="ru-RU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Под властью каких империй находились данные территории в XVII-XVIIIвв.?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70" y="-2677754"/>
            <a:ext cx="6785061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533" y="383764"/>
            <a:ext cx="11438467" cy="586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>
            <a:hlinkClick action="ppaction://hlinksldjump" r:id="rId5"/>
          </p:cNvPr>
          <p:cNvSpPr/>
          <p:nvPr/>
        </p:nvSpPr>
        <p:spPr>
          <a:xfrm>
            <a:off x="11255432" y="5827221"/>
            <a:ext cx="555567" cy="51040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8658" y="60000"/>
                </a:lnTo>
                <a:lnTo>
                  <a:pt x="28994" y="60000"/>
                </a:lnTo>
                <a:lnTo>
                  <a:pt x="28994" y="105000"/>
                </a:lnTo>
                <a:lnTo>
                  <a:pt x="91006" y="105000"/>
                </a:lnTo>
                <a:lnTo>
                  <a:pt x="91006" y="60000"/>
                </a:lnTo>
                <a:lnTo>
                  <a:pt x="101342" y="60000"/>
                </a:lnTo>
                <a:lnTo>
                  <a:pt x="85839" y="43125"/>
                </a:lnTo>
                <a:lnTo>
                  <a:pt x="85839" y="20625"/>
                </a:lnTo>
                <a:lnTo>
                  <a:pt x="75503" y="20625"/>
                </a:lnTo>
                <a:lnTo>
                  <a:pt x="75503" y="31875"/>
                </a:lnTo>
                <a:close/>
              </a:path>
              <a:path extrusionOk="0" fill="darkenLess" h="120000" w="120000">
                <a:moveTo>
                  <a:pt x="85839" y="43125"/>
                </a:moveTo>
                <a:lnTo>
                  <a:pt x="85839" y="20625"/>
                </a:lnTo>
                <a:lnTo>
                  <a:pt x="75503" y="20625"/>
                </a:lnTo>
                <a:lnTo>
                  <a:pt x="75503" y="31875"/>
                </a:lnTo>
                <a:close/>
                <a:moveTo>
                  <a:pt x="28994" y="60000"/>
                </a:moveTo>
                <a:lnTo>
                  <a:pt x="28994" y="105000"/>
                </a:lnTo>
                <a:lnTo>
                  <a:pt x="54832" y="105000"/>
                </a:lnTo>
                <a:lnTo>
                  <a:pt x="54832" y="82500"/>
                </a:lnTo>
                <a:lnTo>
                  <a:pt x="65168" y="82500"/>
                </a:lnTo>
                <a:lnTo>
                  <a:pt x="65168" y="105000"/>
                </a:lnTo>
                <a:lnTo>
                  <a:pt x="91006" y="105000"/>
                </a:lnTo>
                <a:lnTo>
                  <a:pt x="91006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8658" y="60000"/>
                </a:lnTo>
                <a:lnTo>
                  <a:pt x="101342" y="60000"/>
                </a:lnTo>
                <a:close/>
                <a:moveTo>
                  <a:pt x="54832" y="82500"/>
                </a:moveTo>
                <a:lnTo>
                  <a:pt x="65168" y="82500"/>
                </a:lnTo>
                <a:lnTo>
                  <a:pt x="65168" y="105000"/>
                </a:lnTo>
                <a:lnTo>
                  <a:pt x="54832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5503" y="31875"/>
                </a:lnTo>
                <a:lnTo>
                  <a:pt x="75503" y="20625"/>
                </a:lnTo>
                <a:lnTo>
                  <a:pt x="85839" y="20625"/>
                </a:lnTo>
                <a:lnTo>
                  <a:pt x="85839" y="43125"/>
                </a:lnTo>
                <a:lnTo>
                  <a:pt x="101342" y="60000"/>
                </a:lnTo>
                <a:lnTo>
                  <a:pt x="91006" y="60000"/>
                </a:lnTo>
                <a:lnTo>
                  <a:pt x="91006" y="105000"/>
                </a:lnTo>
                <a:lnTo>
                  <a:pt x="28994" y="105000"/>
                </a:lnTo>
                <a:lnTo>
                  <a:pt x="28994" y="60000"/>
                </a:lnTo>
                <a:lnTo>
                  <a:pt x="18658" y="60000"/>
                </a:lnTo>
                <a:close/>
                <a:moveTo>
                  <a:pt x="75503" y="31875"/>
                </a:moveTo>
                <a:lnTo>
                  <a:pt x="85839" y="43125"/>
                </a:lnTo>
                <a:moveTo>
                  <a:pt x="91006" y="60000"/>
                </a:moveTo>
                <a:lnTo>
                  <a:pt x="28994" y="60000"/>
                </a:lnTo>
                <a:moveTo>
                  <a:pt x="54832" y="105000"/>
                </a:moveTo>
                <a:lnTo>
                  <a:pt x="54832" y="82500"/>
                </a:lnTo>
                <a:lnTo>
                  <a:pt x="65168" y="82500"/>
                </a:lnTo>
                <a:lnTo>
                  <a:pt x="6516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70" y="-2677754"/>
            <a:ext cx="6785061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512" y="325556"/>
            <a:ext cx="11488190" cy="63350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>
            <a:hlinkClick action="ppaction://hlinksldjump" r:id="rId5"/>
          </p:cNvPr>
          <p:cNvSpPr/>
          <p:nvPr/>
        </p:nvSpPr>
        <p:spPr>
          <a:xfrm>
            <a:off x="11338560" y="6093229"/>
            <a:ext cx="615142" cy="51953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1994" y="60000"/>
                </a:lnTo>
                <a:lnTo>
                  <a:pt x="31496" y="60000"/>
                </a:lnTo>
                <a:lnTo>
                  <a:pt x="31496" y="105000"/>
                </a:lnTo>
                <a:lnTo>
                  <a:pt x="88504" y="105000"/>
                </a:lnTo>
                <a:lnTo>
                  <a:pt x="88504" y="60000"/>
                </a:lnTo>
                <a:lnTo>
                  <a:pt x="98006" y="60000"/>
                </a:lnTo>
                <a:lnTo>
                  <a:pt x="83754" y="43125"/>
                </a:lnTo>
                <a:lnTo>
                  <a:pt x="83754" y="20625"/>
                </a:lnTo>
                <a:lnTo>
                  <a:pt x="74252" y="20625"/>
                </a:lnTo>
                <a:lnTo>
                  <a:pt x="74252" y="31875"/>
                </a:lnTo>
                <a:close/>
              </a:path>
              <a:path extrusionOk="0" fill="darkenLess" h="120000" w="120000">
                <a:moveTo>
                  <a:pt x="83754" y="43125"/>
                </a:moveTo>
                <a:lnTo>
                  <a:pt x="83754" y="20625"/>
                </a:lnTo>
                <a:lnTo>
                  <a:pt x="74252" y="20625"/>
                </a:lnTo>
                <a:lnTo>
                  <a:pt x="74252" y="31875"/>
                </a:lnTo>
                <a:close/>
                <a:moveTo>
                  <a:pt x="31496" y="60000"/>
                </a:moveTo>
                <a:lnTo>
                  <a:pt x="31496" y="105000"/>
                </a:lnTo>
                <a:lnTo>
                  <a:pt x="55249" y="105000"/>
                </a:lnTo>
                <a:lnTo>
                  <a:pt x="55249" y="82500"/>
                </a:lnTo>
                <a:lnTo>
                  <a:pt x="64751" y="82500"/>
                </a:lnTo>
                <a:lnTo>
                  <a:pt x="64751" y="105000"/>
                </a:lnTo>
                <a:lnTo>
                  <a:pt x="88504" y="105000"/>
                </a:lnTo>
                <a:lnTo>
                  <a:pt x="88504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1994" y="60000"/>
                </a:lnTo>
                <a:lnTo>
                  <a:pt x="98006" y="60000"/>
                </a:lnTo>
                <a:close/>
                <a:moveTo>
                  <a:pt x="55249" y="82500"/>
                </a:moveTo>
                <a:lnTo>
                  <a:pt x="64751" y="82500"/>
                </a:lnTo>
                <a:lnTo>
                  <a:pt x="64751" y="105000"/>
                </a:lnTo>
                <a:lnTo>
                  <a:pt x="55249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252" y="31875"/>
                </a:lnTo>
                <a:lnTo>
                  <a:pt x="74252" y="20625"/>
                </a:lnTo>
                <a:lnTo>
                  <a:pt x="83754" y="20625"/>
                </a:lnTo>
                <a:lnTo>
                  <a:pt x="83754" y="43125"/>
                </a:lnTo>
                <a:lnTo>
                  <a:pt x="98006" y="60000"/>
                </a:lnTo>
                <a:lnTo>
                  <a:pt x="88504" y="60000"/>
                </a:lnTo>
                <a:lnTo>
                  <a:pt x="88504" y="105000"/>
                </a:lnTo>
                <a:lnTo>
                  <a:pt x="31496" y="105000"/>
                </a:lnTo>
                <a:lnTo>
                  <a:pt x="31496" y="60000"/>
                </a:lnTo>
                <a:lnTo>
                  <a:pt x="21994" y="60000"/>
                </a:lnTo>
                <a:close/>
                <a:moveTo>
                  <a:pt x="74252" y="31875"/>
                </a:moveTo>
                <a:lnTo>
                  <a:pt x="83754" y="43125"/>
                </a:lnTo>
                <a:moveTo>
                  <a:pt x="88504" y="60000"/>
                </a:moveTo>
                <a:lnTo>
                  <a:pt x="31496" y="60000"/>
                </a:lnTo>
                <a:moveTo>
                  <a:pt x="55249" y="105000"/>
                </a:moveTo>
                <a:lnTo>
                  <a:pt x="55249" y="82500"/>
                </a:lnTo>
                <a:lnTo>
                  <a:pt x="64751" y="82500"/>
                </a:lnTo>
                <a:lnTo>
                  <a:pt x="64751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70" y="-2677754"/>
            <a:ext cx="678506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>
            <a:off x="2715531" y="141007"/>
            <a:ext cx="68939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Проблемное задание!</a:t>
            </a:r>
            <a:endParaRPr b="1" i="0" sz="54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303299" y="1179629"/>
            <a:ext cx="1158540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Охарактеризуйте положение южных славян под властью Османской империи и Австрии, выясните, каковы результаты этого владычества?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70" y="-2677754"/>
            <a:ext cx="6785061" cy="1219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20"/>
          <p:cNvGraphicFramePr/>
          <p:nvPr/>
        </p:nvGraphicFramePr>
        <p:xfrm>
          <a:off x="335279" y="3539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{8D990264-DF41-47B5-871C-83B3830A607D}</a:tableStyleId>
              </a:tblPr>
              <a:tblGrid>
                <a:gridCol w="5760725"/>
                <a:gridCol w="57607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Южные славяне под властью Турции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Южные славяне под властью Австрии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Болгария, Сербия, Босния, Герцеговина, часть Хорватии, Черногория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Славония, Словения, часть Хорватии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Разрушены и закрыты десятки монастырей и тысячи церквей,</a:t>
                      </a:r>
                      <a:r>
                        <a:rPr lang="ru-RU" sz="1800"/>
                        <a:t> м</a:t>
                      </a:r>
                      <a:r>
                        <a:rPr lang="ru-RU" sz="1800"/>
                        <a:t>ногие переделаны в мечети.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Местные жители получали за службу участки земли и первоначально пользовались правом внутреннего самоуправления.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Принудительное переселение славян на другие территории; угоняли для продажи в рабство или для поселения в турецких городах.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Под воздействием реформационных идей государственным языком был объявлен немецкий.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Многие славяне принимали ислам, так как турки облагали мусульман меньшими налогами.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Вводилась свобода вероисповедания, изменившая положение католической церкви.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Тем не менее большинство южных славян сохранили родной язык, веру и традиции.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Особенно сильным реформационное движение было в Словении. Оно способствовало росту национального самосознания и формированию  национального языка.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2" name="Google Shape;132;p20"/>
          <p:cNvSpPr/>
          <p:nvPr/>
        </p:nvSpPr>
        <p:spPr>
          <a:xfrm>
            <a:off x="335279" y="4748106"/>
            <a:ext cx="11521442" cy="150810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Вывод: 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непосильные налоги, религиозное и национальное угнетение вызывали сопротивление со стороны славянского населения, способствовали росту национального самосознания.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03470" y="-2786597"/>
            <a:ext cx="678506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3126757" y="191193"/>
            <a:ext cx="59384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Западные славяне.</a:t>
            </a:r>
            <a:endParaRPr b="1" i="0" sz="5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3233126" y="1009529"/>
            <a:ext cx="54264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Работа в группах:</a:t>
            </a:r>
            <a:endParaRPr b="1" i="0" sz="5400" u="none" cap="none" strike="noStrike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307571" y="1932859"/>
            <a:ext cx="1162119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AutoNum type="arabicPeriod"/>
            </a:pPr>
            <a:r>
              <a:rPr b="1" i="0" lang="ru-RU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Группа: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выяснить проблемы, с которыми столкнулось в развитии Чешское государство;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Группа: </a:t>
            </a:r>
            <a:r>
              <a:rPr b="1" i="0" lang="ru-RU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выяснить особенности развития территории Словакии;</a:t>
            </a:r>
            <a:r>
              <a:rPr b="1" i="0" lang="ru-RU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Группа: </a:t>
            </a:r>
            <a:r>
              <a:rPr b="1" i="0" lang="ru-RU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 чему привела Речь Посполитую широкая шляхетская демократия;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307571" y="3582191"/>
            <a:ext cx="1162119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Сделайте вывод о положении западных и южных славян к концу XVIIIвека.</a:t>
            </a:r>
            <a:endParaRPr b="1" i="0" sz="48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