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83a7a693f4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83a7a693f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3a7a693f4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3a7a693f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4305300" y="-876300"/>
            <a:ext cx="35814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200900" y="2019300"/>
            <a:ext cx="5562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917700" y="-469900"/>
            <a:ext cx="5562600" cy="7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0Temp\POT Test\BlackRed\Black-Red-Frame.gif"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4285" y="1066800"/>
            <a:ext cx="7266516" cy="32273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2032000" y="1524000"/>
            <a:ext cx="8128000" cy="18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2235200" y="4076700"/>
            <a:ext cx="7814733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914400" y="2514600"/>
            <a:ext cx="508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97600" y="2514600"/>
            <a:ext cx="508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jp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299850" y="809900"/>
            <a:ext cx="11592300" cy="5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9 классе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“Попытки государственного самоопределения Беларуси. “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/>
          <p:nvPr/>
        </p:nvSpPr>
        <p:spPr>
          <a:xfrm>
            <a:off x="2328434" y="0"/>
            <a:ext cx="76448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Провозглашение БНР</a:t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335360" y="836712"/>
            <a:ext cx="11665296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 начала немецкого наступления, в ночь на 19 февраля 1917г. руководство Облискомзапа из Минска переехало в Смоленск.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21 февраля 1918г.-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исполком Рады Всебелорусского съезда обращается к народу с </a:t>
            </a:r>
            <a:r>
              <a:rPr b="1" lang="ru-RU" sz="2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1-й Уставной грамотой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1" lang="ru-RU" sz="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объявляет себя временной властью в крае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Было создано правительство</a:t>
            </a:r>
            <a:r>
              <a:rPr b="1" lang="ru-RU" sz="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lang="ru-RU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Народный секретариат Беларуси.</a:t>
            </a:r>
            <a:endParaRPr b="1" sz="2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 марта 1918 г. -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Исполком Рады принял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2-ю Уставную грамоту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в которой провозглашалось создание </a:t>
            </a:r>
            <a:r>
              <a:rPr b="1" lang="ru-RU" sz="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Белорусской  Народной Республики.</a:t>
            </a:r>
            <a:endParaRPr b="1" sz="2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25 марта 1918 г. -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Рада БНР приняла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3-ю Уставную грамоту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которой </a:t>
            </a:r>
            <a:r>
              <a:rPr b="1" lang="ru-RU" sz="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провозглашалась независимость БНР.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Было принято постановление о придании белорусскому языку статуса государственного.</a:t>
            </a:r>
            <a:endParaRPr b="1" sz="28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1952597" y="428625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1919288" y="5157192"/>
            <a:ext cx="8280400" cy="1512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7" name="Google Shape;147;p23"/>
          <p:cNvGrpSpPr/>
          <p:nvPr/>
        </p:nvGrpSpPr>
        <p:grpSpPr>
          <a:xfrm>
            <a:off x="407368" y="304550"/>
            <a:ext cx="3816350" cy="2520950"/>
            <a:chOff x="1973" y="2568"/>
            <a:chExt cx="1800" cy="1134"/>
          </a:xfrm>
        </p:grpSpPr>
        <p:sp>
          <p:nvSpPr>
            <p:cNvPr id="148" name="Google Shape;148;p23"/>
            <p:cNvSpPr/>
            <p:nvPr/>
          </p:nvSpPr>
          <p:spPr>
            <a:xfrm>
              <a:off x="1973" y="3475"/>
              <a:ext cx="1769" cy="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флаг БНР</a:t>
              </a:r>
              <a:endParaRPr b="1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БНР" id="149" name="Google Shape;14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73" y="2568"/>
              <a:ext cx="1800" cy="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" name="Google Shape;150;p23"/>
          <p:cNvGrpSpPr/>
          <p:nvPr/>
        </p:nvGrpSpPr>
        <p:grpSpPr>
          <a:xfrm>
            <a:off x="9192344" y="264576"/>
            <a:ext cx="2592387" cy="3960813"/>
            <a:chOff x="1292" y="1752"/>
            <a:chExt cx="1313" cy="2132"/>
          </a:xfrm>
        </p:grpSpPr>
        <p:sp>
          <p:nvSpPr>
            <p:cNvPr id="151" name="Google Shape;151;p23"/>
            <p:cNvSpPr/>
            <p:nvPr/>
          </p:nvSpPr>
          <p:spPr>
            <a:xfrm>
              <a:off x="1292" y="3657"/>
              <a:ext cx="1270" cy="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Открытка с флагом БНР</a:t>
              </a:r>
              <a:endParaRPr/>
            </a:p>
          </p:txBody>
        </p:sp>
        <p:pic>
          <p:nvPicPr>
            <p:cNvPr descr="открытка БНР" id="152" name="Google Shape;152;p23"/>
            <p:cNvPicPr preferRelativeResize="0"/>
            <p:nvPr/>
          </p:nvPicPr>
          <p:blipFill rotWithShape="1">
            <a:blip r:embed="rId4">
              <a:alphaModFix/>
            </a:blip>
            <a:srcRect b="256" l="0" r="0" t="0"/>
            <a:stretch/>
          </p:blipFill>
          <p:spPr>
            <a:xfrm>
              <a:off x="1292" y="1752"/>
              <a:ext cx="1313" cy="1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" name="Google Shape;153;p23"/>
          <p:cNvGrpSpPr/>
          <p:nvPr/>
        </p:nvGrpSpPr>
        <p:grpSpPr>
          <a:xfrm>
            <a:off x="5159896" y="2118036"/>
            <a:ext cx="2376488" cy="2520950"/>
            <a:chOff x="4105" y="1661"/>
            <a:chExt cx="1224" cy="1406"/>
          </a:xfrm>
        </p:grpSpPr>
        <p:pic>
          <p:nvPicPr>
            <p:cNvPr descr="bnr" id="154" name="Google Shape;154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05" y="1661"/>
              <a:ext cx="1200" cy="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3"/>
            <p:cNvSpPr/>
            <p:nvPr/>
          </p:nvSpPr>
          <p:spPr>
            <a:xfrm>
              <a:off x="4195" y="2840"/>
              <a:ext cx="1134" cy="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Герб БНР</a:t>
              </a:r>
              <a:endParaRPr b="1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6" name="Google Shape;156;p23"/>
          <p:cNvSpPr/>
          <p:nvPr/>
        </p:nvSpPr>
        <p:spPr>
          <a:xfrm>
            <a:off x="190836" y="5013171"/>
            <a:ext cx="1173730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Атрибутами государственности стали герб «Погоня»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бело-красно-белый флаг.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Среди инициаторов провозглашения БНР были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А. А. Смолич и А. И. Луцкевич.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551384" y="1052736"/>
            <a:ext cx="11305256" cy="3816424"/>
          </a:xfrm>
          <a:prstGeom prst="rect">
            <a:avLst/>
          </a:prstGeom>
          <a:solidFill>
            <a:srgbClr val="999999">
              <a:alpha val="14901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mbria"/>
              <a:buNone/>
            </a:pPr>
            <a:r>
              <a:rPr b="1" lang="ru-RU" sz="28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25 апреля 1918 г. - </a:t>
            </a:r>
            <a:r>
              <a:rPr b="1" lang="ru-RU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Члены</a:t>
            </a:r>
            <a:r>
              <a:rPr b="1" lang="ru-RU" sz="28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ru-RU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Рады направили телеграмму германскому кайзеру Вильгельму II, в которой высказали благодарность «за освобождение Беларуси из-под тяжёлого гнёта чужого господствующего издевательства и анархии». </a:t>
            </a:r>
            <a:endParaRPr b="1"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180975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</a:pPr>
            <a:r>
              <a:rPr b="1" lang="ru-RU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«Только под защитой Германской империи видит край свою добрую судьбу в будущем», - отмечалось в телеграмме.</a:t>
            </a:r>
            <a:endParaRPr/>
          </a:p>
          <a:p>
            <a:pPr indent="180975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</a:pPr>
            <a:r>
              <a:rPr b="1" lang="ru-RU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Но руководство Германии официально БНР не признало. Не признали её и страны Антанты.</a:t>
            </a:r>
            <a:endParaRPr/>
          </a:p>
          <a:p>
            <a:pPr indent="180975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</a:pPr>
            <a:r>
              <a:rPr b="1" lang="ru-RU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Данный шаг послужил поводом для раскола в белорусском национальном движении.</a:t>
            </a:r>
            <a:endParaRPr b="1"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767408" y="1124744"/>
            <a:ext cx="1051316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Таким образом, созыв Всебелорусского съезда, провозглашение БНР и ее независимости стали попыткой реализации белорусской национальной государственности. 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Она рассматривается как особый признак в развитии белорусской нации,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связанный с созданием собственного государства.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3625"/>
            <a:ext cx="12191999" cy="6862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695400" y="1101779"/>
            <a:ext cx="108012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5A5"/>
                </a:solidFill>
              </a:rPr>
              <a:t>Попытки государственного самоопреедления Беларуси</a:t>
            </a:r>
            <a:endParaRPr/>
          </a:p>
        </p:txBody>
      </p:sp>
      <p:pic>
        <p:nvPicPr>
          <p:cNvPr descr="0_24a98_9e99a46_XL.jpg"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0116" y="4214818"/>
            <a:ext cx="2928926" cy="2196696"/>
          </a:xfrm>
          <a:prstGeom prst="ellipse">
            <a:avLst/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263352" y="260648"/>
            <a:ext cx="11233248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 победы Октябрьской революции возникла необходимость решения вопроса о создании самостоятельного белорусского государства.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Позиция Облискомзапа по решению национального вопроса в Беларуси не устраивала деятелей белорусского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национального движения.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Поэтому Великая Белорусская Рада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начинает подготовку к созыву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Всебелорусского съезда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национальных белорусских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организаций.</a:t>
            </a: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26162" l="2736" r="3905" t="5444"/>
          <a:stretch/>
        </p:blipFill>
        <p:spPr>
          <a:xfrm>
            <a:off x="6209925" y="3324625"/>
            <a:ext cx="5633825" cy="342665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263352" y="571481"/>
            <a:ext cx="11593287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ВБР, БОК (Белорусский областной комиссариат)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Позиция: 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Признавали власть СНК во главе с Лениным в Петрограде, но отказывались признать власть Облискомзапа в Беларуси, рассматривали его как временную гражданскую и военную власть в Беларуси.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ВБР и БОК </a:t>
            </a:r>
            <a:r>
              <a:rPr b="1"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выступили с инициативой созыва в Минске Всебелорусского съезда, который должен был решить вопрос о белорусской государственности.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_24a98_9e99a46_XL.jpg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6330" y="5286388"/>
            <a:ext cx="1928794" cy="1446596"/>
          </a:xfrm>
          <a:prstGeom prst="ellipse">
            <a:avLst/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263352" y="214291"/>
            <a:ext cx="1173730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5-18 декабря 1917г.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начало работы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 Всебелорусского съезда.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съезде развернулась острая дискуссия по поводу определения формы белорусской государственности.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407368" y="2348880"/>
            <a:ext cx="4896544" cy="19389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Сторонники ВБР добивались провозглашения Беларуси как равноправной республики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составе общероссийской федерации народов и краев.</a:t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7032104" y="2420888"/>
            <a:ext cx="4392488" cy="15696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Делегаты от БОК предлагали областную автономию Беларуси в составе Советской России. </a:t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4079776" y="4283199"/>
            <a:ext cx="45541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Решения съезда:</a:t>
            </a:r>
            <a:endParaRPr b="1" sz="40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263352" y="4957367"/>
            <a:ext cx="1166529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Создать из делегатов Совет крестьянских, рабочих и солдатских депутатов Западной области и фронта;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Передать избранному Совету власть в крае;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Поручить в ближайшее время созвать Всебелорусское Учредительное собрание и на нем решить вопрос об оформлении белорусской национальной государственности.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191344" y="404664"/>
            <a:ext cx="11665296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18 декабря 1917г. </a:t>
            </a:r>
            <a:r>
              <a:rPr b="1"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решению Облискомзапа съезд разогнан; из оставшихся на свободе делегатов съезда был создан </a:t>
            </a:r>
            <a:r>
              <a:rPr b="1" lang="ru-RU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Исполком Рады Всебелорусского съезда.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Продолжалась Первая мировая война, и в этих условиях советское правительство в соответствии с принятым им Декретом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 мире предложило воюющим сторонам безотлагательно приступить к переговорам о заключении мира. Но, не получив ответа, вынуждено было начать непосредственные переговоры с Германией, монархом которой в то время был кайзер (император) Вильгельм II.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Германия потребовала передачи ей значительной территории Советской России, в том числе большей части Беларуси.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Советская сторона отказалась от подписания мира на таких условиях.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335360" y="188641"/>
            <a:ext cx="11449272" cy="6309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18 февраля 1918 г.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немцы начали наступление на Западном фронте и быстро приблизились к Минску и Гомелю.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Большевистское руководство в спешке эвакуировалось в Смоленск. Остатки бывшей царской армии были не в состоянии оказать сопротивление и отступали.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Наступление войск кайзеровской Германии остановили подразделения формировавшейся с января 1918 г. Красной Армии.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условиях усилившейся опасности существования советской власти правительство во главе с В. И. Лениным вынуждено было подписать мир на продиктованных германской стороной условиях.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марта 1918 г.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Брест-Литовске (теперь Брест) был подписан мирный договор.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/>
          <p:nvPr/>
        </p:nvSpPr>
        <p:spPr>
          <a:xfrm>
            <a:off x="170674" y="116632"/>
            <a:ext cx="518457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условиям Брестского мира Германии передавалась территория размером около 1 млн. квадратных км с населением более 50 млн. человек.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Кроме того, предусматривались выплаты в размере 6 млрд немецких марок.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5920" y="620688"/>
            <a:ext cx="6516009" cy="511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/>
          <p:nvPr/>
        </p:nvSpPr>
        <p:spPr>
          <a:xfrm>
            <a:off x="170663" y="3486897"/>
            <a:ext cx="52992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 ноябре 1918 г., 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 поражения австро-германского блока в Первой мировой войне, победы Ноябрьской буржуазно-демократической революции и свержения монархии в Германии, советское правительство  отменило Брестский мир.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-Red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