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12"/>
  </p:notesMasterIdLst>
  <p:handoutMasterIdLst>
    <p:handoutMasterId r:id="rId13"/>
  </p:handoutMasterIdLst>
  <p:sldIdLst>
    <p:sldId id="267" r:id="rId5"/>
    <p:sldId id="268" r:id="rId6"/>
    <p:sldId id="269" r:id="rId7"/>
    <p:sldId id="270" r:id="rId8"/>
    <p:sldId id="271" r:id="rId9"/>
    <p:sldId id="272" r:id="rId10"/>
    <p:sldId id="273" r:id="rId11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1" autoAdjust="0"/>
    <p:restoredTop sz="94599" autoAdjust="0"/>
  </p:normalViewPr>
  <p:slideViewPr>
    <p:cSldViewPr>
      <p:cViewPr varScale="1">
        <p:scale>
          <a:sx n="60" d="100"/>
          <a:sy n="60" d="100"/>
        </p:scale>
        <p:origin x="72" y="26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Группа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Овал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9" name="Овал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Группа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Овал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15" name="Овал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Группа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Овал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240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t>Стиль образца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7828" y="2348880"/>
            <a:ext cx="10777125" cy="1625599"/>
          </a:xfrm>
        </p:spPr>
        <p:txBody>
          <a:bodyPr rtlCol="0">
            <a:noAutofit/>
          </a:bodyPr>
          <a:lstStyle/>
          <a:p>
            <a:pPr rtl="0"/>
            <a:r>
              <a:rPr lang="ru-RU" dirty="0" smtClean="0">
                <a:latin typeface="Cheque Black" panose="00000500000000000000" pitchFamily="50" charset="-52"/>
              </a:rPr>
              <a:t>Р</a:t>
            </a:r>
            <a:r>
              <a:rPr lang="ru" dirty="0" smtClean="0">
                <a:latin typeface="Cheque Black" panose="00000500000000000000" pitchFamily="50" charset="-52"/>
              </a:rPr>
              <a:t>ОССИЙСКОЕ ГОСУДАРСТВО НА ПОРОГЕ НОВОГО ВРЕМЕНИ</a:t>
            </a:r>
            <a:endParaRPr lang="ru" dirty="0">
              <a:latin typeface="Cheque Black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heque Black" panose="00000500000000000000" pitchFamily="50" charset="-52"/>
              </a:rPr>
              <a:t>Образование единого </a:t>
            </a:r>
            <a:br>
              <a:rPr lang="ru-RU" dirty="0" smtClean="0">
                <a:latin typeface="Cheque Black" panose="00000500000000000000" pitchFamily="50" charset="-52"/>
              </a:rPr>
            </a:br>
            <a:r>
              <a:rPr lang="ru-RU" dirty="0" smtClean="0">
                <a:latin typeface="Cheque Black" panose="00000500000000000000" pitchFamily="50" charset="-52"/>
              </a:rPr>
              <a:t>российского государства</a:t>
            </a:r>
            <a:endParaRPr lang="ru-RU" dirty="0">
              <a:latin typeface="Cheque Black" panose="00000500000000000000" pitchFamily="50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8756" y="4941168"/>
            <a:ext cx="2931313" cy="553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Cheque Black" panose="00000500000000000000" pitchFamily="50" charset="-52"/>
              </a:rPr>
              <a:t>Иван </a:t>
            </a:r>
            <a:r>
              <a:rPr lang="en-US" dirty="0" smtClean="0">
                <a:latin typeface="Cheque Black" panose="00000500000000000000" pitchFamily="50" charset="-52"/>
              </a:rPr>
              <a:t>III</a:t>
            </a:r>
            <a:endParaRPr lang="ru-RU" dirty="0">
              <a:latin typeface="Cheque Black" panose="00000500000000000000" pitchFamily="50" charset="-52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371283" y="5669632"/>
            <a:ext cx="2931313" cy="553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smtClean="0">
                <a:latin typeface="Cheque Black" panose="00000500000000000000" pitchFamily="50" charset="-52"/>
              </a:rPr>
              <a:t>Иван Калита</a:t>
            </a:r>
            <a:endParaRPr lang="ru-RU" dirty="0">
              <a:latin typeface="Cheque Black" panose="00000500000000000000" pitchFamily="50" charset="-52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038630" y="5669632"/>
            <a:ext cx="2931313" cy="553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smtClean="0">
                <a:latin typeface="Cheque Black" panose="00000500000000000000" pitchFamily="50" charset="-52"/>
              </a:rPr>
              <a:t>Иван Грозный</a:t>
            </a:r>
            <a:endParaRPr lang="ru-RU" dirty="0">
              <a:latin typeface="Cheque Black" panose="00000500000000000000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10" y="2420888"/>
            <a:ext cx="2996952" cy="2996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09" y="1772208"/>
            <a:ext cx="2418006" cy="3120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32" y="2204864"/>
            <a:ext cx="241918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36" y="1016000"/>
            <a:ext cx="4299465" cy="4141192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Cheque Black" panose="00000500000000000000" pitchFamily="50" charset="-52"/>
              </a:rPr>
              <a:t>1547</a:t>
            </a:r>
            <a:r>
              <a:rPr lang="ru-RU" dirty="0" smtClean="0">
                <a:latin typeface="Cheque Black" panose="00000500000000000000" pitchFamily="50" charset="-52"/>
              </a:rPr>
              <a:t> г. – </a:t>
            </a:r>
            <a:br>
              <a:rPr lang="ru-RU" dirty="0" smtClean="0">
                <a:latin typeface="Cheque Black" panose="00000500000000000000" pitchFamily="50" charset="-52"/>
              </a:rPr>
            </a:br>
            <a:r>
              <a:rPr lang="ru-RU" dirty="0" smtClean="0">
                <a:latin typeface="Cheque Black" panose="00000500000000000000" pitchFamily="50" charset="-52"/>
              </a:rPr>
              <a:t>принятие Иваном Грозным титула «царь»</a:t>
            </a:r>
            <a:endParaRPr lang="ru-RU" dirty="0">
              <a:latin typeface="Cheque Black" panose="00000500000000000000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476672"/>
            <a:ext cx="597666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Cheque Black" panose="00000500000000000000" pitchFamily="50" charset="-52"/>
              </a:rPr>
              <a:t>Реформы Ивана грозного</a:t>
            </a:r>
            <a:endParaRPr lang="ru-RU" sz="4800" dirty="0">
              <a:latin typeface="Cheque Black" panose="00000500000000000000" pitchFamily="50" charset="-52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371283" y="1844824"/>
            <a:ext cx="4723129" cy="4378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AutoNum type="arabicPeriod"/>
            </a:pPr>
            <a:r>
              <a:rPr lang="ru-RU" dirty="0" smtClean="0">
                <a:latin typeface="Cheque Black" panose="00000500000000000000" pitchFamily="50" charset="-52"/>
              </a:rPr>
              <a:t>Создание приказов (министерств)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ru-RU" dirty="0" smtClean="0">
                <a:latin typeface="Cheque Black" panose="00000500000000000000" pitchFamily="50" charset="-52"/>
              </a:rPr>
              <a:t>Реформа армии (создание регулярного войска – стрельцы)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ru-RU" dirty="0" smtClean="0">
                <a:latin typeface="Cheque Black" panose="00000500000000000000" pitchFamily="50" charset="-52"/>
              </a:rPr>
              <a:t>Поместная реформа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ru-RU" dirty="0" smtClean="0">
                <a:latin typeface="Cheque Black" panose="00000500000000000000" pitchFamily="50" charset="-52"/>
              </a:rPr>
              <a:t>Судебная и законодательная реформы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ru-RU" dirty="0" smtClean="0">
                <a:latin typeface="Cheque Black" panose="00000500000000000000" pitchFamily="50" charset="-52"/>
              </a:rPr>
              <a:t>Созыв земского собора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ru-RU" dirty="0" smtClean="0">
                <a:latin typeface="Cheque Black" panose="00000500000000000000" pitchFamily="50" charset="-52"/>
              </a:rPr>
              <a:t>Церковная реформа</a:t>
            </a:r>
            <a:endParaRPr lang="ru-RU" dirty="0">
              <a:latin typeface="Cheque Black" panose="00000500000000000000" pitchFamily="50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09" y="1744864"/>
            <a:ext cx="3697628" cy="23140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76" y="4137146"/>
            <a:ext cx="3227040" cy="22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517" y="1722531"/>
            <a:ext cx="5523919" cy="692944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Cheque Black" panose="00000500000000000000" pitchFamily="50" charset="-52"/>
              </a:rPr>
              <a:t>Внешняя политика Ивана грозного</a:t>
            </a:r>
            <a:endParaRPr lang="ru-RU" sz="4400" dirty="0">
              <a:latin typeface="Cheque Black" panose="00000500000000000000" pitchFamily="50" charset="-52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65821" y="3429000"/>
            <a:ext cx="5328591" cy="279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AutoNum type="arabicPeriod"/>
            </a:pPr>
            <a:r>
              <a:rPr lang="ru-RU" dirty="0" smtClean="0">
                <a:latin typeface="Cheque Black" panose="00000500000000000000" pitchFamily="50" charset="-52"/>
              </a:rPr>
              <a:t>Ливонская война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ru-RU" dirty="0" smtClean="0">
                <a:latin typeface="Cheque Black" panose="00000500000000000000" pitchFamily="50" charset="-52"/>
              </a:rPr>
              <a:t>Завоевание Астрахани и Казани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ru-RU" dirty="0" smtClean="0">
                <a:latin typeface="Cheque Black" panose="00000500000000000000" pitchFamily="50" charset="-52"/>
              </a:rPr>
              <a:t>Походы в Сибирь</a:t>
            </a:r>
          </a:p>
          <a:p>
            <a:pPr marL="457200" indent="-457200">
              <a:buFont typeface="Arial" pitchFamily="34" charset="0"/>
              <a:buAutoNum type="arabicPeriod"/>
            </a:pPr>
            <a:endParaRPr lang="ru-RU" dirty="0">
              <a:latin typeface="Cheque Black" panose="000005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-24161"/>
            <a:ext cx="516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3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734" y="620688"/>
            <a:ext cx="3867417" cy="692944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Cheque Black" panose="00000500000000000000" pitchFamily="50" charset="-52"/>
              </a:rPr>
              <a:t>Смутное время</a:t>
            </a:r>
            <a:endParaRPr lang="ru-RU" dirty="0">
              <a:latin typeface="Cheque Black" panose="00000500000000000000" pitchFamily="50" charset="-52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57734" y="1700808"/>
            <a:ext cx="4103064" cy="4522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>
                <a:latin typeface="Cheque Black" panose="00000500000000000000" pitchFamily="50" charset="-52"/>
              </a:rPr>
              <a:t>1598 – 1605 </a:t>
            </a:r>
            <a:r>
              <a:rPr lang="ru-RU" dirty="0" smtClean="0">
                <a:latin typeface="Cheque Black" panose="00000500000000000000" pitchFamily="50" charset="-52"/>
              </a:rPr>
              <a:t>гг. – правление </a:t>
            </a:r>
            <a:r>
              <a:rPr lang="ru-RU" dirty="0" err="1" smtClean="0">
                <a:latin typeface="Cheque Black" panose="00000500000000000000" pitchFamily="50" charset="-52"/>
              </a:rPr>
              <a:t>бориса</a:t>
            </a:r>
            <a:r>
              <a:rPr lang="ru-RU" dirty="0" smtClean="0">
                <a:latin typeface="Cheque Black" panose="00000500000000000000" pitchFamily="50" charset="-52"/>
              </a:rPr>
              <a:t> Годунова</a:t>
            </a:r>
          </a:p>
          <a:p>
            <a:pPr marL="0" indent="0">
              <a:buNone/>
            </a:pPr>
            <a:r>
              <a:rPr lang="ru-RU" sz="2800" dirty="0" smtClean="0">
                <a:latin typeface="Cheque Black" panose="00000500000000000000" pitchFamily="50" charset="-52"/>
              </a:rPr>
              <a:t>1605-1606</a:t>
            </a:r>
            <a:r>
              <a:rPr lang="ru-RU" dirty="0" smtClean="0">
                <a:latin typeface="Cheque Black" panose="00000500000000000000" pitchFamily="50" charset="-52"/>
              </a:rPr>
              <a:t> гг. – правление Лжедмитрия </a:t>
            </a:r>
            <a:r>
              <a:rPr lang="en-US" dirty="0" smtClean="0">
                <a:latin typeface="Cheque Black" panose="00000500000000000000" pitchFamily="50" charset="-52"/>
              </a:rPr>
              <a:t>I</a:t>
            </a:r>
            <a:endParaRPr lang="ru-RU" dirty="0" smtClean="0">
              <a:latin typeface="Cheque Black" panose="00000500000000000000" pitchFamily="50" charset="-52"/>
            </a:endParaRPr>
          </a:p>
          <a:p>
            <a:pPr marL="0" indent="0">
              <a:buNone/>
            </a:pPr>
            <a:r>
              <a:rPr lang="ru-RU" sz="2800" dirty="0" smtClean="0">
                <a:latin typeface="Cheque Black" panose="00000500000000000000" pitchFamily="50" charset="-52"/>
              </a:rPr>
              <a:t>1606 – 1610 </a:t>
            </a:r>
            <a:r>
              <a:rPr lang="ru-RU" dirty="0" smtClean="0">
                <a:latin typeface="Cheque Black" panose="00000500000000000000" pitchFamily="50" charset="-52"/>
              </a:rPr>
              <a:t>гг. – правление Василия Шуйского</a:t>
            </a:r>
          </a:p>
          <a:p>
            <a:pPr marL="0" indent="0">
              <a:buNone/>
            </a:pPr>
            <a:r>
              <a:rPr lang="ru-RU" sz="2800" dirty="0" smtClean="0">
                <a:latin typeface="Cheque Black" panose="00000500000000000000" pitchFamily="50" charset="-52"/>
              </a:rPr>
              <a:t>1606 – 1607 </a:t>
            </a:r>
            <a:r>
              <a:rPr lang="ru-RU" dirty="0" smtClean="0">
                <a:latin typeface="Cheque Black" panose="00000500000000000000" pitchFamily="50" charset="-52"/>
              </a:rPr>
              <a:t>гг. – восстание </a:t>
            </a:r>
            <a:r>
              <a:rPr lang="ru-RU" dirty="0" err="1" smtClean="0">
                <a:latin typeface="Cheque Black" panose="00000500000000000000" pitchFamily="50" charset="-52"/>
              </a:rPr>
              <a:t>болотникова</a:t>
            </a:r>
            <a:endParaRPr lang="ru-RU" dirty="0" smtClean="0">
              <a:latin typeface="Cheque Black" panose="00000500000000000000" pitchFamily="50" charset="-52"/>
            </a:endParaRPr>
          </a:p>
          <a:p>
            <a:pPr marL="0" indent="0">
              <a:buNone/>
            </a:pPr>
            <a:r>
              <a:rPr lang="ru-RU" sz="2600" dirty="0" smtClean="0">
                <a:latin typeface="Cheque Black" panose="00000500000000000000" pitchFamily="50" charset="-52"/>
              </a:rPr>
              <a:t>1610 – 1612 </a:t>
            </a:r>
            <a:r>
              <a:rPr lang="ru-RU" dirty="0" smtClean="0">
                <a:latin typeface="Cheque Black" panose="00000500000000000000" pitchFamily="50" charset="-52"/>
              </a:rPr>
              <a:t>гг. – семибоярщина</a:t>
            </a:r>
          </a:p>
          <a:p>
            <a:pPr marL="0" indent="0">
              <a:buNone/>
            </a:pPr>
            <a:r>
              <a:rPr lang="ru-RU" sz="2600" dirty="0" smtClean="0">
                <a:latin typeface="Cheque Black" panose="00000500000000000000" pitchFamily="50" charset="-52"/>
              </a:rPr>
              <a:t>1613 </a:t>
            </a:r>
            <a:r>
              <a:rPr lang="ru-RU" dirty="0" smtClean="0">
                <a:latin typeface="Cheque Black" panose="00000500000000000000" pitchFamily="50" charset="-52"/>
              </a:rPr>
              <a:t>г. – избрание Михаила Романова</a:t>
            </a:r>
          </a:p>
          <a:p>
            <a:pPr marL="457200" indent="-457200">
              <a:buFont typeface="Arial" pitchFamily="34" charset="0"/>
              <a:buAutoNum type="arabicPeriod"/>
            </a:pPr>
            <a:endParaRPr lang="ru-RU" dirty="0">
              <a:latin typeface="Cheque Black" panose="000005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t="29782" r="23225" b="18776"/>
          <a:stretch/>
        </p:blipFill>
        <p:spPr>
          <a:xfrm>
            <a:off x="4860798" y="1313632"/>
            <a:ext cx="6946634" cy="41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21" y="908720"/>
            <a:ext cx="5832647" cy="692944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Cheque Black" panose="00000500000000000000" pitchFamily="50" charset="-52"/>
              </a:rPr>
              <a:t>Правление первых Романовых</a:t>
            </a:r>
            <a:endParaRPr lang="ru-RU" sz="4000" dirty="0">
              <a:latin typeface="Cheque Black" panose="00000500000000000000" pitchFamily="50" charset="-52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65821" y="2132856"/>
            <a:ext cx="5832647" cy="409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>
                <a:latin typeface="Cheque Black" panose="00000500000000000000" pitchFamily="50" charset="-52"/>
              </a:rPr>
              <a:t>1613 – 1645 </a:t>
            </a:r>
            <a:r>
              <a:rPr lang="ru-RU" dirty="0" smtClean="0">
                <a:latin typeface="Cheque Black" panose="00000500000000000000" pitchFamily="50" charset="-52"/>
              </a:rPr>
              <a:t>гг. – правление </a:t>
            </a:r>
            <a:r>
              <a:rPr lang="ru-RU" dirty="0" err="1" smtClean="0">
                <a:latin typeface="Cheque Black" panose="00000500000000000000" pitchFamily="50" charset="-52"/>
              </a:rPr>
              <a:t>михаила</a:t>
            </a:r>
            <a:r>
              <a:rPr lang="ru-RU" dirty="0" smtClean="0">
                <a:latin typeface="Cheque Black" panose="00000500000000000000" pitchFamily="50" charset="-52"/>
              </a:rPr>
              <a:t> Романова</a:t>
            </a:r>
          </a:p>
          <a:p>
            <a:pPr marL="0" indent="0">
              <a:buNone/>
            </a:pPr>
            <a:r>
              <a:rPr lang="ru-RU" sz="2800" dirty="0" smtClean="0">
                <a:latin typeface="Cheque Black" panose="00000500000000000000" pitchFamily="50" charset="-52"/>
              </a:rPr>
              <a:t>1645 – 1676 </a:t>
            </a:r>
            <a:r>
              <a:rPr lang="ru-RU" dirty="0" smtClean="0">
                <a:latin typeface="Cheque Black" panose="00000500000000000000" pitchFamily="50" charset="-52"/>
              </a:rPr>
              <a:t>гг. – правление Алексея Михайловича</a:t>
            </a:r>
          </a:p>
          <a:p>
            <a:pPr marL="0" indent="0">
              <a:buNone/>
            </a:pPr>
            <a:r>
              <a:rPr lang="ru-RU" sz="2800" dirty="0" smtClean="0">
                <a:latin typeface="Cheque Black" panose="00000500000000000000" pitchFamily="50" charset="-52"/>
              </a:rPr>
              <a:t>1676 – 1682 </a:t>
            </a:r>
            <a:r>
              <a:rPr lang="ru-RU" dirty="0" smtClean="0">
                <a:latin typeface="Cheque Black" panose="00000500000000000000" pitchFamily="50" charset="-52"/>
              </a:rPr>
              <a:t>гг. – правление Фёдора Алексеевича</a:t>
            </a:r>
          </a:p>
          <a:p>
            <a:pPr marL="0" indent="0">
              <a:buNone/>
            </a:pPr>
            <a:r>
              <a:rPr lang="ru-RU" sz="2800" dirty="0" smtClean="0">
                <a:latin typeface="Cheque Black" panose="00000500000000000000" pitchFamily="50" charset="-52"/>
              </a:rPr>
              <a:t>1682 – 1689 </a:t>
            </a:r>
            <a:r>
              <a:rPr lang="ru-RU" dirty="0" smtClean="0">
                <a:latin typeface="Cheque Black" panose="00000500000000000000" pitchFamily="50" charset="-52"/>
              </a:rPr>
              <a:t>гг. – правление Ивана и Петра (при регентстве Софьи Алексеевны)</a:t>
            </a:r>
          </a:p>
          <a:p>
            <a:pPr marL="457200" indent="-457200">
              <a:buFont typeface="Arial" pitchFamily="34" charset="0"/>
              <a:buAutoNum type="arabicPeriod"/>
            </a:pPr>
            <a:endParaRPr lang="ru-RU" dirty="0">
              <a:latin typeface="Cheque Black" panose="000005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86" y="3660996"/>
            <a:ext cx="2289001" cy="2670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87" y="476672"/>
            <a:ext cx="2289001" cy="3112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3660997"/>
            <a:ext cx="2178794" cy="2670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476672"/>
            <a:ext cx="2171753" cy="311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4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ига 16 х 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599_TF02801059" id="{4B3E191D-B3C9-4DCD-B491-B38D7FE3D852}" vid="{95EF1F8E-C174-455E-A76C-C3640C6B91A7}"/>
    </a:ext>
  </a:extLst>
</a:theme>
</file>

<file path=ppt/theme/theme2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ED80E12-3BE9-4746-820E-FFB249F467F2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4873beb7-5857-4685-be1f-d57550cc96cc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Книга (широкоэкранный формат)</Template>
  <TotalTime>41</TotalTime>
  <Words>155</Words>
  <Application>Microsoft Office PowerPoint</Application>
  <PresentationFormat>Произвольный</PresentationFormat>
  <Paragraphs>29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Cheque Black</vt:lpstr>
      <vt:lpstr>Constantia</vt:lpstr>
      <vt:lpstr>Книга 16 х 9</vt:lpstr>
      <vt:lpstr>РОССИЙСКОЕ ГОСУДАРСТВО НА ПОРОГЕ НОВОГО ВРЕМЕНИ</vt:lpstr>
      <vt:lpstr>Образование единого  российского государства</vt:lpstr>
      <vt:lpstr>1547 г. –  принятие Иваном Грозным титула «царь»</vt:lpstr>
      <vt:lpstr>Реформы Ивана грозного</vt:lpstr>
      <vt:lpstr>Внешняя политика Ивана грозного</vt:lpstr>
      <vt:lpstr>Смутное время</vt:lpstr>
      <vt:lpstr>Правление первых Романовых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РОССИЙСКОЕ ГОСУДАРСТВО НА ПОРОГЕ НОВОГО ВРЕМЕНИ</dc:title>
  <dc:creator>Павел</dc:creator>
  <cp:lastModifiedBy>Павел</cp:lastModifiedBy>
  <cp:revision>4</cp:revision>
  <dcterms:created xsi:type="dcterms:W3CDTF">2021-04-04T09:15:39Z</dcterms:created>
  <dcterms:modified xsi:type="dcterms:W3CDTF">2021-04-04T10:03:38Z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