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y="5143500" cx="9144000"/>
  <p:notesSz cx="6858000" cy="9144000"/>
  <p:embeddedFontLst>
    <p:embeddedFont>
      <p:font typeface="Corsiva"/>
      <p:regular r:id="rId37"/>
      <p:bold r:id="rId38"/>
      <p:italic r:id="rId39"/>
      <p:boldItalic r:id="rId40"/>
    </p:embeddedFont>
    <p:embeddedFont>
      <p:font typeface="Tahoma"/>
      <p:regular r:id="rId41"/>
      <p:bold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23748A5-AD6E-4F7A-8AA8-47E6663EB614}">
  <a:tblStyle styleId="{023748A5-AD6E-4F7A-8AA8-47E6663EB614}" styleName="Table_0">
    <a:wholeTbl>
      <a:tcTxStyle b="off" i="off">
        <a:font>
          <a:latin typeface="Tahoma"/>
          <a:ea typeface="Tahoma"/>
          <a:cs typeface="Tahoma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3F9FA"/>
          </a:solidFill>
        </a:fill>
      </a:tcStyle>
    </a:wholeTbl>
    <a:band1H>
      <a:tcTxStyle b="off" i="off"/>
      <a:tcStyle>
        <a:fill>
          <a:solidFill>
            <a:srgbClr val="E7F3F4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E7F3F4"/>
          </a:solidFill>
        </a:fill>
      </a:tcStyle>
    </a:band1V>
    <a:band2V>
      <a:tcTxStyle b="off" i="off"/>
    </a:band2V>
    <a:lastCol>
      <a:tcTxStyle b="on" i="off">
        <a:font>
          <a:latin typeface="Tahoma"/>
          <a:ea typeface="Tahoma"/>
          <a:cs typeface="Tahoma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ahoma"/>
          <a:ea typeface="Tahoma"/>
          <a:cs typeface="Tahoma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ahoma"/>
          <a:ea typeface="Tahoma"/>
          <a:cs typeface="Tahoma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6548F3B7-F065-4442-A06E-40E2F0593F35}" styleName="Table_1">
    <a:wholeTbl>
      <a:tcTxStyle b="off" i="off">
        <a:font>
          <a:latin typeface="Tahoma"/>
          <a:ea typeface="Tahoma"/>
          <a:cs typeface="Tahoma"/>
        </a:font>
        <a:schemeClr val="dk1"/>
      </a:tcTxStyle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chemeClr val="accent2">
              <a:alpha val="40000"/>
            </a:schemeClr>
          </a:solidFill>
        </a:fill>
      </a:tcStyle>
    </a:band1H>
    <a:band2H>
      <a:tcTxStyle b="off" i="off"/>
    </a:band2H>
    <a:band1V>
      <a:tcTxStyle b="off" i="off"/>
      <a:tcStyle>
        <a:tcBdr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TxStyle b="off" i="off"/>
    </a:band2V>
    <a:lastCol>
      <a:tcTxStyle b="on" i="off"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lastCol>
    <a:firstCol>
      <a:tcTxStyle b="on" i="off"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firstCol>
    <a:lastRow>
      <a:tcTxStyle b="on" i="off"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ahoma"/>
          <a:ea typeface="Tahoma"/>
          <a:cs typeface="Tahoma"/>
        </a:font>
        <a:schemeClr val="lt1"/>
      </a:tcTxStyle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2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Corsiva-boldItalic.fntdata"/><Relationship Id="rId20" Type="http://schemas.openxmlformats.org/officeDocument/2006/relationships/slide" Target="slides/slide13.xml"/><Relationship Id="rId42" Type="http://schemas.openxmlformats.org/officeDocument/2006/relationships/font" Target="fonts/Tahoma-bold.fntdata"/><Relationship Id="rId41" Type="http://schemas.openxmlformats.org/officeDocument/2006/relationships/font" Target="fonts/Tahoma-regular.fntdata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slide" Target="slides/slide28.xml"/><Relationship Id="rId12" Type="http://schemas.openxmlformats.org/officeDocument/2006/relationships/slide" Target="slides/slide5.xml"/><Relationship Id="rId34" Type="http://schemas.openxmlformats.org/officeDocument/2006/relationships/slide" Target="slides/slide27.xml"/><Relationship Id="rId15" Type="http://schemas.openxmlformats.org/officeDocument/2006/relationships/slide" Target="slides/slide8.xml"/><Relationship Id="rId37" Type="http://schemas.openxmlformats.org/officeDocument/2006/relationships/font" Target="fonts/Corsiva-regular.fntdata"/><Relationship Id="rId14" Type="http://schemas.openxmlformats.org/officeDocument/2006/relationships/slide" Target="slides/slide7.xml"/><Relationship Id="rId36" Type="http://schemas.openxmlformats.org/officeDocument/2006/relationships/slide" Target="slides/slide29.xml"/><Relationship Id="rId17" Type="http://schemas.openxmlformats.org/officeDocument/2006/relationships/slide" Target="slides/slide10.xml"/><Relationship Id="rId39" Type="http://schemas.openxmlformats.org/officeDocument/2006/relationships/font" Target="fonts/Corsiva-italic.fntdata"/><Relationship Id="rId16" Type="http://schemas.openxmlformats.org/officeDocument/2006/relationships/slide" Target="slides/slide9.xml"/><Relationship Id="rId38" Type="http://schemas.openxmlformats.org/officeDocument/2006/relationships/font" Target="fonts/Corsiva-bold.fntdata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47576bf9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047576bf9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ecaf1c9826_2_118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gecaf1c9826_2_118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ecaf1c9826_2_122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5" name="Google Shape;185;gecaf1c9826_2_122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caf1c9826_2_126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gecaf1c9826_2_126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ecaf1c9826_2_130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5" name="Google Shape;195;gecaf1c9826_2_130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ecaf1c9826_2_134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0" name="Google Shape;200;gecaf1c9826_2_134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ecaf1c9826_2_138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5" name="Google Shape;205;gecaf1c9826_2_138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ecaf1c9826_2_142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0" name="Google Shape;210;gecaf1c9826_2_142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ecaf1c9826_2_146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5" name="Google Shape;215;gecaf1c9826_2_146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ecaf1c9826_2_152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2" name="Google Shape;222;gecaf1c9826_2_152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ecaf1c9826_2_157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8" name="Google Shape;228;gecaf1c9826_2_157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ecaf1c9826_2_80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gecaf1c9826_2_80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ecaf1c9826_2_161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3" name="Google Shape;233;gecaf1c9826_2_161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ecaf1c9826_2_165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8" name="Google Shape;238;gecaf1c9826_2_165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ecaf1c9826_2_169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3" name="Google Shape;243;gecaf1c9826_2_169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ecaf1c9826_2_173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8" name="Google Shape;248;gecaf1c9826_2_173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ecaf1c9826_2_177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3" name="Google Shape;253;gecaf1c9826_2_177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ecaf1c9826_2_181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8" name="Google Shape;258;gecaf1c9826_2_181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ecaf1c9826_2_185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3" name="Google Shape;263;gecaf1c9826_2_185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ecaf1c9826_2_189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8" name="Google Shape;268;gecaf1c9826_2_189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ecaf1c9826_2_200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0" name="Google Shape;280;gecaf1c9826_2_200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ecaf1c9826_2_205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6" name="Google Shape;286;gecaf1c9826_2_205:notes"/>
          <p:cNvSpPr/>
          <p:nvPr>
            <p:ph idx="2" type="sldImg"/>
          </p:nvPr>
        </p:nvSpPr>
        <p:spPr>
          <a:xfrm>
            <a:off x="92892" y="685838"/>
            <a:ext cx="6673818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ecaf1c9826_2_85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gecaf1c9826_2_85:notes"/>
          <p:cNvSpPr/>
          <p:nvPr>
            <p:ph idx="2" type="sldImg"/>
          </p:nvPr>
        </p:nvSpPr>
        <p:spPr>
          <a:xfrm>
            <a:off x="92892" y="685838"/>
            <a:ext cx="6673818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ecaf1c9826_2_89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gecaf1c9826_2_89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ecaf1c9826_2_94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1" name="Google Shape;151;gecaf1c9826_2_94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caf1c9826_2_99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gecaf1c9826_2_99:notes"/>
          <p:cNvSpPr/>
          <p:nvPr>
            <p:ph idx="2" type="sldImg"/>
          </p:nvPr>
        </p:nvSpPr>
        <p:spPr>
          <a:xfrm>
            <a:off x="92892" y="685838"/>
            <a:ext cx="6673818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ecaf1c9826_2_104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3" name="Google Shape;163;gecaf1c9826_2_104:notes"/>
          <p:cNvSpPr/>
          <p:nvPr>
            <p:ph idx="2" type="sldImg"/>
          </p:nvPr>
        </p:nvSpPr>
        <p:spPr>
          <a:xfrm>
            <a:off x="92892" y="685838"/>
            <a:ext cx="6673818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ecaf1c9826_2_109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9" name="Google Shape;169;gecaf1c9826_2_109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ecaf1c9826_2_114:notes"/>
          <p:cNvSpPr txBox="1"/>
          <p:nvPr>
            <p:ph idx="1" type="body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5" name="Google Shape;175;gecaf1c9826_2_114:notes"/>
          <p:cNvSpPr/>
          <p:nvPr>
            <p:ph idx="2" type="sldImg"/>
          </p:nvPr>
        </p:nvSpPr>
        <p:spPr>
          <a:xfrm>
            <a:off x="91291" y="685838"/>
            <a:ext cx="6675419" cy="34291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685800" y="628650"/>
            <a:ext cx="7772400" cy="207168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2057400" y="2800350"/>
            <a:ext cx="6400800" cy="13144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Tahoma"/>
              <a:buNone/>
              <a:defRPr b="1"/>
            </a:lvl1pPr>
            <a:lvl2pPr lvl="1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indent="-3175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3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None/>
              <a:defRPr sz="15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5pPr>
            <a:lvl6pPr indent="-2286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6pPr>
            <a:lvl7pPr indent="-2286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7pPr>
            <a:lvl8pPr indent="-2286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8pPr>
            <a:lvl9pPr indent="-2286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Tahoma"/>
              <a:buChar char="•"/>
              <a:defRPr sz="2100"/>
            </a:lvl1pPr>
            <a:lvl2pPr indent="-3429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Char char="–"/>
              <a:defRPr sz="1800"/>
            </a:lvl2pPr>
            <a:lvl3pPr indent="-3238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•"/>
              <a:defRPr sz="1500"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–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Tahoma"/>
              <a:buChar char="•"/>
              <a:defRPr sz="2100"/>
            </a:lvl1pPr>
            <a:lvl2pPr indent="-3429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Char char="–"/>
              <a:defRPr sz="1800"/>
            </a:lvl2pPr>
            <a:lvl3pPr indent="-32385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•"/>
              <a:defRPr sz="1500"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–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sz="1400"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b="1" sz="14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–"/>
              <a:defRPr sz="1500"/>
            </a:lvl2pPr>
            <a:lvl3pPr indent="-3175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•"/>
              <a:defRPr sz="1400"/>
            </a:lvl3pPr>
            <a:lvl4pPr indent="-3048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–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None/>
              <a:defRPr b="1" sz="18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b="1" sz="14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5pPr>
            <a:lvl6pPr indent="-2286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6pPr>
            <a:lvl7pPr indent="-2286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7pPr>
            <a:lvl8pPr indent="-2286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8pPr>
            <a:lvl9pPr indent="-2286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None/>
              <a:defRPr b="1" sz="12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–"/>
              <a:defRPr sz="1500"/>
            </a:lvl2pPr>
            <a:lvl3pPr indent="-3175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•"/>
              <a:defRPr sz="1400"/>
            </a:lvl3pPr>
            <a:lvl4pPr indent="-3048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–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5pPr>
            <a:lvl6pPr indent="-3048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6pPr>
            <a:lvl7pPr indent="-3048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7pPr>
            <a:lvl8pPr indent="-3048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8pPr>
            <a:lvl9pPr indent="-3048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ahoma"/>
              <a:buChar char="»"/>
              <a:defRPr sz="1200"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457201" y="204788"/>
            <a:ext cx="3008313" cy="87153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1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ahoma"/>
              <a:buChar char="•"/>
              <a:defRPr sz="2400"/>
            </a:lvl1pPr>
            <a:lvl2pPr indent="-3619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Tahoma"/>
              <a:buChar char="–"/>
              <a:defRPr sz="2100"/>
            </a:lvl2pPr>
            <a:lvl3pPr indent="-3429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–"/>
              <a:defRPr sz="1500"/>
            </a:lvl4pPr>
            <a:lvl5pPr indent="-32385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»"/>
              <a:defRPr sz="1500"/>
            </a:lvl5pPr>
            <a:lvl6pPr indent="-32385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»"/>
              <a:defRPr sz="1500"/>
            </a:lvl6pPr>
            <a:lvl7pPr indent="-32385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»"/>
              <a:defRPr sz="1500"/>
            </a:lvl7pPr>
            <a:lvl8pPr indent="-32385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»"/>
              <a:defRPr sz="1500"/>
            </a:lvl8pPr>
            <a:lvl9pPr indent="-32385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»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ahoma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Tahoma"/>
              <a:buNone/>
              <a:defRPr sz="800"/>
            </a:lvl3pPr>
            <a:lvl4pPr indent="-228600" lvl="3" marL="1828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4pPr>
            <a:lvl5pPr indent="-228600" lvl="4" marL="22860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5pPr>
            <a:lvl6pPr indent="-228600" lvl="5" marL="2743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6pPr>
            <a:lvl7pPr indent="-228600" lvl="6" marL="32004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7pPr>
            <a:lvl8pPr indent="-228600" lvl="7" marL="3657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8pPr>
            <a:lvl9pPr indent="-228600" lvl="8" marL="4114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b="1" sz="1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Tahoma"/>
              <a:buNone/>
              <a:defRPr sz="1100"/>
            </a:lvl1pPr>
            <a:lvl2pPr indent="-228600" lvl="1" marL="914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ahoma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Tahoma"/>
              <a:buNone/>
              <a:defRPr sz="800"/>
            </a:lvl3pPr>
            <a:lvl4pPr indent="-228600" lvl="3" marL="1828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4pPr>
            <a:lvl5pPr indent="-228600" lvl="4" marL="22860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5pPr>
            <a:lvl6pPr indent="-228600" lvl="5" marL="2743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6pPr>
            <a:lvl7pPr indent="-228600" lvl="6" marL="32004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7pPr>
            <a:lvl8pPr indent="-228600" lvl="7" marL="3657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8pPr>
            <a:lvl9pPr indent="-228600" lvl="8" marL="4114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700"/>
              <a:buFont typeface="Tahoma"/>
              <a:buNone/>
              <a:defRPr sz="7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874765" y="-1217413"/>
            <a:ext cx="3394472" cy="822960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indent="-3175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272777" y="-609599"/>
            <a:ext cx="4388644" cy="601980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2pPr>
            <a:lvl3pPr indent="-3175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–"/>
              <a:defRPr/>
            </a:lvl4pPr>
            <a:lvl5pPr indent="-3175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5pPr>
            <a:lvl6pPr indent="-3175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6pPr>
            <a:lvl7pPr indent="-3175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7pPr>
            <a:lvl8pPr indent="-3175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8pPr>
            <a:lvl9pPr indent="-3175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Char char="»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3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Tahoma"/>
              <a:buChar char="•"/>
              <a:defRPr b="0" i="0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Char char="–"/>
              <a:defRPr b="0" i="0" sz="18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2385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•"/>
              <a:defRPr b="0" i="0" sz="15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32385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–"/>
              <a:defRPr b="0" i="0" sz="15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32385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Tahoma"/>
              <a:buChar char="»"/>
              <a:defRPr b="0" i="0" sz="15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b="0" i="0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b="0" i="0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b="0" i="0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Char char="»"/>
              <a:defRPr b="0" i="0" sz="1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683919"/>
            <a:ext cx="2895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683919"/>
            <a:ext cx="2133600" cy="357187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/>
        </p:nvSpPr>
        <p:spPr>
          <a:xfrm>
            <a:off x="599075" y="298992"/>
            <a:ext cx="83901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учреждение образования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«Гимназия №2 г. Солигорска»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5"/>
          <p:cNvSpPr txBox="1"/>
          <p:nvPr/>
        </p:nvSpPr>
        <p:spPr>
          <a:xfrm>
            <a:off x="599075" y="2022275"/>
            <a:ext cx="83520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b="1" i="0" lang="ru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Людмила Антоновна Ларчик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Учитель истории и обществоведения высшей квалификационной категории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5"/>
          <p:cNvSpPr txBox="1"/>
          <p:nvPr/>
        </p:nvSpPr>
        <p:spPr>
          <a:xfrm>
            <a:off x="130575" y="3453325"/>
            <a:ext cx="8858400" cy="11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Урок </a:t>
            </a:r>
            <a:r>
              <a:rPr b="1" lang="ru" sz="2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Всемирной истории</a:t>
            </a:r>
            <a:r>
              <a:rPr b="1" i="0" lang="ru" sz="2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b="1" lang="ru" sz="2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r>
              <a:rPr b="1" i="0" lang="ru" sz="2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классе</a:t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урока : </a:t>
            </a:r>
            <a:r>
              <a:rPr b="1" i="0" lang="ru" sz="2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b="1" lang="ru" sz="2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Введение. Мир в XIX — начале ХХ в.</a:t>
            </a:r>
            <a:endParaRPr b="1" sz="2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" name="Google Shape;182;p34"/>
          <p:cNvGraphicFramePr/>
          <p:nvPr/>
        </p:nvGraphicFramePr>
        <p:xfrm>
          <a:off x="249382" y="4809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603675"/>
              </a:tblGrid>
              <a:tr h="419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5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" name="Google Shape;187;p35"/>
          <p:cNvGraphicFramePr/>
          <p:nvPr/>
        </p:nvGraphicFramePr>
        <p:xfrm>
          <a:off x="222662" y="34735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737275"/>
              </a:tblGrid>
              <a:tr h="432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78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3. Орудия труда не меняются на протяжении столетий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36"/>
          <p:cNvGraphicFramePr/>
          <p:nvPr/>
        </p:nvGraphicFramePr>
        <p:xfrm>
          <a:off x="187037" y="2404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728350"/>
              </a:tblGrid>
              <a:tr h="442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3. Орудия труда не меняются на протяжении столетий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4. Зависимость жизни людей от природы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" name="Google Shape;197;p37"/>
          <p:cNvGraphicFramePr/>
          <p:nvPr/>
        </p:nvGraphicFramePr>
        <p:xfrm>
          <a:off x="169223" y="2404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763975"/>
              </a:tblGrid>
              <a:tr h="440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2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2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3. Орудия труда не меняются на протяжении столетий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4. Зависимость жизни людей от природы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5. Натуральный тип хозяйства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0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2" name="Google Shape;202;p38"/>
          <p:cNvGraphicFramePr/>
          <p:nvPr/>
        </p:nvGraphicFramePr>
        <p:xfrm>
          <a:off x="204849" y="2226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683825"/>
              </a:tblGrid>
              <a:tr h="413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3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3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3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3. Орудия труда не меняются на протяжении столетий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3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4. Зависимость жизни людей от природы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3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5. Натуральный тип хозяйства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3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6. Огромное влияние на человеческую жизнь религии, обычаев и традиций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3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3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" name="Google Shape;207;p39"/>
          <p:cNvGraphicFramePr/>
          <p:nvPr/>
        </p:nvGraphicFramePr>
        <p:xfrm>
          <a:off x="195943" y="18703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746175"/>
              </a:tblGrid>
              <a:tr h="417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2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2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3. Орудия труда не меняются на протяжении столетий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4. Зависимость жизни людей от природы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5. Натуральный тип хозяйства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2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6. Огромное влияние на человеческую жизнь религии, обычаев и традиций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7. Полный контроль государства над обществом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7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2" name="Google Shape;212;p40"/>
          <p:cNvGraphicFramePr/>
          <p:nvPr/>
        </p:nvGraphicFramePr>
        <p:xfrm>
          <a:off x="231568" y="1781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728350"/>
              </a:tblGrid>
              <a:tr h="390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1. Основа – сельское хозяйство 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3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2. Все богатства создаются мускульной силой человека и животных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3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3. Орудия труда не меняются на протяжении столетий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4. Зависимость жизни людей от природы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5. Натуральный тип хозяйства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3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6. Огромное влияние на человеческую жизнь религии, обычаев и традиций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7. Полный контроль государства над обществом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3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/>
                        <a:t>8. Неограниченная, наследственная власть правителей</a:t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1"/>
          <p:cNvSpPr/>
          <p:nvPr/>
        </p:nvSpPr>
        <p:spPr>
          <a:xfrm>
            <a:off x="1277634" y="404715"/>
            <a:ext cx="6534726" cy="13157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XVIII-XIXвв.- эпоха </a:t>
            </a:r>
            <a:endParaRPr b="0" i="0" sz="11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sng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модернизации.</a:t>
            </a:r>
            <a:endParaRPr b="1" i="0" sz="4100" u="sng" cap="none" strike="noStrike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8" name="Google Shape;218;p41"/>
          <p:cNvSpPr/>
          <p:nvPr/>
        </p:nvSpPr>
        <p:spPr>
          <a:xfrm>
            <a:off x="1277634" y="1720460"/>
            <a:ext cx="6534726" cy="3322761"/>
          </a:xfrm>
          <a:prstGeom prst="upArrowCallout">
            <a:avLst>
              <a:gd fmla="val 54782" name="adj1"/>
              <a:gd fmla="val 62680" name="adj2"/>
              <a:gd fmla="val 14207" name="adj3"/>
              <a:gd fmla="val 81320" name="adj4"/>
            </a:avLst>
          </a:prstGeom>
          <a:solidFill>
            <a:srgbClr val="92D05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7B7BDB"/>
                </a:solidFill>
                <a:latin typeface="Tahoma"/>
                <a:ea typeface="Tahoma"/>
                <a:cs typeface="Tahoma"/>
                <a:sym typeface="Tahoma"/>
              </a:rPr>
              <a:t>Воспользоваться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7B7BDB"/>
                </a:solidFill>
                <a:latin typeface="Tahoma"/>
                <a:ea typeface="Tahoma"/>
                <a:cs typeface="Tahoma"/>
                <a:sym typeface="Tahoma"/>
              </a:rPr>
              <a:t>словарём стр.199</a:t>
            </a:r>
            <a:endParaRPr b="1" i="0" sz="3600" u="none" cap="none" strike="noStrike">
              <a:solidFill>
                <a:srgbClr val="7B7BDB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7B7BDB"/>
                </a:solidFill>
                <a:latin typeface="Tahoma"/>
                <a:ea typeface="Tahoma"/>
                <a:cs typeface="Tahoma"/>
                <a:sym typeface="Tahoma"/>
              </a:rPr>
              <a:t>и записать значение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7B7BDB"/>
                </a:solidFill>
                <a:latin typeface="Tahoma"/>
                <a:ea typeface="Tahoma"/>
                <a:cs typeface="Tahoma"/>
                <a:sym typeface="Tahoma"/>
              </a:rPr>
              <a:t>термина в тетради.</a:t>
            </a:r>
            <a:endParaRPr b="1" i="0" sz="3600" u="none" cap="none" strike="noStrike">
              <a:solidFill>
                <a:srgbClr val="7B7BDB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19" name="Google Shape;219;p41"/>
          <p:cNvSpPr/>
          <p:nvPr/>
        </p:nvSpPr>
        <p:spPr>
          <a:xfrm>
            <a:off x="2830497" y="1844629"/>
            <a:ext cx="3429000" cy="7155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ru" sz="2100" u="none" cap="none" strike="noStrike">
                <a:solidFill>
                  <a:srgbClr val="660033"/>
                </a:solidFill>
                <a:latin typeface="Tahoma"/>
                <a:ea typeface="Tahoma"/>
                <a:cs typeface="Tahoma"/>
                <a:sym typeface="Tahoma"/>
              </a:rPr>
              <a:t>Внимание,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ru" sz="2100" u="none" cap="none" strike="noStrike">
                <a:solidFill>
                  <a:srgbClr val="660033"/>
                </a:solidFill>
                <a:latin typeface="Tahoma"/>
                <a:ea typeface="Tahoma"/>
                <a:cs typeface="Tahoma"/>
                <a:sym typeface="Tahoma"/>
              </a:rPr>
              <a:t>термин!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" name="Google Shape;224;p42"/>
          <p:cNvGraphicFramePr/>
          <p:nvPr/>
        </p:nvGraphicFramePr>
        <p:xfrm>
          <a:off x="187037" y="204848"/>
          <a:ext cx="3000000" cy="3000000"/>
        </p:xfrm>
        <a:graphic>
          <a:graphicData uri="http://schemas.openxmlformats.org/drawingml/2006/table">
            <a:tbl>
              <a:tblPr bandRow="1" firstRow="1">
                <a:gradFill>
                  <a:gsLst>
                    <a:gs pos="0">
                      <a:srgbClr val="A6A6E9"/>
                    </a:gs>
                    <a:gs pos="35000">
                      <a:srgbClr val="BFBFF0"/>
                    </a:gs>
                    <a:gs pos="100000">
                      <a:srgbClr val="E5E5FA"/>
                    </a:gs>
                  </a:gsLst>
                  <a:lin ang="16200000" scaled="0"/>
                </a:gradFill>
                <a:tableStyleId>{6548F3B7-F065-4442-A06E-40E2F0593F35}</a:tableStyleId>
              </a:tblPr>
              <a:tblGrid>
                <a:gridCol w="8755075"/>
              </a:tblGrid>
              <a:tr h="51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ru" sz="1400" u="none" cap="none" strike="noStrike"/>
                        <a:t>Индустриальная цивилизация</a:t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  <a:tr h="514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  <p:sp>
        <p:nvSpPr>
          <p:cNvPr id="225" name="Google Shape;225;p42"/>
          <p:cNvSpPr/>
          <p:nvPr/>
        </p:nvSpPr>
        <p:spPr>
          <a:xfrm>
            <a:off x="1547664" y="1653648"/>
            <a:ext cx="5994671" cy="117724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В чём её отличие от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аграрной цивилизации?</a:t>
            </a:r>
            <a:endParaRPr b="1" i="0" sz="3600" u="none" cap="none" strike="noStrike">
              <a:solidFill>
                <a:srgbClr val="FD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" name="Google Shape;230;p43"/>
          <p:cNvGraphicFramePr/>
          <p:nvPr/>
        </p:nvGraphicFramePr>
        <p:xfrm>
          <a:off x="222662" y="142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737275"/>
              </a:tblGrid>
              <a:tr h="527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ru" sz="1800" u="none" cap="none" strike="noStrike"/>
                        <a:t>Индустриальная цивилизация</a:t>
                      </a:r>
                      <a:endParaRPr sz="18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ru" sz="1700" u="none" cap="none" strike="noStrike">
                          <a:solidFill>
                            <a:schemeClr val="lt1"/>
                          </a:solidFill>
                        </a:rPr>
                        <a:t>1. </a:t>
                      </a: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Основа- машинная техника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527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/>
          <p:nvPr/>
        </p:nvSpPr>
        <p:spPr>
          <a:xfrm>
            <a:off x="683568" y="411511"/>
            <a:ext cx="7938882" cy="38087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Домашнее задание: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§ 1,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Продумать ответы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 задания со значком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стр.8.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t/>
            </a:r>
            <a:endParaRPr b="1" i="0" sz="4100" u="none" cap="none" strike="noStrike">
              <a:solidFill>
                <a:srgbClr val="FFC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37" name="Google Shape;137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5736" y="3057804"/>
            <a:ext cx="1254309" cy="9181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" name="Google Shape;235;p44"/>
          <p:cNvGraphicFramePr/>
          <p:nvPr/>
        </p:nvGraphicFramePr>
        <p:xfrm>
          <a:off x="204849" y="18703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710550"/>
              </a:tblGrid>
              <a:tr h="467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ru" sz="1800" u="none" cap="none" strike="noStrike"/>
                        <a:t>Индустриальная цивилизация</a:t>
                      </a:r>
                      <a:endParaRPr sz="1800" u="none" cap="none" strike="noStrike"/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987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t/>
                      </a:r>
                      <a:endParaRPr b="1" sz="2100" u="none" cap="none" strike="noStrike"/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67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Google Shape;240;p45"/>
          <p:cNvGraphicFramePr/>
          <p:nvPr/>
        </p:nvGraphicFramePr>
        <p:xfrm>
          <a:off x="231569" y="2226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701650"/>
              </a:tblGrid>
              <a:tr h="444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lang="ru" sz="2100" u="none" cap="none" strike="noStrike"/>
                        <a:t>Индустриальная цивилизация</a:t>
                      </a:r>
                      <a:endParaRPr sz="2100" u="none" cap="none" strike="noStrike"/>
                    </a:p>
                  </a:txBody>
                  <a:tcPr marT="34300" marB="34300" marR="68600" marL="68600"/>
                </a:tc>
              </a:tr>
              <a:tr h="4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938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651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3. Постоянные изменения в технике и технологии производства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44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" name="Google Shape;245;p46"/>
          <p:cNvGraphicFramePr/>
          <p:nvPr/>
        </p:nvGraphicFramePr>
        <p:xfrm>
          <a:off x="240476" y="2048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763975"/>
              </a:tblGrid>
              <a:tr h="452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lang="ru" sz="2100" u="none" cap="none" strike="noStrike"/>
                        <a:t>Индустриальная цивилизация</a:t>
                      </a:r>
                      <a:endParaRPr sz="2100" u="none" cap="none" strike="noStrike"/>
                    </a:p>
                  </a:txBody>
                  <a:tcPr marT="34300" marB="34300" marR="68600" marL="68600"/>
                </a:tc>
              </a:tr>
              <a:tr h="45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954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662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3. Постоянные изменения в технике и технологии производства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5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4. Быстрое накопление знаний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5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5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5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45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0" name="Google Shape;250;p47"/>
          <p:cNvGraphicFramePr/>
          <p:nvPr/>
        </p:nvGraphicFramePr>
        <p:xfrm>
          <a:off x="204849" y="1246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728350"/>
              </a:tblGrid>
              <a:tr h="353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lang="ru" sz="2100" u="none" cap="none" strike="noStrike"/>
                        <a:t>Индустриальная цивилизация</a:t>
                      </a:r>
                      <a:endParaRPr sz="2100" u="none" cap="none" strike="noStrike"/>
                    </a:p>
                  </a:txBody>
                  <a:tcPr marT="34300" marB="34300" marR="68600" marL="68600"/>
                </a:tc>
              </a:tr>
              <a:tr h="35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916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631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3. Постоянные изменения в технике и технологии производства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35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4. Быстрое накопление знаний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1201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chemeClr val="lt1"/>
                          </a:solidFill>
                        </a:rPr>
                        <a:t>5. Переход к капиталистическому типу хозяйства, для которого свойственны рынок, частная собственность, конкуренция, наёмный труд, стремление к максимальной прибыли.</a:t>
                      </a:r>
                      <a:endParaRPr b="1" sz="21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35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35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  <a:tr h="353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5" name="Google Shape;255;p48"/>
          <p:cNvGraphicFramePr/>
          <p:nvPr/>
        </p:nvGraphicFramePr>
        <p:xfrm>
          <a:off x="151411" y="1068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674925"/>
              </a:tblGrid>
              <a:tr h="361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ru" sz="1800" u="none" cap="none" strike="noStrike"/>
                        <a:t>Индустриальная цивилизация</a:t>
                      </a:r>
                      <a:endParaRPr sz="1800" u="none" cap="none" strike="noStrike"/>
                    </a:p>
                  </a:txBody>
                  <a:tcPr marT="34300" marB="34300" marR="68600" marL="68600"/>
                </a:tc>
              </a:tr>
              <a:tr h="36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76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530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3. Постоянные изменения в технике и технологии производства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36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4. Быстрое накопление знаний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996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5. Переход к капиталистическому типу хозяйства, для которого свойственны рынок, частная собственность, конкуренция, наёмный труд, стремление к максимальной прибыли.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1009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6. Утверждение свободомыслия и атеизма</a:t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Стремление европейцев контролировать и видоизменять действительность</a:t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361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/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0" name="Google Shape;260;p49"/>
          <p:cNvGraphicFramePr/>
          <p:nvPr/>
        </p:nvGraphicFramePr>
        <p:xfrm>
          <a:off x="172192" y="322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8799600"/>
              </a:tblGrid>
              <a:tr h="38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ru" sz="1800" u="none" cap="none" strike="noStrike"/>
                        <a:t>Индустриальная цивилизация</a:t>
                      </a:r>
                      <a:endParaRPr sz="1800" u="none" cap="none" strike="noStrike"/>
                    </a:p>
                  </a:txBody>
                  <a:tcPr marT="34300" marB="34300" marR="68600" marL="68600"/>
                </a:tc>
              </a:tr>
              <a:tr h="38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80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559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3. Постоянные изменения в технике и технологии производства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38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4. Быстрое накопление знаний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105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5. Переход к капиталистическому типу хозяйства, для которого свойственны рынок, частная собственность, конкуренция, наёмный труд, стремление к максимальной прибыли.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105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6. Утверждение свободомыслия и атеизма</a:t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Стремление европейцев контролировать и видоизменять действительность</a:t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Tahoma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38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ru" sz="1700" u="none" cap="none" strike="noStrike">
                          <a:solidFill>
                            <a:schemeClr val="lt1"/>
                          </a:solidFill>
                        </a:rPr>
                        <a:t>7</a:t>
                      </a: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. Демократизация политической жизни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Google Shape;265;p50"/>
          <p:cNvGraphicFramePr/>
          <p:nvPr/>
        </p:nvGraphicFramePr>
        <p:xfrm>
          <a:off x="0" y="1032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{6548F3B7-F065-4442-A06E-40E2F0593F35}</a:tableStyleId>
              </a:tblPr>
              <a:tblGrid>
                <a:gridCol w="9144000"/>
              </a:tblGrid>
              <a:tr h="253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ru" sz="1800" u="none" cap="none" strike="noStrike"/>
                        <a:t>Индустриальная цивилизация</a:t>
                      </a:r>
                      <a:endParaRPr sz="1800" u="none" cap="none" strike="noStrike"/>
                    </a:p>
                  </a:txBody>
                  <a:tcPr marT="34300" marB="34300" marR="68600" marL="68600"/>
                </a:tc>
              </a:tr>
              <a:tr h="325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1. Основа- машинная техника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554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2. В производстве широко используются машины и механизмы, приводимые в движение силой воды, пара, электричества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11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3. Постоянные изменения в технике и технологии производства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11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4. Быстрое накопление знаний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795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5. Переход к капиталистическому типу хозяйства, для которого свойственны рынок, частная собственность, конкуренция, наёмный труд, стремление к максимальной прибыли.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757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Tahoma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6. Утверждение свободомыслия и атеизма</a:t>
                      </a:r>
                      <a:endParaRPr sz="1800" u="none" cap="none" strike="noStrike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Tahoma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Стремление европейцев контролировать и видоизменять действительность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411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7. Демократизация политической жизни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  <a:tr h="554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chemeClr val="lt1"/>
                          </a:solidFill>
                        </a:rPr>
                        <a:t>8. Революции, многочисленные попытки изменения существующих порядков</a:t>
                      </a:r>
                      <a:endParaRPr b="1" sz="18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34300" marB="34300" marR="68600" marL="6860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50">
        <p:fade thruBlk="1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1"/>
          <p:cNvSpPr/>
          <p:nvPr/>
        </p:nvSpPr>
        <p:spPr>
          <a:xfrm>
            <a:off x="776250" y="303500"/>
            <a:ext cx="76971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ВСПОМНИТЕ!</a:t>
            </a:r>
            <a:endParaRPr b="1" i="0" sz="41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1" name="Google Shape;271;p51"/>
          <p:cNvSpPr/>
          <p:nvPr/>
        </p:nvSpPr>
        <p:spPr>
          <a:xfrm>
            <a:off x="1601668" y="995902"/>
            <a:ext cx="5940600" cy="21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В какой части мира</a:t>
            </a:r>
            <a:endParaRPr b="0" i="0" sz="11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процессы модернизации</a:t>
            </a:r>
            <a:endParaRPr b="0" i="0" sz="11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происходили быстрее</a:t>
            </a:r>
            <a:endParaRPr b="0" i="0" sz="11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rPr>
              <a:t>и к чему это привело?</a:t>
            </a:r>
            <a:endParaRPr b="1" i="0" sz="3300" u="none" cap="none" strike="noStrike">
              <a:solidFill>
                <a:schemeClr val="accen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2" name="Google Shape;272;p51"/>
          <p:cNvSpPr/>
          <p:nvPr/>
        </p:nvSpPr>
        <p:spPr>
          <a:xfrm>
            <a:off x="1233278" y="3003798"/>
            <a:ext cx="6696744" cy="2089056"/>
          </a:xfrm>
          <a:prstGeom prst="upArrowCallout">
            <a:avLst>
              <a:gd fmla="val 66414" name="adj1"/>
              <a:gd fmla="val 112930" name="adj2"/>
              <a:gd fmla="val 25000" name="adj3"/>
              <a:gd fmla="val 64977" name="adj4"/>
            </a:avLst>
          </a:prstGeom>
          <a:solidFill>
            <a:srgbClr val="92D05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3" name="Google Shape;273;p51"/>
          <p:cNvSpPr/>
          <p:nvPr/>
        </p:nvSpPr>
        <p:spPr>
          <a:xfrm>
            <a:off x="1117848" y="3705313"/>
            <a:ext cx="6858000" cy="13157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F4CCCC"/>
                </a:solidFill>
                <a:latin typeface="Tahoma"/>
                <a:ea typeface="Tahoma"/>
                <a:cs typeface="Tahoma"/>
                <a:sym typeface="Tahoma"/>
              </a:rPr>
              <a:t>Колониальная </a:t>
            </a:r>
            <a:r>
              <a:rPr b="1" i="0" lang="ru" sz="4100" u="sng" cap="none" strike="noStrike">
                <a:solidFill>
                  <a:srgbClr val="F4CCCC"/>
                </a:solidFill>
                <a:latin typeface="Tahoma"/>
                <a:ea typeface="Tahoma"/>
                <a:cs typeface="Tahoma"/>
                <a:sym typeface="Tahoma"/>
              </a:rPr>
              <a:t>экспансия</a:t>
            </a:r>
            <a:r>
              <a:rPr b="1" i="0" lang="ru" sz="4100" u="none" cap="none" strike="noStrike">
                <a:solidFill>
                  <a:srgbClr val="F4CCCC"/>
                </a:solidFill>
                <a:latin typeface="Tahoma"/>
                <a:ea typeface="Tahoma"/>
                <a:cs typeface="Tahoma"/>
                <a:sym typeface="Tahoma"/>
              </a:rPr>
              <a:t> Европы</a:t>
            </a:r>
            <a:r>
              <a:rPr b="1" i="0" lang="ru" sz="4100" u="none" cap="none" strike="noStrike">
                <a:solidFill>
                  <a:srgbClr val="FF99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b="1" i="0" sz="4100" u="none" cap="none" strike="noStrike">
              <a:solidFill>
                <a:srgbClr val="FF99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4" name="Google Shape;274;p51"/>
          <p:cNvSpPr txBox="1"/>
          <p:nvPr/>
        </p:nvSpPr>
        <p:spPr>
          <a:xfrm>
            <a:off x="3787768" y="3112678"/>
            <a:ext cx="1632899" cy="7155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ru" sz="2100" u="none" cap="none" strike="noStrike">
                <a:solidFill>
                  <a:srgbClr val="660033"/>
                </a:solidFill>
                <a:latin typeface="Tahoma"/>
                <a:ea typeface="Tahoma"/>
                <a:cs typeface="Tahoma"/>
                <a:sym typeface="Tahoma"/>
              </a:rPr>
              <a:t>Внимание,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ru" sz="2100" u="none" cap="none" strike="noStrike">
                <a:solidFill>
                  <a:srgbClr val="660033"/>
                </a:solidFill>
                <a:latin typeface="Tahoma"/>
                <a:ea typeface="Tahoma"/>
                <a:cs typeface="Tahoma"/>
                <a:sym typeface="Tahoma"/>
              </a:rPr>
              <a:t>термин!</a:t>
            </a:r>
            <a:endParaRPr b="1" i="0" sz="2100" u="none" cap="none" strike="noStrike">
              <a:solidFill>
                <a:srgbClr val="66003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5" name="Google Shape;275;p51"/>
          <p:cNvSpPr/>
          <p:nvPr/>
        </p:nvSpPr>
        <p:spPr>
          <a:xfrm>
            <a:off x="1233353" y="3003724"/>
            <a:ext cx="6696600" cy="2089200"/>
          </a:xfrm>
          <a:prstGeom prst="upArrowCallout">
            <a:avLst>
              <a:gd fmla="val 65502" name="adj1"/>
              <a:gd fmla="val 112086" name="adj2"/>
              <a:gd fmla="val 25000" name="adj3"/>
              <a:gd fmla="val 64977" name="adj4"/>
            </a:avLst>
          </a:prstGeom>
          <a:solidFill>
            <a:srgbClr val="92D05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6" name="Google Shape;276;p51"/>
          <p:cNvSpPr/>
          <p:nvPr/>
        </p:nvSpPr>
        <p:spPr>
          <a:xfrm>
            <a:off x="1313809" y="4061602"/>
            <a:ext cx="6535683" cy="6232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В чём же она проявилась?</a:t>
            </a:r>
            <a:endParaRPr b="1" i="0" sz="36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7" name="Google Shape;277;p51"/>
          <p:cNvSpPr txBox="1"/>
          <p:nvPr/>
        </p:nvSpPr>
        <p:spPr>
          <a:xfrm>
            <a:off x="3422884" y="3050174"/>
            <a:ext cx="2362666" cy="9925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ru" sz="3000" u="sng" cap="none" strike="noStrike">
                <a:solidFill>
                  <a:srgbClr val="EAD1DC"/>
                </a:solidFill>
                <a:latin typeface="Tahoma"/>
                <a:ea typeface="Tahoma"/>
                <a:cs typeface="Tahoma"/>
                <a:sym typeface="Tahoma"/>
              </a:rPr>
              <a:t>Экспансия </a:t>
            </a:r>
            <a:endParaRPr b="0" i="0" sz="1100" u="none" cap="none" strike="noStrike">
              <a:solidFill>
                <a:srgbClr val="EAD1D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ru" sz="3000" u="sng" cap="none" strike="noStrike">
                <a:solidFill>
                  <a:srgbClr val="EAD1DC"/>
                </a:solidFill>
                <a:latin typeface="Tahoma"/>
                <a:ea typeface="Tahoma"/>
                <a:cs typeface="Tahoma"/>
                <a:sym typeface="Tahoma"/>
              </a:rPr>
              <a:t>Европы</a:t>
            </a:r>
            <a:endParaRPr b="1" i="0" sz="3000" u="sng" cap="none" strike="noStrike">
              <a:solidFill>
                <a:srgbClr val="EAD1D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2"/>
          <p:cNvSpPr/>
          <p:nvPr/>
        </p:nvSpPr>
        <p:spPr>
          <a:xfrm>
            <a:off x="183000" y="246650"/>
            <a:ext cx="87780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660033"/>
                </a:solidFill>
                <a:latin typeface="Tahoma"/>
                <a:ea typeface="Tahoma"/>
                <a:cs typeface="Tahoma"/>
                <a:sym typeface="Tahoma"/>
              </a:rPr>
              <a:t>Проблемное задание!</a:t>
            </a:r>
            <a:endParaRPr b="1" i="0" sz="4100" u="none" cap="none" strike="noStrike">
              <a:solidFill>
                <a:srgbClr val="66003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83" name="Google Shape;283;p52"/>
          <p:cNvSpPr/>
          <p:nvPr/>
        </p:nvSpPr>
        <p:spPr>
          <a:xfrm>
            <a:off x="1172698" y="1055478"/>
            <a:ext cx="6722100" cy="33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Докажите 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или опровергните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утверждение,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что XIX век 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«это столетие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надежд и разочарований».</a:t>
            </a:r>
            <a:endParaRPr b="1" i="0" sz="36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Google Shape;288;p53"/>
          <p:cNvPicPr preferRelativeResize="0"/>
          <p:nvPr/>
        </p:nvPicPr>
        <p:blipFill rotWithShape="1">
          <a:blip r:embed="rId3">
            <a:alphaModFix/>
          </a:blip>
          <a:srcRect b="0" l="10564" r="10986" t="0"/>
          <a:stretch/>
        </p:blipFill>
        <p:spPr>
          <a:xfrm>
            <a:off x="638400" y="249500"/>
            <a:ext cx="7900250" cy="4720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53"/>
          <p:cNvSpPr/>
          <p:nvPr/>
        </p:nvSpPr>
        <p:spPr>
          <a:xfrm>
            <a:off x="1131725" y="1329600"/>
            <a:ext cx="6862800" cy="22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ru" sz="7200" u="none" cap="none" strike="noStrike">
                <a:solidFill>
                  <a:srgbClr val="FF9900"/>
                </a:solidFill>
                <a:latin typeface="Corsiva"/>
                <a:ea typeface="Corsiva"/>
                <a:cs typeface="Corsiva"/>
                <a:sym typeface="Corsiva"/>
              </a:rPr>
              <a:t>Благодарю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ru" sz="7200" u="none" cap="none" strike="noStrike">
                <a:solidFill>
                  <a:srgbClr val="FF9900"/>
                </a:solidFill>
                <a:latin typeface="Corsiva"/>
                <a:ea typeface="Corsiva"/>
                <a:cs typeface="Corsiva"/>
                <a:sym typeface="Corsiva"/>
              </a:rPr>
              <a:t>за работу!</a:t>
            </a:r>
            <a:endParaRPr b="1" i="0" sz="7200" u="none" cap="none" strike="noStrike">
              <a:solidFill>
                <a:srgbClr val="FF9900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ctrTitle"/>
          </p:nvPr>
        </p:nvSpPr>
        <p:spPr>
          <a:xfrm>
            <a:off x="143508" y="357504"/>
            <a:ext cx="8694966" cy="367240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ru" sz="6000" cap="none">
                <a:solidFill>
                  <a:schemeClr val="accent1"/>
                </a:solidFill>
              </a:rPr>
              <a:t>МИР </a:t>
            </a:r>
            <a:br>
              <a:rPr lang="ru" sz="6000" cap="none">
                <a:solidFill>
                  <a:schemeClr val="accent1"/>
                </a:solidFill>
              </a:rPr>
            </a:br>
            <a:r>
              <a:rPr lang="ru" sz="6000" cap="none">
                <a:solidFill>
                  <a:schemeClr val="accent1"/>
                </a:solidFill>
              </a:rPr>
              <a:t>В XIX- НАЧАЛЕ ХХВ.</a:t>
            </a:r>
            <a:endParaRPr sz="6000" cap="none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/>
          <p:nvPr/>
        </p:nvSpPr>
        <p:spPr>
          <a:xfrm>
            <a:off x="1087745" y="303498"/>
            <a:ext cx="7138012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F0F8F9"/>
                </a:solidFill>
                <a:latin typeface="Tahoma"/>
                <a:ea typeface="Tahoma"/>
                <a:cs typeface="Tahoma"/>
                <a:sym typeface="Tahoma"/>
              </a:rPr>
              <a:t>Познавательное задание!</a:t>
            </a:r>
            <a:endParaRPr b="1" i="0" sz="4100" u="none" cap="none" strike="noStrike">
              <a:solidFill>
                <a:srgbClr val="F0F8F9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48" name="Google Shape;148;p28"/>
          <p:cNvSpPr/>
          <p:nvPr/>
        </p:nvSpPr>
        <p:spPr>
          <a:xfrm>
            <a:off x="215245" y="1548075"/>
            <a:ext cx="8586900" cy="25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E5E5E5"/>
                </a:solidFill>
                <a:latin typeface="Tahoma"/>
                <a:ea typeface="Tahoma"/>
                <a:cs typeface="Tahoma"/>
                <a:sym typeface="Tahoma"/>
              </a:rPr>
              <a:t>Какие процессы и события </a:t>
            </a:r>
            <a:endParaRPr b="0" i="0" sz="1100" u="none" cap="none" strike="noStrike">
              <a:solidFill>
                <a:srgbClr val="E5E5E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E5E5E5"/>
                </a:solidFill>
                <a:latin typeface="Tahoma"/>
                <a:ea typeface="Tahoma"/>
                <a:cs typeface="Tahoma"/>
                <a:sym typeface="Tahoma"/>
              </a:rPr>
              <a:t>характеризуют второй период Нового времени?</a:t>
            </a:r>
            <a:endParaRPr b="0" i="0" sz="1100" u="none" cap="none" strike="noStrike">
              <a:solidFill>
                <a:srgbClr val="E5E5E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E5E5E5"/>
                </a:solidFill>
                <a:latin typeface="Tahoma"/>
                <a:ea typeface="Tahoma"/>
                <a:cs typeface="Tahoma"/>
                <a:sym typeface="Tahoma"/>
              </a:rPr>
              <a:t>Стр.5-6</a:t>
            </a:r>
            <a:endParaRPr b="1" i="0" sz="4100" u="none" cap="none" strike="noStrike">
              <a:solidFill>
                <a:srgbClr val="E5E5E5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9"/>
          <p:cNvSpPr/>
          <p:nvPr/>
        </p:nvSpPr>
        <p:spPr>
          <a:xfrm>
            <a:off x="170511" y="1113588"/>
            <a:ext cx="8802977" cy="330087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AutoNum type="arabicPeriod"/>
            </a:pP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Появление демократии, </a:t>
            </a:r>
            <a:r>
              <a:rPr b="1" lang="ru" sz="21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предполагающей</a:t>
            </a: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отсутствие привилегий и признание народа источником власти. </a:t>
            </a:r>
            <a:endParaRPr b="1" i="0" sz="21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AutoNum type="arabicPeriod"/>
            </a:pP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В конце XVIII в. начался переход к машинному производству -промышленный переворот.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AutoNum type="arabicPeriod"/>
            </a:pP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Во второй половине XIX в. обострились противоречия между наиболее развитыми государствами. </a:t>
            </a:r>
            <a:endParaRPr b="1" i="0" sz="21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AutoNum type="arabicPeriod"/>
            </a:pP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Началась борьба за передел мира.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AutoNum type="arabicPeriod"/>
            </a:pP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Совершенствовалось старое и изобреталось новое оружие</a:t>
            </a:r>
            <a:r>
              <a:rPr b="1" lang="ru" sz="21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ahoma"/>
              <a:buAutoNum type="arabicPeriod"/>
            </a:pPr>
            <a:r>
              <a:rPr b="1" i="0" lang="ru" sz="21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Создавались  военно -­ политические блоки. 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9"/>
          <p:cNvSpPr/>
          <p:nvPr/>
        </p:nvSpPr>
        <p:spPr>
          <a:xfrm>
            <a:off x="412688" y="0"/>
            <a:ext cx="8318623" cy="9925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ru" sz="3000" u="none" cap="none" strike="noStrike">
                <a:solidFill>
                  <a:srgbClr val="E5E5E5"/>
                </a:solidFill>
                <a:latin typeface="Tahoma"/>
                <a:ea typeface="Tahoma"/>
                <a:cs typeface="Tahoma"/>
                <a:sym typeface="Tahoma"/>
              </a:rPr>
              <a:t>Общая характеристика второго периода</a:t>
            </a:r>
            <a:endParaRPr b="0" i="0" sz="1100" u="none" cap="none" strike="noStrike">
              <a:solidFill>
                <a:srgbClr val="E5E5E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ru" sz="3000" u="none" cap="none" strike="noStrike">
                <a:solidFill>
                  <a:srgbClr val="E5E5E5"/>
                </a:solidFill>
                <a:latin typeface="Tahoma"/>
                <a:ea typeface="Tahoma"/>
                <a:cs typeface="Tahoma"/>
                <a:sym typeface="Tahoma"/>
              </a:rPr>
              <a:t>Нового времени.</a:t>
            </a:r>
            <a:endParaRPr b="1" i="0" sz="3000" u="none" cap="none" strike="noStrike">
              <a:solidFill>
                <a:srgbClr val="E5E5E5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/>
          <p:nvPr/>
        </p:nvSpPr>
        <p:spPr>
          <a:xfrm>
            <a:off x="101575" y="249500"/>
            <a:ext cx="8959500" cy="6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660033"/>
                </a:solidFill>
                <a:latin typeface="Tahoma"/>
                <a:ea typeface="Tahoma"/>
                <a:cs typeface="Tahoma"/>
                <a:sym typeface="Tahoma"/>
              </a:rPr>
              <a:t>Практическое задание!</a:t>
            </a:r>
            <a:endParaRPr b="1" i="0" sz="4100" u="none" cap="none" strike="noStrike">
              <a:solidFill>
                <a:srgbClr val="66003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0" name="Google Shape;160;p30"/>
          <p:cNvSpPr/>
          <p:nvPr/>
        </p:nvSpPr>
        <p:spPr>
          <a:xfrm>
            <a:off x="467544" y="1059582"/>
            <a:ext cx="7884876" cy="311623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На основании таблицы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стр.6 сделать выводы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об изменении темпов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роста населения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в различных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регионах мира.</a:t>
            </a:r>
            <a:endParaRPr b="1" i="0" sz="33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1"/>
          <p:cNvSpPr/>
          <p:nvPr/>
        </p:nvSpPr>
        <p:spPr>
          <a:xfrm>
            <a:off x="1143000" y="249492"/>
            <a:ext cx="6858000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ru" sz="4100" u="none" cap="none" strike="noStrike">
                <a:solidFill>
                  <a:srgbClr val="DDFBFD"/>
                </a:solidFill>
                <a:latin typeface="Tahoma"/>
                <a:ea typeface="Tahoma"/>
                <a:cs typeface="Tahoma"/>
                <a:sym typeface="Tahoma"/>
              </a:rPr>
              <a:t>Проблемное задание!</a:t>
            </a:r>
            <a:endParaRPr b="1" i="0" sz="4100" u="none" cap="none" strike="noStrike">
              <a:solidFill>
                <a:srgbClr val="DDFBFD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6" name="Google Shape;166;p31"/>
          <p:cNvSpPr txBox="1"/>
          <p:nvPr/>
        </p:nvSpPr>
        <p:spPr>
          <a:xfrm>
            <a:off x="683568" y="1226993"/>
            <a:ext cx="7668900" cy="28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" sz="33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Каковы причины столь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 неравномерного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 роста населения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в различных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FDFFFF"/>
                </a:solidFill>
                <a:latin typeface="Tahoma"/>
                <a:ea typeface="Tahoma"/>
                <a:cs typeface="Tahoma"/>
                <a:sym typeface="Tahoma"/>
              </a:rPr>
              <a:t>странах мира?</a:t>
            </a:r>
            <a:endParaRPr b="1" i="0" sz="3600" u="none" cap="none" strike="noStrike">
              <a:solidFill>
                <a:srgbClr val="FD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Google Shape;171;p32"/>
          <p:cNvGraphicFramePr/>
          <p:nvPr/>
        </p:nvGraphicFramePr>
        <p:xfrm>
          <a:off x="187037" y="4655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648200"/>
              </a:tblGrid>
              <a:tr h="418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" sz="18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18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8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2" name="Google Shape;172;p32"/>
          <p:cNvSpPr txBox="1"/>
          <p:nvPr/>
        </p:nvSpPr>
        <p:spPr>
          <a:xfrm>
            <a:off x="1143000" y="1545637"/>
            <a:ext cx="7028607" cy="6232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ru" sz="3600" u="none" cap="none" strike="noStrike">
                <a:solidFill>
                  <a:srgbClr val="9B9B9B"/>
                </a:solidFill>
                <a:latin typeface="Tahoma"/>
                <a:ea typeface="Tahoma"/>
                <a:cs typeface="Tahoma"/>
                <a:sym typeface="Tahoma"/>
              </a:rPr>
              <a:t>Каковы её основные черты?</a:t>
            </a:r>
            <a:endParaRPr b="1" i="0" sz="3600" u="none" cap="none" strike="noStrike">
              <a:solidFill>
                <a:srgbClr val="9B9B9B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" name="Google Shape;177;p33"/>
          <p:cNvGraphicFramePr/>
          <p:nvPr/>
        </p:nvGraphicFramePr>
        <p:xfrm>
          <a:off x="285007" y="46551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{023748A5-AD6E-4F7A-8AA8-47E6663EB614}</a:tableStyleId>
              </a:tblPr>
              <a:tblGrid>
                <a:gridCol w="8559125"/>
              </a:tblGrid>
              <a:tr h="431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>
                          <a:solidFill>
                            <a:srgbClr val="660033"/>
                          </a:solidFill>
                        </a:rPr>
                        <a:t>Аграрная цивилизация</a:t>
                      </a:r>
                      <a:endParaRPr b="1" sz="2100" u="none" cap="none" strike="noStrike">
                        <a:solidFill>
                          <a:srgbClr val="660033"/>
                        </a:solidFill>
                      </a:endParaRPr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ru" sz="2100" u="none" cap="none" strike="noStrike"/>
                        <a:t>1. Основа – сельское хозяйство </a:t>
                      </a:r>
                      <a:endParaRPr b="1" sz="21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t/>
                      </a:r>
                      <a:endParaRPr b="1" sz="21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1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</a:txBody>
                  <a:tcPr marT="34300" marB="34300" marR="68600" marL="686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3DSPRING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